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1"/>
  </p:notesMasterIdLst>
  <p:sldIdLst>
    <p:sldId id="256" r:id="rId2"/>
    <p:sldId id="257" r:id="rId3"/>
    <p:sldId id="261" r:id="rId4"/>
    <p:sldId id="263" r:id="rId5"/>
    <p:sldId id="262" r:id="rId6"/>
    <p:sldId id="308" r:id="rId7"/>
    <p:sldId id="278" r:id="rId8"/>
    <p:sldId id="305" r:id="rId9"/>
    <p:sldId id="304" r:id="rId10"/>
    <p:sldId id="277" r:id="rId11"/>
    <p:sldId id="322" r:id="rId12"/>
    <p:sldId id="792" r:id="rId13"/>
    <p:sldId id="323" r:id="rId14"/>
    <p:sldId id="303" r:id="rId15"/>
    <p:sldId id="280" r:id="rId16"/>
    <p:sldId id="281" r:id="rId17"/>
    <p:sldId id="306" r:id="rId18"/>
    <p:sldId id="302" r:id="rId19"/>
    <p:sldId id="264" r:id="rId20"/>
    <p:sldId id="283" r:id="rId21"/>
    <p:sldId id="313" r:id="rId22"/>
    <p:sldId id="285" r:id="rId23"/>
    <p:sldId id="324" r:id="rId24"/>
    <p:sldId id="296" r:id="rId25"/>
    <p:sldId id="275" r:id="rId26"/>
    <p:sldId id="309" r:id="rId27"/>
    <p:sldId id="301" r:id="rId28"/>
    <p:sldId id="320"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es, Penny" initials="LP [2]" lastIdx="1" clrIdx="0">
    <p:extLst>
      <p:ext uri="{19B8F6BF-5375-455C-9EA6-DF929625EA0E}">
        <p15:presenceInfo xmlns:p15="http://schemas.microsoft.com/office/powerpoint/2012/main" userId="S::pennyl@ad.unc.edu::3d561922-50dd-4d4d-aae3-8cf8eadbcc48" providerId="AD"/>
      </p:ext>
    </p:extLst>
  </p:cmAuthor>
  <p:cmAuthor id="2" name="Betuker, Stephen" initials="BS" lastIdx="10" clrIdx="1">
    <p:extLst>
      <p:ext uri="{19B8F6BF-5375-455C-9EA6-DF929625EA0E}">
        <p15:presenceInfo xmlns:p15="http://schemas.microsoft.com/office/powerpoint/2012/main" userId="S::bistephe@ad.unc.edu::2d3636ce-17d0-4e08-b934-31206c030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7FA69-53EC-45E5-9622-AD5B6C5852A3}" v="164" dt="2021-09-13T13:16:37.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7463" autoAdjust="0"/>
  </p:normalViewPr>
  <p:slideViewPr>
    <p:cSldViewPr snapToGrid="0">
      <p:cViewPr varScale="1">
        <p:scale>
          <a:sx n="48" d="100"/>
          <a:sy n="48" d="100"/>
        </p:scale>
        <p:origin x="117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CBA75-7846-45FD-A77C-55D72E65F3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A9DD09A-1A0B-4BD1-A678-4BA7FE9B7895}">
      <dgm:prSet/>
      <dgm:spPr/>
      <dgm:t>
        <a:bodyPr/>
        <a:lstStyle/>
        <a:p>
          <a:r>
            <a:rPr lang="en-US"/>
            <a:t>Identify what disclosure is and why it is important.</a:t>
          </a:r>
        </a:p>
      </dgm:t>
    </dgm:pt>
    <dgm:pt modelId="{9E117F63-2C9F-4E85-9DD4-B5AF65DE5BF0}" type="parTrans" cxnId="{8D540BCF-F238-45E9-8809-1957D1DC0C95}">
      <dgm:prSet/>
      <dgm:spPr/>
      <dgm:t>
        <a:bodyPr/>
        <a:lstStyle/>
        <a:p>
          <a:endParaRPr lang="en-US"/>
        </a:p>
      </dgm:t>
    </dgm:pt>
    <dgm:pt modelId="{570234BE-B4A0-43BE-B5F6-275450F4165F}" type="sibTrans" cxnId="{8D540BCF-F238-45E9-8809-1957D1DC0C95}">
      <dgm:prSet/>
      <dgm:spPr/>
      <dgm:t>
        <a:bodyPr/>
        <a:lstStyle/>
        <a:p>
          <a:endParaRPr lang="en-US"/>
        </a:p>
      </dgm:t>
    </dgm:pt>
    <dgm:pt modelId="{CB93E199-3ACF-49D0-A216-AF3508680B17}">
      <dgm:prSet/>
      <dgm:spPr/>
      <dgm:t>
        <a:bodyPr/>
        <a:lstStyle/>
        <a:p>
          <a:r>
            <a:rPr lang="en-US"/>
            <a:t>Describe the specifics of the disclosure conversation.</a:t>
          </a:r>
        </a:p>
      </dgm:t>
    </dgm:pt>
    <dgm:pt modelId="{8BDB46AE-9384-4860-8864-90B49DB2D5DA}" type="parTrans" cxnId="{0B7580BD-A019-47DE-8AF4-5248076098FC}">
      <dgm:prSet/>
      <dgm:spPr/>
      <dgm:t>
        <a:bodyPr/>
        <a:lstStyle/>
        <a:p>
          <a:endParaRPr lang="en-US"/>
        </a:p>
      </dgm:t>
    </dgm:pt>
    <dgm:pt modelId="{D8438C8C-BBFE-49ED-A872-363F27383C11}" type="sibTrans" cxnId="{0B7580BD-A019-47DE-8AF4-5248076098FC}">
      <dgm:prSet/>
      <dgm:spPr/>
      <dgm:t>
        <a:bodyPr/>
        <a:lstStyle/>
        <a:p>
          <a:endParaRPr lang="en-US"/>
        </a:p>
      </dgm:t>
    </dgm:pt>
    <dgm:pt modelId="{842041B1-6D08-4A52-B816-1D7CAD80C358}">
      <dgm:prSet/>
      <dgm:spPr/>
      <dgm:t>
        <a:bodyPr/>
        <a:lstStyle/>
        <a:p>
          <a:r>
            <a:rPr lang="en-US"/>
            <a:t>Apply the disclosure conversation to case studies.</a:t>
          </a:r>
        </a:p>
      </dgm:t>
    </dgm:pt>
    <dgm:pt modelId="{9598D6F6-214A-406B-A6FF-1125212D4A30}" type="parTrans" cxnId="{6E41F027-AEEC-4D43-B534-550D5D4333B3}">
      <dgm:prSet/>
      <dgm:spPr/>
      <dgm:t>
        <a:bodyPr/>
        <a:lstStyle/>
        <a:p>
          <a:endParaRPr lang="en-US"/>
        </a:p>
      </dgm:t>
    </dgm:pt>
    <dgm:pt modelId="{17058109-3FF9-4DC6-92DD-3E9B7D5792C0}" type="sibTrans" cxnId="{6E41F027-AEEC-4D43-B534-550D5D4333B3}">
      <dgm:prSet/>
      <dgm:spPr/>
      <dgm:t>
        <a:bodyPr/>
        <a:lstStyle/>
        <a:p>
          <a:endParaRPr lang="en-US"/>
        </a:p>
      </dgm:t>
    </dgm:pt>
    <dgm:pt modelId="{203EB7B3-1B0E-4263-908F-511D6BFE7EBC}" type="pres">
      <dgm:prSet presAssocID="{F73CBA75-7846-45FD-A77C-55D72E65F3FB}" presName="root" presStyleCnt="0">
        <dgm:presLayoutVars>
          <dgm:dir/>
          <dgm:resizeHandles val="exact"/>
        </dgm:presLayoutVars>
      </dgm:prSet>
      <dgm:spPr/>
    </dgm:pt>
    <dgm:pt modelId="{97BCF975-1182-4A77-AB5C-2AB31AC9F2FC}" type="pres">
      <dgm:prSet presAssocID="{7A9DD09A-1A0B-4BD1-A678-4BA7FE9B7895}" presName="compNode" presStyleCnt="0"/>
      <dgm:spPr/>
    </dgm:pt>
    <dgm:pt modelId="{B6F7A96E-CEB3-4023-A4C2-1372698ED32B}" type="pres">
      <dgm:prSet presAssocID="{7A9DD09A-1A0B-4BD1-A678-4BA7FE9B7895}" presName="bgRect" presStyleLbl="bgShp" presStyleIdx="0" presStyleCnt="3"/>
      <dgm:spPr/>
    </dgm:pt>
    <dgm:pt modelId="{8F5B4B2E-0612-4A27-8495-E2A6EAB047F8}" type="pres">
      <dgm:prSet presAssocID="{7A9DD09A-1A0B-4BD1-A678-4BA7FE9B789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466D0EF8-41C6-4A9D-BC79-44D6B9E2D242}" type="pres">
      <dgm:prSet presAssocID="{7A9DD09A-1A0B-4BD1-A678-4BA7FE9B7895}" presName="spaceRect" presStyleCnt="0"/>
      <dgm:spPr/>
    </dgm:pt>
    <dgm:pt modelId="{433794C6-BFE8-4E80-94DD-8AD7A7D9CCDC}" type="pres">
      <dgm:prSet presAssocID="{7A9DD09A-1A0B-4BD1-A678-4BA7FE9B7895}" presName="parTx" presStyleLbl="revTx" presStyleIdx="0" presStyleCnt="3">
        <dgm:presLayoutVars>
          <dgm:chMax val="0"/>
          <dgm:chPref val="0"/>
        </dgm:presLayoutVars>
      </dgm:prSet>
      <dgm:spPr/>
    </dgm:pt>
    <dgm:pt modelId="{69299393-73D6-4A54-9B40-A5550A3D80BE}" type="pres">
      <dgm:prSet presAssocID="{570234BE-B4A0-43BE-B5F6-275450F4165F}" presName="sibTrans" presStyleCnt="0"/>
      <dgm:spPr/>
    </dgm:pt>
    <dgm:pt modelId="{816070C5-A9F1-48A0-BA51-73149128F2B0}" type="pres">
      <dgm:prSet presAssocID="{CB93E199-3ACF-49D0-A216-AF3508680B17}" presName="compNode" presStyleCnt="0"/>
      <dgm:spPr/>
    </dgm:pt>
    <dgm:pt modelId="{9E6F4815-EAAD-46BB-866C-0760178B39BE}" type="pres">
      <dgm:prSet presAssocID="{CB93E199-3ACF-49D0-A216-AF3508680B17}" presName="bgRect" presStyleLbl="bgShp" presStyleIdx="1" presStyleCnt="3"/>
      <dgm:spPr/>
    </dgm:pt>
    <dgm:pt modelId="{5E79D85D-CD35-4E58-9369-88863F37D1AD}" type="pres">
      <dgm:prSet presAssocID="{CB93E199-3ACF-49D0-A216-AF3508680B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419611A-2C34-4B35-8616-EC5E953EDB1D}" type="pres">
      <dgm:prSet presAssocID="{CB93E199-3ACF-49D0-A216-AF3508680B17}" presName="spaceRect" presStyleCnt="0"/>
      <dgm:spPr/>
    </dgm:pt>
    <dgm:pt modelId="{A71F973A-4CC7-4294-AF02-C763CE567A8A}" type="pres">
      <dgm:prSet presAssocID="{CB93E199-3ACF-49D0-A216-AF3508680B17}" presName="parTx" presStyleLbl="revTx" presStyleIdx="1" presStyleCnt="3">
        <dgm:presLayoutVars>
          <dgm:chMax val="0"/>
          <dgm:chPref val="0"/>
        </dgm:presLayoutVars>
      </dgm:prSet>
      <dgm:spPr/>
    </dgm:pt>
    <dgm:pt modelId="{32B6FC84-6EA6-48C2-8B68-FDF17187F988}" type="pres">
      <dgm:prSet presAssocID="{D8438C8C-BBFE-49ED-A872-363F27383C11}" presName="sibTrans" presStyleCnt="0"/>
      <dgm:spPr/>
    </dgm:pt>
    <dgm:pt modelId="{0A86ED61-1507-443F-81CA-11EF6F1957AF}" type="pres">
      <dgm:prSet presAssocID="{842041B1-6D08-4A52-B816-1D7CAD80C358}" presName="compNode" presStyleCnt="0"/>
      <dgm:spPr/>
    </dgm:pt>
    <dgm:pt modelId="{AB19FBC6-CF6E-429E-A89C-D55B9AB705EA}" type="pres">
      <dgm:prSet presAssocID="{842041B1-6D08-4A52-B816-1D7CAD80C358}" presName="bgRect" presStyleLbl="bgShp" presStyleIdx="2" presStyleCnt="3"/>
      <dgm:spPr/>
    </dgm:pt>
    <dgm:pt modelId="{61239A0D-E973-41DE-83EF-025F5FD0250D}" type="pres">
      <dgm:prSet presAssocID="{842041B1-6D08-4A52-B816-1D7CAD80C3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95822DFF-C04D-4608-B0B4-AFCF329EF738}" type="pres">
      <dgm:prSet presAssocID="{842041B1-6D08-4A52-B816-1D7CAD80C358}" presName="spaceRect" presStyleCnt="0"/>
      <dgm:spPr/>
    </dgm:pt>
    <dgm:pt modelId="{97374495-E053-446E-85A2-09142C7F3F49}" type="pres">
      <dgm:prSet presAssocID="{842041B1-6D08-4A52-B816-1D7CAD80C358}" presName="parTx" presStyleLbl="revTx" presStyleIdx="2" presStyleCnt="3">
        <dgm:presLayoutVars>
          <dgm:chMax val="0"/>
          <dgm:chPref val="0"/>
        </dgm:presLayoutVars>
      </dgm:prSet>
      <dgm:spPr/>
    </dgm:pt>
  </dgm:ptLst>
  <dgm:cxnLst>
    <dgm:cxn modelId="{BCFD9A04-AC7F-4F32-A273-691E463FD1A3}" type="presOf" srcId="{842041B1-6D08-4A52-B816-1D7CAD80C358}" destId="{97374495-E053-446E-85A2-09142C7F3F49}" srcOrd="0" destOrd="0" presId="urn:microsoft.com/office/officeart/2018/2/layout/IconVerticalSolidList"/>
    <dgm:cxn modelId="{6E41F027-AEEC-4D43-B534-550D5D4333B3}" srcId="{F73CBA75-7846-45FD-A77C-55D72E65F3FB}" destId="{842041B1-6D08-4A52-B816-1D7CAD80C358}" srcOrd="2" destOrd="0" parTransId="{9598D6F6-214A-406B-A6FF-1125212D4A30}" sibTransId="{17058109-3FF9-4DC6-92DD-3E9B7D5792C0}"/>
    <dgm:cxn modelId="{DB45322D-D601-45CB-9CD7-2FA6CBFC9FE5}" type="presOf" srcId="{CB93E199-3ACF-49D0-A216-AF3508680B17}" destId="{A71F973A-4CC7-4294-AF02-C763CE567A8A}" srcOrd="0" destOrd="0" presId="urn:microsoft.com/office/officeart/2018/2/layout/IconVerticalSolidList"/>
    <dgm:cxn modelId="{71671499-3B27-4F60-8195-4DF648D97B0A}" type="presOf" srcId="{7A9DD09A-1A0B-4BD1-A678-4BA7FE9B7895}" destId="{433794C6-BFE8-4E80-94DD-8AD7A7D9CCDC}" srcOrd="0" destOrd="0" presId="urn:microsoft.com/office/officeart/2018/2/layout/IconVerticalSolidList"/>
    <dgm:cxn modelId="{0B7580BD-A019-47DE-8AF4-5248076098FC}" srcId="{F73CBA75-7846-45FD-A77C-55D72E65F3FB}" destId="{CB93E199-3ACF-49D0-A216-AF3508680B17}" srcOrd="1" destOrd="0" parTransId="{8BDB46AE-9384-4860-8864-90B49DB2D5DA}" sibTransId="{D8438C8C-BBFE-49ED-A872-363F27383C11}"/>
    <dgm:cxn modelId="{8D540BCF-F238-45E9-8809-1957D1DC0C95}" srcId="{F73CBA75-7846-45FD-A77C-55D72E65F3FB}" destId="{7A9DD09A-1A0B-4BD1-A678-4BA7FE9B7895}" srcOrd="0" destOrd="0" parTransId="{9E117F63-2C9F-4E85-9DD4-B5AF65DE5BF0}" sibTransId="{570234BE-B4A0-43BE-B5F6-275450F4165F}"/>
    <dgm:cxn modelId="{3EBCA8E2-78C7-47B6-A7C1-BC1C494BDCA0}" type="presOf" srcId="{F73CBA75-7846-45FD-A77C-55D72E65F3FB}" destId="{203EB7B3-1B0E-4263-908F-511D6BFE7EBC}" srcOrd="0" destOrd="0" presId="urn:microsoft.com/office/officeart/2018/2/layout/IconVerticalSolidList"/>
    <dgm:cxn modelId="{7513BA7D-C552-4CA9-988B-0C73FC1F79B9}" type="presParOf" srcId="{203EB7B3-1B0E-4263-908F-511D6BFE7EBC}" destId="{97BCF975-1182-4A77-AB5C-2AB31AC9F2FC}" srcOrd="0" destOrd="0" presId="urn:microsoft.com/office/officeart/2018/2/layout/IconVerticalSolidList"/>
    <dgm:cxn modelId="{040431E3-E89C-4F1E-A792-E3572BD7B948}" type="presParOf" srcId="{97BCF975-1182-4A77-AB5C-2AB31AC9F2FC}" destId="{B6F7A96E-CEB3-4023-A4C2-1372698ED32B}" srcOrd="0" destOrd="0" presId="urn:microsoft.com/office/officeart/2018/2/layout/IconVerticalSolidList"/>
    <dgm:cxn modelId="{F756B911-B004-43F0-9E9E-49EC4790FB57}" type="presParOf" srcId="{97BCF975-1182-4A77-AB5C-2AB31AC9F2FC}" destId="{8F5B4B2E-0612-4A27-8495-E2A6EAB047F8}" srcOrd="1" destOrd="0" presId="urn:microsoft.com/office/officeart/2018/2/layout/IconVerticalSolidList"/>
    <dgm:cxn modelId="{D2B4BFBD-9D42-42A0-963F-595C9CBEE359}" type="presParOf" srcId="{97BCF975-1182-4A77-AB5C-2AB31AC9F2FC}" destId="{466D0EF8-41C6-4A9D-BC79-44D6B9E2D242}" srcOrd="2" destOrd="0" presId="urn:microsoft.com/office/officeart/2018/2/layout/IconVerticalSolidList"/>
    <dgm:cxn modelId="{AD392230-CE0A-4039-8A7E-240276C1DEFB}" type="presParOf" srcId="{97BCF975-1182-4A77-AB5C-2AB31AC9F2FC}" destId="{433794C6-BFE8-4E80-94DD-8AD7A7D9CCDC}" srcOrd="3" destOrd="0" presId="urn:microsoft.com/office/officeart/2018/2/layout/IconVerticalSolidList"/>
    <dgm:cxn modelId="{DBFA941F-FB62-4861-90C0-A43BB31BB237}" type="presParOf" srcId="{203EB7B3-1B0E-4263-908F-511D6BFE7EBC}" destId="{69299393-73D6-4A54-9B40-A5550A3D80BE}" srcOrd="1" destOrd="0" presId="urn:microsoft.com/office/officeart/2018/2/layout/IconVerticalSolidList"/>
    <dgm:cxn modelId="{06C2BF45-4166-4AC8-A337-30AE4E1E8661}" type="presParOf" srcId="{203EB7B3-1B0E-4263-908F-511D6BFE7EBC}" destId="{816070C5-A9F1-48A0-BA51-73149128F2B0}" srcOrd="2" destOrd="0" presId="urn:microsoft.com/office/officeart/2018/2/layout/IconVerticalSolidList"/>
    <dgm:cxn modelId="{94566F88-CE40-4867-A01F-3CF345084CD8}" type="presParOf" srcId="{816070C5-A9F1-48A0-BA51-73149128F2B0}" destId="{9E6F4815-EAAD-46BB-866C-0760178B39BE}" srcOrd="0" destOrd="0" presId="urn:microsoft.com/office/officeart/2018/2/layout/IconVerticalSolidList"/>
    <dgm:cxn modelId="{0AA02B62-83A4-41D5-BD3D-97BF985B37B8}" type="presParOf" srcId="{816070C5-A9F1-48A0-BA51-73149128F2B0}" destId="{5E79D85D-CD35-4E58-9369-88863F37D1AD}" srcOrd="1" destOrd="0" presId="urn:microsoft.com/office/officeart/2018/2/layout/IconVerticalSolidList"/>
    <dgm:cxn modelId="{88C25FBC-8EA5-42CA-9188-56338B04F58D}" type="presParOf" srcId="{816070C5-A9F1-48A0-BA51-73149128F2B0}" destId="{7419611A-2C34-4B35-8616-EC5E953EDB1D}" srcOrd="2" destOrd="0" presId="urn:microsoft.com/office/officeart/2018/2/layout/IconVerticalSolidList"/>
    <dgm:cxn modelId="{35B2C49B-EC2D-4754-A8FB-FF9AE92CA145}" type="presParOf" srcId="{816070C5-A9F1-48A0-BA51-73149128F2B0}" destId="{A71F973A-4CC7-4294-AF02-C763CE567A8A}" srcOrd="3" destOrd="0" presId="urn:microsoft.com/office/officeart/2018/2/layout/IconVerticalSolidList"/>
    <dgm:cxn modelId="{C859F59E-76C6-4751-93A5-1BFF982EB4C9}" type="presParOf" srcId="{203EB7B3-1B0E-4263-908F-511D6BFE7EBC}" destId="{32B6FC84-6EA6-48C2-8B68-FDF17187F988}" srcOrd="3" destOrd="0" presId="urn:microsoft.com/office/officeart/2018/2/layout/IconVerticalSolidList"/>
    <dgm:cxn modelId="{42C927A3-42DA-477D-8FC5-DEA0643141D0}" type="presParOf" srcId="{203EB7B3-1B0E-4263-908F-511D6BFE7EBC}" destId="{0A86ED61-1507-443F-81CA-11EF6F1957AF}" srcOrd="4" destOrd="0" presId="urn:microsoft.com/office/officeart/2018/2/layout/IconVerticalSolidList"/>
    <dgm:cxn modelId="{84ED4FF1-6963-44CC-85E3-55EA2815B1FB}" type="presParOf" srcId="{0A86ED61-1507-443F-81CA-11EF6F1957AF}" destId="{AB19FBC6-CF6E-429E-A89C-D55B9AB705EA}" srcOrd="0" destOrd="0" presId="urn:microsoft.com/office/officeart/2018/2/layout/IconVerticalSolidList"/>
    <dgm:cxn modelId="{8383FA7C-46AF-4CCC-93B6-AC5C8BA0BC0B}" type="presParOf" srcId="{0A86ED61-1507-443F-81CA-11EF6F1957AF}" destId="{61239A0D-E973-41DE-83EF-025F5FD0250D}" srcOrd="1" destOrd="0" presId="urn:microsoft.com/office/officeart/2018/2/layout/IconVerticalSolidList"/>
    <dgm:cxn modelId="{17D6A9D1-5FB1-4B08-8034-444DD927F3E4}" type="presParOf" srcId="{0A86ED61-1507-443F-81CA-11EF6F1957AF}" destId="{95822DFF-C04D-4608-B0B4-AFCF329EF738}" srcOrd="2" destOrd="0" presId="urn:microsoft.com/office/officeart/2018/2/layout/IconVerticalSolidList"/>
    <dgm:cxn modelId="{EA01792A-AB56-47D6-A8A9-2C79FE716D48}" type="presParOf" srcId="{0A86ED61-1507-443F-81CA-11EF6F1957AF}" destId="{97374495-E053-446E-85A2-09142C7F3F4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BAD52E-D3F5-4867-85F6-9603764E33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6D5D283-80E9-491C-8F36-F3EC01A8E2FE}">
      <dgm:prSet/>
      <dgm:spPr/>
      <dgm:t>
        <a:bodyPr/>
        <a:lstStyle/>
        <a:p>
          <a:r>
            <a:rPr lang="en-US"/>
            <a:t>Dewa, C.S. (2014).  Worker Attitudes towards Mental Health Problems and Disclosure. </a:t>
          </a:r>
          <a:r>
            <a:rPr lang="en-US" i="1"/>
            <a:t>International Journal of Occupational and Environmental Medicine, 5</a:t>
          </a:r>
          <a:r>
            <a:rPr lang="en-US"/>
            <a:t>(4), 175-186.</a:t>
          </a:r>
        </a:p>
      </dgm:t>
    </dgm:pt>
    <dgm:pt modelId="{1E18F7C1-37C8-48E4-8692-AEC0098640EB}" type="parTrans" cxnId="{4CFA3B71-3609-4EB9-9DCC-BDB6CEF93B3F}">
      <dgm:prSet/>
      <dgm:spPr/>
      <dgm:t>
        <a:bodyPr/>
        <a:lstStyle/>
        <a:p>
          <a:endParaRPr lang="en-US"/>
        </a:p>
      </dgm:t>
    </dgm:pt>
    <dgm:pt modelId="{1C2FC50E-E575-4FC3-914A-FC901651FFD9}" type="sibTrans" cxnId="{4CFA3B71-3609-4EB9-9DCC-BDB6CEF93B3F}">
      <dgm:prSet/>
      <dgm:spPr/>
      <dgm:t>
        <a:bodyPr/>
        <a:lstStyle/>
        <a:p>
          <a:endParaRPr lang="en-US"/>
        </a:p>
      </dgm:t>
    </dgm:pt>
    <dgm:pt modelId="{C3D01D53-A269-459B-9640-EA91F835E466}">
      <dgm:prSet/>
      <dgm:spPr/>
      <dgm:t>
        <a:bodyPr/>
        <a:lstStyle/>
        <a:p>
          <a:r>
            <a:rPr lang="en-US"/>
            <a:t>Hielscher, E. and Waghorn, G.  (2015).  Managing Disclosure of Personal Information: An Opportunity to Enhance Supported Employment.  </a:t>
          </a:r>
          <a:r>
            <a:rPr lang="en-US" i="1"/>
            <a:t>Psychiatric Rehabilitation Journal, 38</a:t>
          </a:r>
          <a:r>
            <a:rPr lang="en-US"/>
            <a:t>(4), 306-313.</a:t>
          </a:r>
        </a:p>
      </dgm:t>
    </dgm:pt>
    <dgm:pt modelId="{1FA1E5E1-E743-41E5-9FBB-6FAA57991FD8}" type="parTrans" cxnId="{7B753449-FF61-45FD-A051-A054054B4C65}">
      <dgm:prSet/>
      <dgm:spPr/>
      <dgm:t>
        <a:bodyPr/>
        <a:lstStyle/>
        <a:p>
          <a:endParaRPr lang="en-US"/>
        </a:p>
      </dgm:t>
    </dgm:pt>
    <dgm:pt modelId="{275BE857-4DC1-430E-9F32-48E88221D657}" type="sibTrans" cxnId="{7B753449-FF61-45FD-A051-A054054B4C65}">
      <dgm:prSet/>
      <dgm:spPr/>
      <dgm:t>
        <a:bodyPr/>
        <a:lstStyle/>
        <a:p>
          <a:endParaRPr lang="en-US"/>
        </a:p>
      </dgm:t>
    </dgm:pt>
    <dgm:pt modelId="{5DFE4E9D-D84B-47CF-86E5-5B76AD5E0E55}">
      <dgm:prSet/>
      <dgm:spPr/>
      <dgm:t>
        <a:bodyPr/>
        <a:lstStyle/>
        <a:p>
          <a:r>
            <a:rPr lang="en-US"/>
            <a:t>Jones, A.M. (2011). Disclosure of Mental Illness in the Workplace:  A Literature Review. </a:t>
          </a:r>
          <a:r>
            <a:rPr lang="en-US" i="1"/>
            <a:t>American Journal of Psychiatric Rehabilitation</a:t>
          </a:r>
          <a:r>
            <a:rPr lang="en-US"/>
            <a:t>, </a:t>
          </a:r>
          <a:r>
            <a:rPr lang="en-US" i="1"/>
            <a:t>14</a:t>
          </a:r>
          <a:r>
            <a:rPr lang="en-US"/>
            <a:t>, 212-229.</a:t>
          </a:r>
        </a:p>
      </dgm:t>
    </dgm:pt>
    <dgm:pt modelId="{BEADA877-1672-4A0B-900E-310E56CF121B}" type="parTrans" cxnId="{5482048B-9E09-47F8-AE3F-E9B74E10F2FC}">
      <dgm:prSet/>
      <dgm:spPr/>
      <dgm:t>
        <a:bodyPr/>
        <a:lstStyle/>
        <a:p>
          <a:endParaRPr lang="en-US"/>
        </a:p>
      </dgm:t>
    </dgm:pt>
    <dgm:pt modelId="{F7E6EF19-5301-4F34-A021-7D8F4D16D1BD}" type="sibTrans" cxnId="{5482048B-9E09-47F8-AE3F-E9B74E10F2FC}">
      <dgm:prSet/>
      <dgm:spPr/>
      <dgm:t>
        <a:bodyPr/>
        <a:lstStyle/>
        <a:p>
          <a:endParaRPr lang="en-US"/>
        </a:p>
      </dgm:t>
    </dgm:pt>
    <dgm:pt modelId="{F788B09F-BC19-48DE-A34E-EB0E84FB66E8}">
      <dgm:prSet/>
      <dgm:spPr/>
      <dgm:t>
        <a:bodyPr/>
        <a:lstStyle/>
        <a:p>
          <a:r>
            <a:rPr lang="en-US"/>
            <a:t>Swanson, S.J., Langfitt-Reese, S., Bond, G.R.  (2012).  Employer Attitudes About Criminal Histories. </a:t>
          </a:r>
          <a:r>
            <a:rPr lang="en-US" i="1"/>
            <a:t>Psychiatric Rehabilitation Journal</a:t>
          </a:r>
          <a:r>
            <a:rPr lang="en-US"/>
            <a:t>, </a:t>
          </a:r>
          <a:r>
            <a:rPr lang="en-US" i="1"/>
            <a:t>35</a:t>
          </a:r>
          <a:r>
            <a:rPr lang="en-US"/>
            <a:t>(5), 385-390.</a:t>
          </a:r>
        </a:p>
      </dgm:t>
    </dgm:pt>
    <dgm:pt modelId="{C1097A40-8106-4C61-A167-5F4B02312669}" type="parTrans" cxnId="{C3AC7041-C500-4885-9FD0-E7114E6796C7}">
      <dgm:prSet/>
      <dgm:spPr/>
      <dgm:t>
        <a:bodyPr/>
        <a:lstStyle/>
        <a:p>
          <a:endParaRPr lang="en-US"/>
        </a:p>
      </dgm:t>
    </dgm:pt>
    <dgm:pt modelId="{B4DCF1BA-EA89-43FD-8C85-9DB0F6B9F568}" type="sibTrans" cxnId="{C3AC7041-C500-4885-9FD0-E7114E6796C7}">
      <dgm:prSet/>
      <dgm:spPr/>
      <dgm:t>
        <a:bodyPr/>
        <a:lstStyle/>
        <a:p>
          <a:endParaRPr lang="en-US"/>
        </a:p>
      </dgm:t>
    </dgm:pt>
    <dgm:pt modelId="{CEF9E158-29DB-4571-AA67-1E4ADD4DC82D}" type="pres">
      <dgm:prSet presAssocID="{1BBAD52E-D3F5-4867-85F6-9603764E335F}" presName="linear" presStyleCnt="0">
        <dgm:presLayoutVars>
          <dgm:animLvl val="lvl"/>
          <dgm:resizeHandles val="exact"/>
        </dgm:presLayoutVars>
      </dgm:prSet>
      <dgm:spPr/>
    </dgm:pt>
    <dgm:pt modelId="{7655E5E2-A34E-4FEA-9770-DAB6BB6DB992}" type="pres">
      <dgm:prSet presAssocID="{A6D5D283-80E9-491C-8F36-F3EC01A8E2FE}" presName="parentText" presStyleLbl="node1" presStyleIdx="0" presStyleCnt="4">
        <dgm:presLayoutVars>
          <dgm:chMax val="0"/>
          <dgm:bulletEnabled val="1"/>
        </dgm:presLayoutVars>
      </dgm:prSet>
      <dgm:spPr/>
    </dgm:pt>
    <dgm:pt modelId="{1E11B1B8-3754-4862-A0CA-4A8AECACD276}" type="pres">
      <dgm:prSet presAssocID="{1C2FC50E-E575-4FC3-914A-FC901651FFD9}" presName="spacer" presStyleCnt="0"/>
      <dgm:spPr/>
    </dgm:pt>
    <dgm:pt modelId="{7A97F2A1-6BC0-49A6-98E5-BFBC13514206}" type="pres">
      <dgm:prSet presAssocID="{C3D01D53-A269-459B-9640-EA91F835E466}" presName="parentText" presStyleLbl="node1" presStyleIdx="1" presStyleCnt="4">
        <dgm:presLayoutVars>
          <dgm:chMax val="0"/>
          <dgm:bulletEnabled val="1"/>
        </dgm:presLayoutVars>
      </dgm:prSet>
      <dgm:spPr/>
    </dgm:pt>
    <dgm:pt modelId="{1853DD13-89C2-4265-937B-3C5A5160607E}" type="pres">
      <dgm:prSet presAssocID="{275BE857-4DC1-430E-9F32-48E88221D657}" presName="spacer" presStyleCnt="0"/>
      <dgm:spPr/>
    </dgm:pt>
    <dgm:pt modelId="{9ED9D5D1-6C6E-46BB-973B-7FD094B853E9}" type="pres">
      <dgm:prSet presAssocID="{5DFE4E9D-D84B-47CF-86E5-5B76AD5E0E55}" presName="parentText" presStyleLbl="node1" presStyleIdx="2" presStyleCnt="4">
        <dgm:presLayoutVars>
          <dgm:chMax val="0"/>
          <dgm:bulletEnabled val="1"/>
        </dgm:presLayoutVars>
      </dgm:prSet>
      <dgm:spPr/>
    </dgm:pt>
    <dgm:pt modelId="{4C39AD59-67F4-4C5B-8A93-F448A14D306C}" type="pres">
      <dgm:prSet presAssocID="{F7E6EF19-5301-4F34-A021-7D8F4D16D1BD}" presName="spacer" presStyleCnt="0"/>
      <dgm:spPr/>
    </dgm:pt>
    <dgm:pt modelId="{EEB4F9AD-1A80-46AA-9A4E-7FACC1746C23}" type="pres">
      <dgm:prSet presAssocID="{F788B09F-BC19-48DE-A34E-EB0E84FB66E8}" presName="parentText" presStyleLbl="node1" presStyleIdx="3" presStyleCnt="4">
        <dgm:presLayoutVars>
          <dgm:chMax val="0"/>
          <dgm:bulletEnabled val="1"/>
        </dgm:presLayoutVars>
      </dgm:prSet>
      <dgm:spPr/>
    </dgm:pt>
  </dgm:ptLst>
  <dgm:cxnLst>
    <dgm:cxn modelId="{65A92109-A0BE-4823-8F10-4A6E010C8B61}" type="presOf" srcId="{5DFE4E9D-D84B-47CF-86E5-5B76AD5E0E55}" destId="{9ED9D5D1-6C6E-46BB-973B-7FD094B853E9}" srcOrd="0" destOrd="0" presId="urn:microsoft.com/office/officeart/2005/8/layout/vList2"/>
    <dgm:cxn modelId="{DA356F1D-98BF-439B-9BD7-99FA6F30EF76}" type="presOf" srcId="{1BBAD52E-D3F5-4867-85F6-9603764E335F}" destId="{CEF9E158-29DB-4571-AA67-1E4ADD4DC82D}" srcOrd="0" destOrd="0" presId="urn:microsoft.com/office/officeart/2005/8/layout/vList2"/>
    <dgm:cxn modelId="{2BAAB435-4D19-49B9-B08B-28F9B938F872}" type="presOf" srcId="{F788B09F-BC19-48DE-A34E-EB0E84FB66E8}" destId="{EEB4F9AD-1A80-46AA-9A4E-7FACC1746C23}" srcOrd="0" destOrd="0" presId="urn:microsoft.com/office/officeart/2005/8/layout/vList2"/>
    <dgm:cxn modelId="{C3AC7041-C500-4885-9FD0-E7114E6796C7}" srcId="{1BBAD52E-D3F5-4867-85F6-9603764E335F}" destId="{F788B09F-BC19-48DE-A34E-EB0E84FB66E8}" srcOrd="3" destOrd="0" parTransId="{C1097A40-8106-4C61-A167-5F4B02312669}" sibTransId="{B4DCF1BA-EA89-43FD-8C85-9DB0F6B9F568}"/>
    <dgm:cxn modelId="{7B753449-FF61-45FD-A051-A054054B4C65}" srcId="{1BBAD52E-D3F5-4867-85F6-9603764E335F}" destId="{C3D01D53-A269-459B-9640-EA91F835E466}" srcOrd="1" destOrd="0" parTransId="{1FA1E5E1-E743-41E5-9FBB-6FAA57991FD8}" sibTransId="{275BE857-4DC1-430E-9F32-48E88221D657}"/>
    <dgm:cxn modelId="{4CFA3B71-3609-4EB9-9DCC-BDB6CEF93B3F}" srcId="{1BBAD52E-D3F5-4867-85F6-9603764E335F}" destId="{A6D5D283-80E9-491C-8F36-F3EC01A8E2FE}" srcOrd="0" destOrd="0" parTransId="{1E18F7C1-37C8-48E4-8692-AEC0098640EB}" sibTransId="{1C2FC50E-E575-4FC3-914A-FC901651FFD9}"/>
    <dgm:cxn modelId="{8422E578-CDDB-4460-BD60-C7CD95ABBA69}" type="presOf" srcId="{A6D5D283-80E9-491C-8F36-F3EC01A8E2FE}" destId="{7655E5E2-A34E-4FEA-9770-DAB6BB6DB992}" srcOrd="0" destOrd="0" presId="urn:microsoft.com/office/officeart/2005/8/layout/vList2"/>
    <dgm:cxn modelId="{61D58E8A-8ACE-4597-B862-F9813F5A8DBA}" type="presOf" srcId="{C3D01D53-A269-459B-9640-EA91F835E466}" destId="{7A97F2A1-6BC0-49A6-98E5-BFBC13514206}" srcOrd="0" destOrd="0" presId="urn:microsoft.com/office/officeart/2005/8/layout/vList2"/>
    <dgm:cxn modelId="{5482048B-9E09-47F8-AE3F-E9B74E10F2FC}" srcId="{1BBAD52E-D3F5-4867-85F6-9603764E335F}" destId="{5DFE4E9D-D84B-47CF-86E5-5B76AD5E0E55}" srcOrd="2" destOrd="0" parTransId="{BEADA877-1672-4A0B-900E-310E56CF121B}" sibTransId="{F7E6EF19-5301-4F34-A021-7D8F4D16D1BD}"/>
    <dgm:cxn modelId="{086A4D8A-2D21-4C31-B7F0-BAFA64D19E12}" type="presParOf" srcId="{CEF9E158-29DB-4571-AA67-1E4ADD4DC82D}" destId="{7655E5E2-A34E-4FEA-9770-DAB6BB6DB992}" srcOrd="0" destOrd="0" presId="urn:microsoft.com/office/officeart/2005/8/layout/vList2"/>
    <dgm:cxn modelId="{ABF7A961-C225-4DFB-9F9C-DFD607F2403F}" type="presParOf" srcId="{CEF9E158-29DB-4571-AA67-1E4ADD4DC82D}" destId="{1E11B1B8-3754-4862-A0CA-4A8AECACD276}" srcOrd="1" destOrd="0" presId="urn:microsoft.com/office/officeart/2005/8/layout/vList2"/>
    <dgm:cxn modelId="{E39D5604-8596-4218-9BC2-485264D3B50A}" type="presParOf" srcId="{CEF9E158-29DB-4571-AA67-1E4ADD4DC82D}" destId="{7A97F2A1-6BC0-49A6-98E5-BFBC13514206}" srcOrd="2" destOrd="0" presId="urn:microsoft.com/office/officeart/2005/8/layout/vList2"/>
    <dgm:cxn modelId="{4677C96D-82F9-4983-94EB-B426052034AD}" type="presParOf" srcId="{CEF9E158-29DB-4571-AA67-1E4ADD4DC82D}" destId="{1853DD13-89C2-4265-937B-3C5A5160607E}" srcOrd="3" destOrd="0" presId="urn:microsoft.com/office/officeart/2005/8/layout/vList2"/>
    <dgm:cxn modelId="{68F04E0C-4F30-4596-9B4D-FE9C8EE4BADC}" type="presParOf" srcId="{CEF9E158-29DB-4571-AA67-1E4ADD4DC82D}" destId="{9ED9D5D1-6C6E-46BB-973B-7FD094B853E9}" srcOrd="4" destOrd="0" presId="urn:microsoft.com/office/officeart/2005/8/layout/vList2"/>
    <dgm:cxn modelId="{B8D7A868-3E5B-415C-8266-FC6504C5CEE1}" type="presParOf" srcId="{CEF9E158-29DB-4571-AA67-1E4ADD4DC82D}" destId="{4C39AD59-67F4-4C5B-8A93-F448A14D306C}" srcOrd="5" destOrd="0" presId="urn:microsoft.com/office/officeart/2005/8/layout/vList2"/>
    <dgm:cxn modelId="{A638C903-E8F6-4A84-AB8C-C501B00697BD}" type="presParOf" srcId="{CEF9E158-29DB-4571-AA67-1E4ADD4DC82D}" destId="{EEB4F9AD-1A80-46AA-9A4E-7FACC1746C2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7A96E-CEB3-4023-A4C2-1372698ED32B}">
      <dsp:nvSpPr>
        <dsp:cNvPr id="0" name=""/>
        <dsp:cNvSpPr/>
      </dsp:nvSpPr>
      <dsp:spPr>
        <a:xfrm>
          <a:off x="0" y="650"/>
          <a:ext cx="6096000" cy="1522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5B4B2E-0612-4A27-8495-E2A6EAB047F8}">
      <dsp:nvSpPr>
        <dsp:cNvPr id="0" name=""/>
        <dsp:cNvSpPr/>
      </dsp:nvSpPr>
      <dsp:spPr>
        <a:xfrm>
          <a:off x="460489" y="343163"/>
          <a:ext cx="837253" cy="837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3794C6-BFE8-4E80-94DD-8AD7A7D9CCDC}">
      <dsp:nvSpPr>
        <dsp:cNvPr id="0" name=""/>
        <dsp:cNvSpPr/>
      </dsp:nvSpPr>
      <dsp:spPr>
        <a:xfrm>
          <a:off x="1758233" y="650"/>
          <a:ext cx="4337766" cy="152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08" tIns="161108" rIns="161108" bIns="161108" numCol="1" spcCol="1270" anchor="ctr" anchorCtr="0">
          <a:noAutofit/>
        </a:bodyPr>
        <a:lstStyle/>
        <a:p>
          <a:pPr marL="0" lvl="0" indent="0" algn="l" defTabSz="1111250">
            <a:lnSpc>
              <a:spcPct val="90000"/>
            </a:lnSpc>
            <a:spcBef>
              <a:spcPct val="0"/>
            </a:spcBef>
            <a:spcAft>
              <a:spcPct val="35000"/>
            </a:spcAft>
            <a:buNone/>
          </a:pPr>
          <a:r>
            <a:rPr lang="en-US" sz="2500" kern="1200"/>
            <a:t>Identify what disclosure is and why it is important.</a:t>
          </a:r>
        </a:p>
      </dsp:txBody>
      <dsp:txXfrm>
        <a:off x="1758233" y="650"/>
        <a:ext cx="4337766" cy="1522279"/>
      </dsp:txXfrm>
    </dsp:sp>
    <dsp:sp modelId="{9E6F4815-EAAD-46BB-866C-0760178B39BE}">
      <dsp:nvSpPr>
        <dsp:cNvPr id="0" name=""/>
        <dsp:cNvSpPr/>
      </dsp:nvSpPr>
      <dsp:spPr>
        <a:xfrm>
          <a:off x="0" y="1903500"/>
          <a:ext cx="6096000" cy="1522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9D85D-CD35-4E58-9369-88863F37D1AD}">
      <dsp:nvSpPr>
        <dsp:cNvPr id="0" name=""/>
        <dsp:cNvSpPr/>
      </dsp:nvSpPr>
      <dsp:spPr>
        <a:xfrm>
          <a:off x="460489" y="2246013"/>
          <a:ext cx="837253" cy="837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1F973A-4CC7-4294-AF02-C763CE567A8A}">
      <dsp:nvSpPr>
        <dsp:cNvPr id="0" name=""/>
        <dsp:cNvSpPr/>
      </dsp:nvSpPr>
      <dsp:spPr>
        <a:xfrm>
          <a:off x="1758233" y="1903500"/>
          <a:ext cx="4337766" cy="152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08" tIns="161108" rIns="161108" bIns="161108" numCol="1" spcCol="1270" anchor="ctr" anchorCtr="0">
          <a:noAutofit/>
        </a:bodyPr>
        <a:lstStyle/>
        <a:p>
          <a:pPr marL="0" lvl="0" indent="0" algn="l" defTabSz="1111250">
            <a:lnSpc>
              <a:spcPct val="90000"/>
            </a:lnSpc>
            <a:spcBef>
              <a:spcPct val="0"/>
            </a:spcBef>
            <a:spcAft>
              <a:spcPct val="35000"/>
            </a:spcAft>
            <a:buNone/>
          </a:pPr>
          <a:r>
            <a:rPr lang="en-US" sz="2500" kern="1200"/>
            <a:t>Describe the specifics of the disclosure conversation.</a:t>
          </a:r>
        </a:p>
      </dsp:txBody>
      <dsp:txXfrm>
        <a:off x="1758233" y="1903500"/>
        <a:ext cx="4337766" cy="1522279"/>
      </dsp:txXfrm>
    </dsp:sp>
    <dsp:sp modelId="{AB19FBC6-CF6E-429E-A89C-D55B9AB705EA}">
      <dsp:nvSpPr>
        <dsp:cNvPr id="0" name=""/>
        <dsp:cNvSpPr/>
      </dsp:nvSpPr>
      <dsp:spPr>
        <a:xfrm>
          <a:off x="0" y="3806349"/>
          <a:ext cx="6096000" cy="15222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39A0D-E973-41DE-83EF-025F5FD0250D}">
      <dsp:nvSpPr>
        <dsp:cNvPr id="0" name=""/>
        <dsp:cNvSpPr/>
      </dsp:nvSpPr>
      <dsp:spPr>
        <a:xfrm>
          <a:off x="460489" y="4148862"/>
          <a:ext cx="837253" cy="837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374495-E053-446E-85A2-09142C7F3F49}">
      <dsp:nvSpPr>
        <dsp:cNvPr id="0" name=""/>
        <dsp:cNvSpPr/>
      </dsp:nvSpPr>
      <dsp:spPr>
        <a:xfrm>
          <a:off x="1758233" y="3806349"/>
          <a:ext cx="4337766" cy="1522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08" tIns="161108" rIns="161108" bIns="161108" numCol="1" spcCol="1270" anchor="ctr" anchorCtr="0">
          <a:noAutofit/>
        </a:bodyPr>
        <a:lstStyle/>
        <a:p>
          <a:pPr marL="0" lvl="0" indent="0" algn="l" defTabSz="1111250">
            <a:lnSpc>
              <a:spcPct val="90000"/>
            </a:lnSpc>
            <a:spcBef>
              <a:spcPct val="0"/>
            </a:spcBef>
            <a:spcAft>
              <a:spcPct val="35000"/>
            </a:spcAft>
            <a:buNone/>
          </a:pPr>
          <a:r>
            <a:rPr lang="en-US" sz="2500" kern="1200"/>
            <a:t>Apply the disclosure conversation to case studies.</a:t>
          </a:r>
        </a:p>
      </dsp:txBody>
      <dsp:txXfrm>
        <a:off x="1758233" y="3806349"/>
        <a:ext cx="4337766" cy="1522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5E5E2-A34E-4FEA-9770-DAB6BB6DB992}">
      <dsp:nvSpPr>
        <dsp:cNvPr id="0" name=""/>
        <dsp:cNvSpPr/>
      </dsp:nvSpPr>
      <dsp:spPr>
        <a:xfrm>
          <a:off x="0" y="50466"/>
          <a:ext cx="6096000" cy="12682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Dewa, C.S. (2014).  Worker Attitudes towards Mental Health Problems and Disclosure. </a:t>
          </a:r>
          <a:r>
            <a:rPr lang="en-US" sz="1800" i="1" kern="1200"/>
            <a:t>International Journal of Occupational and Environmental Medicine, 5</a:t>
          </a:r>
          <a:r>
            <a:rPr lang="en-US" sz="1800" kern="1200"/>
            <a:t>(4), 175-186.</a:t>
          </a:r>
        </a:p>
      </dsp:txBody>
      <dsp:txXfrm>
        <a:off x="61909" y="112375"/>
        <a:ext cx="5972182" cy="1144388"/>
      </dsp:txXfrm>
    </dsp:sp>
    <dsp:sp modelId="{7A97F2A1-6BC0-49A6-98E5-BFBC13514206}">
      <dsp:nvSpPr>
        <dsp:cNvPr id="0" name=""/>
        <dsp:cNvSpPr/>
      </dsp:nvSpPr>
      <dsp:spPr>
        <a:xfrm>
          <a:off x="0" y="1370513"/>
          <a:ext cx="6096000" cy="1268206"/>
        </a:xfrm>
        <a:prstGeom prst="roundRect">
          <a:avLst/>
        </a:prstGeom>
        <a:solidFill>
          <a:schemeClr val="accent2">
            <a:hueOff val="-486993"/>
            <a:satOff val="-2"/>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Hielscher, E. and Waghorn, G.  (2015).  Managing Disclosure of Personal Information: An Opportunity to Enhance Supported Employment.  </a:t>
          </a:r>
          <a:r>
            <a:rPr lang="en-US" sz="1800" i="1" kern="1200"/>
            <a:t>Psychiatric Rehabilitation Journal, 38</a:t>
          </a:r>
          <a:r>
            <a:rPr lang="en-US" sz="1800" kern="1200"/>
            <a:t>(4), 306-313.</a:t>
          </a:r>
        </a:p>
      </dsp:txBody>
      <dsp:txXfrm>
        <a:off x="61909" y="1432422"/>
        <a:ext cx="5972182" cy="1144388"/>
      </dsp:txXfrm>
    </dsp:sp>
    <dsp:sp modelId="{9ED9D5D1-6C6E-46BB-973B-7FD094B853E9}">
      <dsp:nvSpPr>
        <dsp:cNvPr id="0" name=""/>
        <dsp:cNvSpPr/>
      </dsp:nvSpPr>
      <dsp:spPr>
        <a:xfrm>
          <a:off x="0" y="2690560"/>
          <a:ext cx="6096000" cy="1268206"/>
        </a:xfrm>
        <a:prstGeom prst="roundRect">
          <a:avLst/>
        </a:prstGeom>
        <a:solidFill>
          <a:schemeClr val="accent2">
            <a:hueOff val="-973987"/>
            <a:satOff val="-3"/>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Jones, A.M. (2011). Disclosure of Mental Illness in the Workplace:  A Literature Review. </a:t>
          </a:r>
          <a:r>
            <a:rPr lang="en-US" sz="1800" i="1" kern="1200"/>
            <a:t>American Journal of Psychiatric Rehabilitation</a:t>
          </a:r>
          <a:r>
            <a:rPr lang="en-US" sz="1800" kern="1200"/>
            <a:t>, </a:t>
          </a:r>
          <a:r>
            <a:rPr lang="en-US" sz="1800" i="1" kern="1200"/>
            <a:t>14</a:t>
          </a:r>
          <a:r>
            <a:rPr lang="en-US" sz="1800" kern="1200"/>
            <a:t>, 212-229.</a:t>
          </a:r>
        </a:p>
      </dsp:txBody>
      <dsp:txXfrm>
        <a:off x="61909" y="2752469"/>
        <a:ext cx="5972182" cy="1144388"/>
      </dsp:txXfrm>
    </dsp:sp>
    <dsp:sp modelId="{EEB4F9AD-1A80-46AA-9A4E-7FACC1746C23}">
      <dsp:nvSpPr>
        <dsp:cNvPr id="0" name=""/>
        <dsp:cNvSpPr/>
      </dsp:nvSpPr>
      <dsp:spPr>
        <a:xfrm>
          <a:off x="0" y="4010606"/>
          <a:ext cx="6096000" cy="1268206"/>
        </a:xfrm>
        <a:prstGeom prst="roundRect">
          <a:avLst/>
        </a:prstGeom>
        <a:solidFill>
          <a:schemeClr val="accent2">
            <a:hueOff val="-1460980"/>
            <a:satOff val="-5"/>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Swanson, S.J., Langfitt-Reese, S., Bond, G.R.  (2012).  Employer Attitudes About Criminal Histories. </a:t>
          </a:r>
          <a:r>
            <a:rPr lang="en-US" sz="1800" i="1" kern="1200"/>
            <a:t>Psychiatric Rehabilitation Journal</a:t>
          </a:r>
          <a:r>
            <a:rPr lang="en-US" sz="1800" kern="1200"/>
            <a:t>, </a:t>
          </a:r>
          <a:r>
            <a:rPr lang="en-US" sz="1800" i="1" kern="1200"/>
            <a:t>35</a:t>
          </a:r>
          <a:r>
            <a:rPr lang="en-US" sz="1800" kern="1200"/>
            <a:t>(5), 385-390.</a:t>
          </a:r>
        </a:p>
      </dsp:txBody>
      <dsp:txXfrm>
        <a:off x="61909" y="4072515"/>
        <a:ext cx="5972182" cy="11443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F272-9AB5-4E0F-8D82-547B7CF58A59}" type="datetimeFigureOut">
              <a:rPr lang="en-US" smtClean="0"/>
              <a:t>5/24/2022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EC110-5015-42D2-98EF-D5742DC80B9D}" type="slidenum">
              <a:rPr lang="en-US" smtClean="0"/>
              <a:t>‹#›</a:t>
            </a:fld>
            <a:endParaRPr lang="en-US"/>
          </a:p>
        </p:txBody>
      </p:sp>
    </p:spTree>
    <p:extLst>
      <p:ext uri="{BB962C8B-B14F-4D97-AF65-F5344CB8AC3E}">
        <p14:creationId xmlns:p14="http://schemas.microsoft.com/office/powerpoint/2010/main" val="202420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EC110-5015-42D2-98EF-D5742DC80B9D}" type="slidenum">
              <a:rPr lang="en-US" smtClean="0"/>
              <a:t>2</a:t>
            </a:fld>
            <a:endParaRPr lang="en-US"/>
          </a:p>
        </p:txBody>
      </p:sp>
    </p:spTree>
    <p:extLst>
      <p:ext uri="{BB962C8B-B14F-4D97-AF65-F5344CB8AC3E}">
        <p14:creationId xmlns:p14="http://schemas.microsoft.com/office/powerpoint/2010/main" val="208457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2 mins</a:t>
            </a:r>
          </a:p>
          <a:p>
            <a:r>
              <a:rPr lang="en-US" dirty="0">
                <a:cs typeface="Calibri"/>
              </a:rPr>
              <a:t>Dignity of risk : Honoring people's preferences</a:t>
            </a:r>
            <a:endParaRPr lang="en-US" dirty="0"/>
          </a:p>
          <a:p>
            <a:r>
              <a:rPr lang="en-US" dirty="0">
                <a:cs typeface="Calibri"/>
              </a:rPr>
              <a:t>Remember the MI spirit – partnering, acceptance, collaborating, evocation.</a:t>
            </a:r>
          </a:p>
          <a:p>
            <a:r>
              <a:rPr lang="en-US" dirty="0">
                <a:cs typeface="Calibri"/>
              </a:rPr>
              <a:t>Use OARS. Avoid the expert trap (we know all the answers and we know what the person should do. BUT WE DO NOT. We need to honor people's preferences).</a:t>
            </a:r>
          </a:p>
          <a:p>
            <a:endParaRPr lang="en-US" dirty="0">
              <a:cs typeface="Calibri"/>
            </a:endParaRPr>
          </a:p>
          <a:p>
            <a:r>
              <a:rPr lang="en-US" dirty="0">
                <a:cs typeface="Calibri"/>
              </a:rPr>
              <a:t>Cannot force anyone into sharing any</a:t>
            </a:r>
            <a:r>
              <a:rPr lang="en-US" baseline="0" dirty="0">
                <a:cs typeface="Calibri"/>
              </a:rPr>
              <a:t> information. Even if WE think someone would benefit from (or NEEDS) to disclose/have direct contact with an employer, this is up to the individual. It can be incredibly empowering to do the job completely on your own.</a:t>
            </a:r>
            <a:endParaRPr lang="en-US" dirty="0"/>
          </a:p>
        </p:txBody>
      </p:sp>
      <p:sp>
        <p:nvSpPr>
          <p:cNvPr id="4" name="Slide Number Placeholder 3"/>
          <p:cNvSpPr>
            <a:spLocks noGrp="1"/>
          </p:cNvSpPr>
          <p:nvPr>
            <p:ph type="sldNum" sz="quarter" idx="10"/>
          </p:nvPr>
        </p:nvSpPr>
        <p:spPr/>
        <p:txBody>
          <a:bodyPr/>
          <a:lstStyle/>
          <a:p>
            <a:pPr defTabSz="949879">
              <a:defRPr/>
            </a:pPr>
            <a:fld id="{D4DC2519-D19D-4E99-BF99-00F7124E4832}" type="slidenum">
              <a:rPr lang="en-US">
                <a:solidFill>
                  <a:prstClr val="black"/>
                </a:solidFill>
                <a:latin typeface="Calibri"/>
              </a:rPr>
              <a:pPr defTabSz="949879">
                <a:defRPr/>
              </a:pPr>
              <a:t>12</a:t>
            </a:fld>
            <a:endParaRPr lang="en-US">
              <a:solidFill>
                <a:prstClr val="black"/>
              </a:solidFill>
              <a:latin typeface="Calibri"/>
            </a:endParaRPr>
          </a:p>
        </p:txBody>
      </p:sp>
    </p:spTree>
    <p:extLst>
      <p:ext uri="{BB962C8B-B14F-4D97-AF65-F5344CB8AC3E}">
        <p14:creationId xmlns:p14="http://schemas.microsoft.com/office/powerpoint/2010/main" val="196211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https://www.youtube.com/watch?v=mjNc8Mn_dB8</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Video is 2:03 minutes and discuss</a:t>
            </a:r>
            <a:endParaRPr lang="en-US" dirty="0"/>
          </a:p>
        </p:txBody>
      </p:sp>
      <p:sp>
        <p:nvSpPr>
          <p:cNvPr id="4" name="Slide Number Placeholder 3"/>
          <p:cNvSpPr>
            <a:spLocks noGrp="1"/>
          </p:cNvSpPr>
          <p:nvPr>
            <p:ph type="sldNum" sz="quarter" idx="5"/>
          </p:nvPr>
        </p:nvSpPr>
        <p:spPr/>
        <p:txBody>
          <a:bodyPr/>
          <a:lstStyle/>
          <a:p>
            <a:fld id="{094EC110-5015-42D2-98EF-D5742DC80B9D}" type="slidenum">
              <a:rPr lang="en-US" smtClean="0"/>
              <a:t>13</a:t>
            </a:fld>
            <a:endParaRPr lang="en-US"/>
          </a:p>
        </p:txBody>
      </p:sp>
    </p:spTree>
    <p:extLst>
      <p:ext uri="{BB962C8B-B14F-4D97-AF65-F5344CB8AC3E}">
        <p14:creationId xmlns:p14="http://schemas.microsoft.com/office/powerpoint/2010/main" val="1542091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Disclosure Conversation Includes:</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Determine the Pros and Cons of Disclosure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Make the Decision</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Finalize the Reasons</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Determine when Disclosure should</a:t>
            </a:r>
            <a:r>
              <a:rPr lang="en-US" baseline="0" dirty="0"/>
              <a:t> happen</a:t>
            </a:r>
          </a:p>
          <a:p>
            <a:pPr marL="173713" indent="-173713">
              <a:buFont typeface="Arial" panose="020B0604020202020204" pitchFamily="34" charset="0"/>
              <a:buChar char="•"/>
            </a:pPr>
            <a:endParaRPr lang="en-US" baseline="0" dirty="0"/>
          </a:p>
          <a:p>
            <a:pPr marL="173713" indent="-173713">
              <a:buFont typeface="Arial" panose="020B0604020202020204" pitchFamily="34" charset="0"/>
              <a:buChar char="•"/>
            </a:pPr>
            <a:r>
              <a:rPr lang="en-US" baseline="0" dirty="0"/>
              <a:t>Specific Information Needed to Disclose to Receive an Accommodation</a:t>
            </a:r>
          </a:p>
          <a:p>
            <a:pPr marL="173713" indent="-173713">
              <a:buFont typeface="Arial" panose="020B0604020202020204" pitchFamily="34" charset="0"/>
              <a:buChar char="•"/>
            </a:pPr>
            <a:endParaRPr lang="en-US" baseline="0" dirty="0"/>
          </a:p>
          <a:p>
            <a:pPr marL="173713" indent="-173713">
              <a:buFont typeface="Arial" panose="020B0604020202020204" pitchFamily="34" charset="0"/>
              <a:buChar char="•"/>
            </a:pPr>
            <a:r>
              <a:rPr lang="en-US" baseline="0" dirty="0"/>
              <a:t>Identify the person(s)</a:t>
            </a:r>
          </a:p>
          <a:p>
            <a:pPr marL="173713" indent="-173713">
              <a:buFont typeface="Arial" panose="020B0604020202020204" pitchFamily="34" charset="0"/>
              <a:buChar char="•"/>
            </a:pPr>
            <a:endParaRPr lang="en-US" baseline="0" dirty="0"/>
          </a:p>
          <a:p>
            <a:pPr marL="173713" indent="-173713">
              <a:buFont typeface="Arial" panose="020B0604020202020204" pitchFamily="34" charset="0"/>
              <a:buChar char="•"/>
            </a:pPr>
            <a:r>
              <a:rPr lang="en-US" baseline="0" dirty="0"/>
              <a:t>In what Format…DEVELOP A SCRIPT</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14</a:t>
            </a:fld>
            <a:endParaRPr lang="en-US"/>
          </a:p>
        </p:txBody>
      </p:sp>
    </p:spTree>
    <p:extLst>
      <p:ext uri="{BB962C8B-B14F-4D97-AF65-F5344CB8AC3E}">
        <p14:creationId xmlns:p14="http://schemas.microsoft.com/office/powerpoint/2010/main" val="255080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the slide…Ask the audience some of</a:t>
            </a:r>
            <a:r>
              <a:rPr lang="en-US" baseline="0" dirty="0"/>
              <a:t> their thoughts of what the pros of disclosure might be.  What have they heard from individuals? </a:t>
            </a:r>
          </a:p>
          <a:p>
            <a:endParaRPr lang="en-US" baseline="0" dirty="0"/>
          </a:p>
          <a:p>
            <a:r>
              <a:rPr lang="en-US" baseline="0" dirty="0"/>
              <a:t>Remind that this is not an exhaustive list and should be specific and personalized.</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15</a:t>
            </a:fld>
            <a:endParaRPr lang="en-US"/>
          </a:p>
        </p:txBody>
      </p:sp>
    </p:spTree>
    <p:extLst>
      <p:ext uri="{BB962C8B-B14F-4D97-AF65-F5344CB8AC3E}">
        <p14:creationId xmlns:p14="http://schemas.microsoft.com/office/powerpoint/2010/main" val="224502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showing the slide…Ask the audience some of</a:t>
            </a:r>
            <a:r>
              <a:rPr lang="en-US" baseline="0" dirty="0"/>
              <a:t> their thoughts of what the cons of disclosure might be. What have they heard from individuals? </a:t>
            </a:r>
          </a:p>
          <a:p>
            <a:endParaRPr lang="en-US" baseline="0" dirty="0"/>
          </a:p>
          <a:p>
            <a:r>
              <a:rPr lang="en-US" baseline="0" dirty="0"/>
              <a:t>Remind that this is not an exhaustive list and should be specific and personalized</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16</a:t>
            </a:fld>
            <a:endParaRPr lang="en-US"/>
          </a:p>
        </p:txBody>
      </p:sp>
    </p:spTree>
    <p:extLst>
      <p:ext uri="{BB962C8B-B14F-4D97-AF65-F5344CB8AC3E}">
        <p14:creationId xmlns:p14="http://schemas.microsoft.com/office/powerpoint/2010/main" val="2883140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thoroughly examine the decision we must examine both perspectives of making the decision…whatever that might be. Another example would be: Do I want to buy a different house? Examine the pros and cons of staying and pros and cons of buying a different house. </a:t>
            </a:r>
          </a:p>
          <a:p>
            <a:endParaRPr lang="en-US" baseline="0" dirty="0"/>
          </a:p>
          <a:p>
            <a:r>
              <a:rPr lang="en-US" baseline="0" dirty="0"/>
              <a:t>Ask what might be some of the pros of NOT disclosing and some of the cons of NOT disclosing.</a:t>
            </a:r>
          </a:p>
          <a:p>
            <a:endParaRPr lang="en-US" dirty="0">
              <a:cs typeface="Calibri"/>
            </a:endParaRPr>
          </a:p>
          <a:p>
            <a:r>
              <a:rPr lang="en-US" dirty="0">
                <a:cs typeface="Calibri"/>
              </a:rPr>
              <a:t>After discussing the content:</a:t>
            </a:r>
            <a:r>
              <a:rPr lang="en-US" baseline="0" dirty="0">
                <a:cs typeface="Calibri"/>
              </a:rPr>
              <a:t> </a:t>
            </a:r>
            <a:r>
              <a:rPr lang="en-US" dirty="0">
                <a:cs typeface="Calibri"/>
              </a:rPr>
              <a:t>Review 3 Poll Questions</a:t>
            </a:r>
          </a:p>
          <a:p>
            <a:r>
              <a:rPr lang="en-US" dirty="0"/>
              <a:t>Why do people disclose?</a:t>
            </a:r>
            <a:br>
              <a:rPr lang="en-US" dirty="0">
                <a:cs typeface="+mn-lt"/>
              </a:rPr>
            </a:br>
            <a:r>
              <a:rPr lang="en-US" dirty="0"/>
              <a:t> a. To get an accommodation</a:t>
            </a:r>
            <a:br>
              <a:rPr lang="en-US" dirty="0">
                <a:cs typeface="+mn-lt"/>
              </a:rPr>
            </a:br>
            <a:r>
              <a:rPr lang="en-US" dirty="0"/>
              <a:t> b. To educate the employer</a:t>
            </a:r>
            <a:br>
              <a:rPr lang="en-US" dirty="0">
                <a:cs typeface="+mn-lt"/>
              </a:rPr>
            </a:br>
            <a:r>
              <a:rPr lang="en-US" dirty="0"/>
              <a:t> c. Explain gaps in work history</a:t>
            </a:r>
            <a:br>
              <a:rPr lang="en-US" dirty="0">
                <a:cs typeface="+mn-lt"/>
              </a:rPr>
            </a:br>
            <a:r>
              <a:rPr lang="en-US" dirty="0"/>
              <a:t> d. </a:t>
            </a:r>
            <a:r>
              <a:rPr lang="en-US" b="1" dirty="0"/>
              <a:t>All of the above</a:t>
            </a:r>
            <a:r>
              <a:rPr lang="en-US" dirty="0"/>
              <a:t> </a:t>
            </a:r>
            <a:endParaRPr lang="en-US" dirty="0">
              <a:cs typeface="Calibri"/>
            </a:endParaRPr>
          </a:p>
          <a:p>
            <a:br>
              <a:rPr lang="en-US" dirty="0">
                <a:cs typeface="+mn-lt"/>
              </a:rPr>
            </a:br>
            <a:r>
              <a:rPr lang="en-US" dirty="0"/>
              <a:t>Why do people choose NOT to disclose? </a:t>
            </a:r>
            <a:endParaRPr lang="en-US" dirty="0">
              <a:cs typeface="Calibri"/>
            </a:endParaRPr>
          </a:p>
          <a:p>
            <a:r>
              <a:rPr lang="en-US" dirty="0"/>
              <a:t>A) Fear of stigma and discrimination</a:t>
            </a:r>
            <a:endParaRPr lang="en-US" dirty="0">
              <a:cs typeface="Calibri"/>
            </a:endParaRPr>
          </a:p>
          <a:p>
            <a:r>
              <a:rPr lang="en-US" dirty="0"/>
              <a:t>B) No need for accommodations</a:t>
            </a:r>
            <a:endParaRPr lang="en-US" dirty="0">
              <a:cs typeface="Calibri" panose="020F0502020204030204"/>
            </a:endParaRPr>
          </a:p>
          <a:p>
            <a:r>
              <a:rPr lang="en-US" dirty="0"/>
              <a:t>C) Want to get the job on their own</a:t>
            </a:r>
            <a:endParaRPr lang="en-US" dirty="0">
              <a:cs typeface="Calibri" panose="020F0502020204030204"/>
            </a:endParaRPr>
          </a:p>
          <a:p>
            <a:r>
              <a:rPr lang="en-US" b="1" dirty="0"/>
              <a:t>D) All of the above</a:t>
            </a:r>
            <a:endParaRPr lang="en-US" dirty="0">
              <a:cs typeface="Calibri" panose="020F0502020204030204"/>
            </a:endParaRPr>
          </a:p>
          <a:p>
            <a:br>
              <a:rPr lang="en-US" dirty="0">
                <a:cs typeface="+mn-lt"/>
              </a:rPr>
            </a:br>
            <a:r>
              <a:rPr lang="en-US" dirty="0"/>
              <a:t>Which is NOT part of the self-determination theory?</a:t>
            </a:r>
            <a:br>
              <a:rPr lang="en-US" dirty="0">
                <a:cs typeface="+mn-lt"/>
              </a:rPr>
            </a:br>
            <a:r>
              <a:rPr lang="en-US" dirty="0"/>
              <a:t> a. Competence</a:t>
            </a:r>
            <a:br>
              <a:rPr lang="en-US" dirty="0">
                <a:cs typeface="+mn-lt"/>
              </a:rPr>
            </a:br>
            <a:r>
              <a:rPr lang="en-US" dirty="0"/>
              <a:t> b. Relatedness</a:t>
            </a:r>
            <a:br>
              <a:rPr lang="en-US" dirty="0">
                <a:cs typeface="+mn-lt"/>
              </a:rPr>
            </a:br>
            <a:r>
              <a:rPr lang="en-US" dirty="0"/>
              <a:t> </a:t>
            </a:r>
            <a:r>
              <a:rPr lang="en-US" b="1" dirty="0"/>
              <a:t>c. Affirmation</a:t>
            </a:r>
            <a:br>
              <a:rPr lang="en-US" b="1" dirty="0">
                <a:cs typeface="+mn-lt"/>
              </a:rPr>
            </a:br>
            <a:r>
              <a:rPr lang="en-US" b="1" dirty="0"/>
              <a:t> </a:t>
            </a:r>
            <a:r>
              <a:rPr lang="en-US" dirty="0"/>
              <a:t>d. Self-endorsed </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64AEC82-2C04-4DF1-B757-A9397BF494CC}" type="slidenum">
              <a:rPr lang="en-US" smtClean="0"/>
              <a:t>17</a:t>
            </a:fld>
            <a:endParaRPr lang="en-US"/>
          </a:p>
        </p:txBody>
      </p:sp>
    </p:spTree>
    <p:extLst>
      <p:ext uri="{BB962C8B-B14F-4D97-AF65-F5344CB8AC3E}">
        <p14:creationId xmlns:p14="http://schemas.microsoft.com/office/powerpoint/2010/main" val="2123865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Individual exercise.  Pg. 1 of handouts.</a:t>
            </a:r>
          </a:p>
          <a:p>
            <a:endParaRPr lang="en-US" dirty="0">
              <a:cs typeface="Calibri"/>
            </a:endParaRPr>
          </a:p>
          <a:p>
            <a:r>
              <a:rPr lang="en-US" dirty="0">
                <a:cs typeface="Calibri"/>
              </a:rPr>
              <a:t>Think about something you might disclose to someone: employer, significant other, family member.</a:t>
            </a:r>
          </a:p>
          <a:p>
            <a:endParaRPr lang="en-US" dirty="0">
              <a:cs typeface="Calibri"/>
            </a:endParaRPr>
          </a:p>
          <a:p>
            <a:r>
              <a:rPr lang="en-US" dirty="0">
                <a:cs typeface="Calibri"/>
              </a:rPr>
              <a:t>Write down the pros and cons of sharing and not sharing.  Which weighed the most to you? What did you decide to do?</a:t>
            </a:r>
          </a:p>
          <a:p>
            <a:endParaRPr lang="en-US" dirty="0">
              <a:cs typeface="Calibri"/>
            </a:endParaRPr>
          </a:p>
          <a:p>
            <a:r>
              <a:rPr lang="en-US" dirty="0">
                <a:cs typeface="Calibri"/>
              </a:rPr>
              <a:t>Talk about the experience.  What was it like?  How did it make you feel? </a:t>
            </a:r>
          </a:p>
          <a:p>
            <a:r>
              <a:rPr lang="en-US" dirty="0">
                <a:cs typeface="Calibri"/>
              </a:rPr>
              <a:t>Relate how personal this is for people.  Keep this in mind when talking to people about disclosure.  It's a big decision that shouldn't be taken lightly.</a:t>
            </a:r>
          </a:p>
        </p:txBody>
      </p:sp>
      <p:sp>
        <p:nvSpPr>
          <p:cNvPr id="4" name="Slide Number Placeholder 3"/>
          <p:cNvSpPr>
            <a:spLocks noGrp="1"/>
          </p:cNvSpPr>
          <p:nvPr>
            <p:ph type="sldNum" sz="quarter" idx="10"/>
          </p:nvPr>
        </p:nvSpPr>
        <p:spPr/>
        <p:txBody>
          <a:bodyPr/>
          <a:lstStyle/>
          <a:p>
            <a:fld id="{364AEC82-2C04-4DF1-B757-A9397BF494CC}" type="slidenum">
              <a:rPr lang="en-US" smtClean="0"/>
              <a:t>18</a:t>
            </a:fld>
            <a:endParaRPr lang="en-US"/>
          </a:p>
        </p:txBody>
      </p:sp>
    </p:spTree>
    <p:extLst>
      <p:ext uri="{BB962C8B-B14F-4D97-AF65-F5344CB8AC3E}">
        <p14:creationId xmlns:p14="http://schemas.microsoft.com/office/powerpoint/2010/main" val="310230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first</a:t>
            </a:r>
          </a:p>
          <a:p>
            <a:r>
              <a:rPr lang="en-US" dirty="0"/>
              <a:t>What</a:t>
            </a:r>
            <a:r>
              <a:rPr lang="en-US" baseline="0" dirty="0"/>
              <a:t> are some concerns that you all have when starting a new job? What might be some of the concerns people with disabilities might have? </a:t>
            </a:r>
          </a:p>
          <a:p>
            <a:endParaRPr lang="en-US" baseline="0" dirty="0"/>
          </a:p>
          <a:p>
            <a:r>
              <a:rPr lang="en-US" baseline="0" dirty="0"/>
              <a:t>Not an exhaustive list.  Help make connections/commonalities.</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19</a:t>
            </a:fld>
            <a:endParaRPr lang="en-US"/>
          </a:p>
        </p:txBody>
      </p:sp>
    </p:spTree>
    <p:extLst>
      <p:ext uri="{BB962C8B-B14F-4D97-AF65-F5344CB8AC3E}">
        <p14:creationId xmlns:p14="http://schemas.microsoft.com/office/powerpoint/2010/main" val="1606126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Mixe</a:t>
            </a:r>
            <a:r>
              <a:rPr lang="en-US" baseline="0" dirty="0"/>
              <a:t>d feelings about when is the right time to disclose. Why it is so critical to continue to discuss disclosure throughout?</a:t>
            </a:r>
          </a:p>
          <a:p>
            <a:endParaRPr lang="en-US" baseline="0" dirty="0"/>
          </a:p>
          <a:p>
            <a:r>
              <a:rPr lang="en-US" baseline="0" dirty="0"/>
              <a:t>Notes about each one…do not have to say all of this:</a:t>
            </a:r>
            <a:endParaRPr lang="en-US" dirty="0"/>
          </a:p>
          <a:p>
            <a:r>
              <a:rPr lang="en-US" b="1" dirty="0"/>
              <a:t>Application /</a:t>
            </a:r>
            <a:r>
              <a:rPr lang="en-US" b="1" baseline="0" dirty="0"/>
              <a:t> Resume</a:t>
            </a:r>
            <a:r>
              <a:rPr lang="en-US" baseline="0" dirty="0"/>
              <a:t>:  disabilities in their résumé or letter of application. Having a disability may be viewed as a positive trait in some professions or even as a requirement for some positions. On the other hand, you might decide to use this as an opportunity to indicate that you have a disability that will not limit your performance if you are properly accommodated. Finally, you might just want to indicate that you would prefer to answer this question when you are called for an interview. </a:t>
            </a:r>
          </a:p>
          <a:p>
            <a:endParaRPr lang="en-US" baseline="0" dirty="0"/>
          </a:p>
          <a:p>
            <a:r>
              <a:rPr lang="en-US" b="1" baseline="0" dirty="0"/>
              <a:t>Cover Letter</a:t>
            </a:r>
            <a:r>
              <a:rPr lang="en-US" baseline="0" dirty="0"/>
              <a:t>:  Some individuals disclose their disabilities in their cover letters. As a rule, attach the cover letter to the back of your résumé so that your skills can be the focal point. Again, having a disability is not always a strike against you. Some companies actively recruit people with disabilities to meet Affirmative Action goals.</a:t>
            </a:r>
          </a:p>
          <a:p>
            <a:endParaRPr lang="en-US" baseline="0" dirty="0"/>
          </a:p>
          <a:p>
            <a:r>
              <a:rPr lang="en-US" b="1" baseline="0" dirty="0"/>
              <a:t>Pre-Interview</a:t>
            </a:r>
            <a:r>
              <a:rPr lang="en-US" baseline="0" dirty="0"/>
              <a:t>:  Disclosure prior to the interview is encouraged only when an accommodation is needed for the actual interview. </a:t>
            </a:r>
          </a:p>
          <a:p>
            <a:endParaRPr lang="en-US" baseline="0" dirty="0"/>
          </a:p>
          <a:p>
            <a:r>
              <a:rPr lang="en-US" b="1" baseline="0" dirty="0"/>
              <a:t>Interview</a:t>
            </a:r>
            <a:r>
              <a:rPr lang="en-US" baseline="0" dirty="0"/>
              <a:t>:  You might or might not choose to disclose your disability during an interview. If your disability is visible, you might wish to discuss your disability and how it will not get in the way of doing a good job, especially if you have proper accommodations. If your disability is not apparent (invisible), you will need to decide whether or not to disclose your disability based on your comfort and trust levels. You do not have to disclose your disability at this stage. However, it might be helpful to do so in order to show that you can do the job with the right accommodation. At this time, you might want to give examples. Be positive and upbeat; show your confidence in yourself. Don’t be apologetic, defensive, or cocky.</a:t>
            </a:r>
          </a:p>
          <a:p>
            <a:endParaRPr lang="en-US" baseline="0" dirty="0"/>
          </a:p>
          <a:p>
            <a:r>
              <a:rPr lang="en-US" b="1" baseline="0" dirty="0"/>
              <a:t>Offered Job</a:t>
            </a:r>
            <a:r>
              <a:rPr lang="en-US" baseline="0" dirty="0"/>
              <a:t>:  Many individuals choose to disclose their disabilities after they have been offered the job. They want to be selected for the position because of their skills, and worry that disclosure prior to the point may influence the interviewer’s decision. However, once hired, you might need accommodations to do the essential functions of the job. Also, if the job requires medical testing and you take medications that will show up in a screening, you may choose to disclose this to the employer at this time.</a:t>
            </a:r>
          </a:p>
          <a:p>
            <a:endParaRPr lang="en-US" baseline="0" dirty="0"/>
          </a:p>
          <a:p>
            <a:r>
              <a:rPr lang="en-US" b="1" baseline="0" dirty="0"/>
              <a:t>During Employment</a:t>
            </a:r>
            <a:r>
              <a:rPr lang="en-US" baseline="0" dirty="0"/>
              <a:t>:  Sometimes, individuals with disabilities do not recognize that their disabilities can negatively affect their job performance. This is especially true for youth getting their first full-time job. Sometimes, you may feel confident when you begin a job, but become concerned that you may have underestimated your need for an accommodation. Remember that it is your responsibility to ask for an accommodation if you need one. It is always better to ask for it before your job performance is questioned. Your employer cannot force an accommodation on you, but has the final word in what accommodation you will receive (after consulting with you, of course).</a:t>
            </a:r>
          </a:p>
          <a:p>
            <a:endParaRPr lang="en-US" baseline="0" dirty="0"/>
          </a:p>
          <a:p>
            <a:r>
              <a:rPr lang="en-US" b="1" baseline="0" dirty="0"/>
              <a:t>Never</a:t>
            </a:r>
            <a:r>
              <a:rPr lang="en-US" baseline="0" dirty="0"/>
              <a:t>:  If you are able to perform the essential functions of the job without reasonable accommodation, you need not disclose your disability. </a:t>
            </a:r>
          </a:p>
          <a:p>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20</a:t>
            </a:fld>
            <a:endParaRPr lang="en-US"/>
          </a:p>
        </p:txBody>
      </p:sp>
    </p:spTree>
    <p:extLst>
      <p:ext uri="{BB962C8B-B14F-4D97-AF65-F5344CB8AC3E}">
        <p14:creationId xmlns:p14="http://schemas.microsoft.com/office/powerpoint/2010/main" val="382170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information is out there you can't take it back!  No rewind or do overs.  If the person chooses to disclose, start small.</a:t>
            </a:r>
          </a:p>
          <a:p>
            <a:endParaRPr lang="en-US" dirty="0">
              <a:cs typeface="Calibri"/>
            </a:endParaRPr>
          </a:p>
          <a:p>
            <a:r>
              <a:rPr lang="en-US" dirty="0">
                <a:cs typeface="Calibri"/>
              </a:rPr>
              <a:t>Talk through what each of the levels means.  </a:t>
            </a:r>
            <a:endParaRPr lang="en-US" dirty="0"/>
          </a:p>
          <a:p>
            <a:r>
              <a:rPr lang="en-US" dirty="0">
                <a:cs typeface="Calibri"/>
              </a:rPr>
              <a:t>Full: might include diagnosis name, specific symptoms, request for accommodations and why needed, agency working with and why</a:t>
            </a:r>
          </a:p>
          <a:p>
            <a:r>
              <a:rPr lang="en-US" dirty="0">
                <a:cs typeface="Calibri"/>
              </a:rPr>
              <a:t>Partial: might include generic overview of symptoms and accommodations request, might include employment specialist helps me find and maintain work, but nothing specific.  </a:t>
            </a:r>
          </a:p>
          <a:p>
            <a:r>
              <a:rPr lang="en-US" dirty="0">
                <a:cs typeface="Calibri"/>
              </a:rPr>
              <a:t>None: self-explanatory, but gather information to give to the individual when job developing.  Not necessary if the person does not need accommodations.  Preference might change if there is a problem on the job.  </a:t>
            </a:r>
          </a:p>
          <a:p>
            <a:endParaRPr lang="en-US" dirty="0">
              <a:cs typeface="Calibri"/>
            </a:endParaRPr>
          </a:p>
          <a:p>
            <a:r>
              <a:rPr lang="en-US" dirty="0">
                <a:cs typeface="Calibri"/>
              </a:rPr>
              <a:t>There shouldn't be a high percentage on either side, should be spaced out fairly evenly amongst the three.</a:t>
            </a:r>
          </a:p>
        </p:txBody>
      </p:sp>
      <p:sp>
        <p:nvSpPr>
          <p:cNvPr id="4" name="Slide Number Placeholder 3"/>
          <p:cNvSpPr>
            <a:spLocks noGrp="1"/>
          </p:cNvSpPr>
          <p:nvPr>
            <p:ph type="sldNum" sz="quarter" idx="5"/>
          </p:nvPr>
        </p:nvSpPr>
        <p:spPr/>
        <p:txBody>
          <a:bodyPr/>
          <a:lstStyle/>
          <a:p>
            <a:fld id="{364AEC82-2C04-4DF1-B757-A9397BF494CC}" type="slidenum">
              <a:rPr lang="en-US" smtClean="0"/>
              <a:t>21</a:t>
            </a:fld>
            <a:endParaRPr lang="en-US"/>
          </a:p>
        </p:txBody>
      </p:sp>
    </p:spTree>
    <p:extLst>
      <p:ext uri="{BB962C8B-B14F-4D97-AF65-F5344CB8AC3E}">
        <p14:creationId xmlns:p14="http://schemas.microsoft.com/office/powerpoint/2010/main" val="2105842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Ask</a:t>
            </a:r>
            <a:r>
              <a:rPr lang="en-US" baseline="0" dirty="0"/>
              <a:t>: how do they determine what and how much they share with other people in their lives, work, etc.?</a:t>
            </a:r>
            <a:endParaRPr lang="en-US" dirty="0"/>
          </a:p>
          <a:p>
            <a:endParaRPr lang="en-US" dirty="0"/>
          </a:p>
          <a:p>
            <a:r>
              <a:rPr lang="en-US" dirty="0"/>
              <a:t>Emphasize</a:t>
            </a:r>
            <a:r>
              <a:rPr lang="en-US" baseline="0" dirty="0"/>
              <a:t> that w</a:t>
            </a:r>
            <a:r>
              <a:rPr lang="en-US" dirty="0"/>
              <a:t>e control the information we share with others…we decide who, what, when, where…relate back to people served.</a:t>
            </a:r>
          </a:p>
          <a:p>
            <a:endParaRPr lang="en-US" dirty="0"/>
          </a:p>
          <a:p>
            <a:r>
              <a:rPr lang="en-US" dirty="0"/>
              <a:t>Once something is shared this information</a:t>
            </a:r>
            <a:r>
              <a:rPr lang="en-US" baseline="0" dirty="0"/>
              <a:t> cannot be “taken back” (There’s no Back to The Future Moment, a pause button, a rewind, etc. ) so it is imperative that we thoroughly explain what disclosure is and truly understand a person’s preferences and needs.</a:t>
            </a:r>
          </a:p>
          <a:p>
            <a:endParaRPr lang="en-US" baseline="0" dirty="0"/>
          </a:p>
          <a:p>
            <a:r>
              <a:rPr lang="en-US" baseline="0" dirty="0"/>
              <a:t>Some people might not know what disclosure means.  May have to redefine it when talking to people.  </a:t>
            </a:r>
          </a:p>
          <a:p>
            <a:endParaRPr lang="en-US" baseline="0" dirty="0"/>
          </a:p>
          <a:p>
            <a:r>
              <a:rPr lang="en-US" baseline="0" dirty="0"/>
              <a:t>Also, this is a very personal conversation.  It is important to show individuals that you are not afraid to talk about personal information with them and respect their choice to share or not to share.  This conversation has the ability to be a great rapport builder and demonstrate trust with people.  </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3</a:t>
            </a:fld>
            <a:endParaRPr lang="en-US"/>
          </a:p>
        </p:txBody>
      </p:sp>
    </p:spTree>
    <p:extLst>
      <p:ext uri="{BB962C8B-B14F-4D97-AF65-F5344CB8AC3E}">
        <p14:creationId xmlns:p14="http://schemas.microsoft.com/office/powerpoint/2010/main" val="1546843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could be others. And again-not everyone would</a:t>
            </a:r>
            <a:r>
              <a:rPr lang="en-US" baseline="0" dirty="0"/>
              <a:t> need to know…just whoever has been identified to provide the accommodation. </a:t>
            </a:r>
          </a:p>
          <a:p>
            <a:endParaRPr lang="en-US" baseline="0" dirty="0"/>
          </a:p>
          <a:p>
            <a:r>
              <a:rPr lang="en-US" baseline="0" dirty="0"/>
              <a:t>But this does bring up the issue of whether people choose to disclose to co-workers &amp; how that might impact their work experience/environment.  Why might you not disclose to co-workers (e.g., gossip, stigma, discrimination, feeling watched/blamed for mishaps)</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22</a:t>
            </a:fld>
            <a:endParaRPr lang="en-US"/>
          </a:p>
        </p:txBody>
      </p:sp>
    </p:spTree>
    <p:extLst>
      <p:ext uri="{BB962C8B-B14F-4D97-AF65-F5344CB8AC3E}">
        <p14:creationId xmlns:p14="http://schemas.microsoft.com/office/powerpoint/2010/main" val="2285058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 of how to disclose</a:t>
            </a:r>
          </a:p>
          <a:p>
            <a:endParaRPr lang="en-US" dirty="0"/>
          </a:p>
          <a:p>
            <a:r>
              <a:rPr lang="en-US" dirty="0"/>
              <a:t>***disclaimer</a:t>
            </a:r>
            <a:r>
              <a:rPr lang="en-US" baseline="0" dirty="0"/>
              <a:t> about phone.  Not the preferred way to disclose (i.e., seems impersonal and disconnected).  This might happen if someone is calling about a medical or psychiatric emergency, calling from treatment facility or inpatient hospitalization.  Will usually be followed up with written and/or in person disclosure.  </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23</a:t>
            </a:fld>
            <a:endParaRPr lang="en-US"/>
          </a:p>
        </p:txBody>
      </p:sp>
    </p:spTree>
    <p:extLst>
      <p:ext uri="{BB962C8B-B14F-4D97-AF65-F5344CB8AC3E}">
        <p14:creationId xmlns:p14="http://schemas.microsoft.com/office/powerpoint/2010/main" val="2762584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Break up into small groups. </a:t>
            </a:r>
          </a:p>
          <a:p>
            <a:r>
              <a:rPr lang="en-US" dirty="0"/>
              <a:t>Have </a:t>
            </a:r>
            <a:r>
              <a:rPr lang="en-US" baseline="0" dirty="0"/>
              <a:t>each group 1-3 (depending on size) scenarios &amp; complete the </a:t>
            </a:r>
            <a:r>
              <a:rPr lang="en-US" dirty="0"/>
              <a:t>activity in the Disclosure</a:t>
            </a:r>
            <a:r>
              <a:rPr lang="en-US" baseline="0" dirty="0"/>
              <a:t> sheet, </a:t>
            </a:r>
            <a:r>
              <a:rPr lang="en-US" dirty="0"/>
              <a:t>pp.</a:t>
            </a:r>
            <a:r>
              <a:rPr lang="en-US" baseline="0" dirty="0"/>
              <a:t> 2</a:t>
            </a:r>
            <a:r>
              <a:rPr lang="en-US" dirty="0"/>
              <a:t>-4</a:t>
            </a:r>
            <a:r>
              <a:rPr lang="en-US" baseline="0" dirty="0"/>
              <a:t> in the handouts.</a:t>
            </a:r>
            <a:r>
              <a:rPr lang="en-US" dirty="0"/>
              <a:t> </a:t>
            </a:r>
            <a:endParaRPr lang="en-US" baseline="0" dirty="0">
              <a:cs typeface="Calibri"/>
            </a:endParaRPr>
          </a:p>
          <a:p>
            <a:r>
              <a:rPr lang="en-US" baseline="0" dirty="0"/>
              <a:t>Discuss &amp; Process the outcome in the larger group. </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24</a:t>
            </a:fld>
            <a:endParaRPr lang="en-US"/>
          </a:p>
        </p:txBody>
      </p:sp>
    </p:spTree>
    <p:extLst>
      <p:ext uri="{BB962C8B-B14F-4D97-AF65-F5344CB8AC3E}">
        <p14:creationId xmlns:p14="http://schemas.microsoft.com/office/powerpoint/2010/main" val="2703379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Engage in brief discussion. Highlight some of the examples.</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64AEC82-2C04-4DF1-B757-A9397BF494CC}" type="slidenum">
              <a:rPr lang="en-US" smtClean="0"/>
              <a:t>25</a:t>
            </a:fld>
            <a:endParaRPr lang="en-US"/>
          </a:p>
        </p:txBody>
      </p:sp>
    </p:spTree>
    <p:extLst>
      <p:ext uri="{BB962C8B-B14F-4D97-AF65-F5344CB8AC3E}">
        <p14:creationId xmlns:p14="http://schemas.microsoft.com/office/powerpoint/2010/main" val="539961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https://www.youtube.com/watch?v=kSR4xuU07sc</a:t>
            </a:r>
          </a:p>
          <a:p>
            <a:endParaRPr lang="en-US" dirty="0"/>
          </a:p>
          <a:p>
            <a:r>
              <a:rPr lang="en-US" dirty="0"/>
              <a:t>Watch video (about 5 minutes)</a:t>
            </a:r>
            <a:r>
              <a:rPr lang="en-US" baseline="0" dirty="0"/>
              <a:t> and Discuss</a:t>
            </a:r>
          </a:p>
          <a:p>
            <a:endParaRPr lang="en-US" baseline="0" dirty="0"/>
          </a:p>
          <a:p>
            <a:r>
              <a:rPr lang="en-US" baseline="0" dirty="0"/>
              <a:t>***May have to make a disclaimer about not trying to make a political statement, but it is about the difficulty of sharing personal information</a:t>
            </a: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26</a:t>
            </a:fld>
            <a:endParaRPr lang="en-US"/>
          </a:p>
        </p:txBody>
      </p:sp>
    </p:spTree>
    <p:extLst>
      <p:ext uri="{BB962C8B-B14F-4D97-AF65-F5344CB8AC3E}">
        <p14:creationId xmlns:p14="http://schemas.microsoft.com/office/powerpoint/2010/main" val="1459377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Considerations: personal, employer, and societal</a:t>
            </a:r>
          </a:p>
          <a:p>
            <a:r>
              <a:rPr lang="en-US" dirty="0">
                <a:cs typeface="Calibri"/>
              </a:rPr>
              <a:t>Very multidimensional (not just pros and cons)</a:t>
            </a:r>
          </a:p>
          <a:p>
            <a:r>
              <a:rPr lang="en-US" dirty="0">
                <a:cs typeface="Calibri"/>
              </a:rPr>
              <a:t>Disclosure is individualized and the conversations should not all look the same</a:t>
            </a:r>
          </a:p>
          <a:p>
            <a:r>
              <a:rPr lang="en-US" dirty="0">
                <a:cs typeface="Calibri"/>
              </a:rPr>
              <a:t>Disclosure is only needed to introduce someone to an employer or request accommodations</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64AEC82-2C04-4DF1-B757-A9397BF494CC}" type="slidenum">
              <a:rPr lang="en-US" smtClean="0"/>
              <a:t>27</a:t>
            </a:fld>
            <a:endParaRPr lang="en-US"/>
          </a:p>
        </p:txBody>
      </p:sp>
    </p:spTree>
    <p:extLst>
      <p:ext uri="{BB962C8B-B14F-4D97-AF65-F5344CB8AC3E}">
        <p14:creationId xmlns:p14="http://schemas.microsoft.com/office/powerpoint/2010/main" val="2002473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EC110-5015-42D2-98EF-D5742DC80B9D}" type="slidenum">
              <a:rPr lang="en-US" smtClean="0"/>
              <a:t>28</a:t>
            </a:fld>
            <a:endParaRPr lang="en-US"/>
          </a:p>
        </p:txBody>
      </p:sp>
    </p:spTree>
    <p:extLst>
      <p:ext uri="{BB962C8B-B14F-4D97-AF65-F5344CB8AC3E}">
        <p14:creationId xmlns:p14="http://schemas.microsoft.com/office/powerpoint/2010/main" val="1504676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4EC110-5015-42D2-98EF-D5742DC80B9D}" type="slidenum">
              <a:rPr lang="en-US" smtClean="0"/>
              <a:t>29</a:t>
            </a:fld>
            <a:endParaRPr lang="en-US"/>
          </a:p>
        </p:txBody>
      </p:sp>
    </p:spTree>
    <p:extLst>
      <p:ext uri="{BB962C8B-B14F-4D97-AF65-F5344CB8AC3E}">
        <p14:creationId xmlns:p14="http://schemas.microsoft.com/office/powerpoint/2010/main" val="159997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taken from Ted Talk at: https://www.youtube.com/watch?v=WrbTbB9tTtA</a:t>
            </a:r>
            <a:r>
              <a:rPr lang="en-US" baseline="0" dirty="0"/>
              <a:t> </a:t>
            </a:r>
          </a:p>
          <a:p>
            <a:endParaRPr lang="en-US" baseline="0" dirty="0"/>
          </a:p>
          <a:p>
            <a:r>
              <a:rPr lang="en-US" baseline="0" dirty="0"/>
              <a:t>There is a lot of stigma around mental health.  There is still a lot to learn about mental illness because the brain is so complicated.  </a:t>
            </a:r>
          </a:p>
          <a:p>
            <a:r>
              <a:rPr lang="en-US" baseline="0" dirty="0"/>
              <a:t>Because of it, people do not seek out treatment or tell others about being in treatment.</a:t>
            </a:r>
          </a:p>
          <a:p>
            <a:endParaRPr lang="en-US" baseline="0" dirty="0"/>
          </a:p>
          <a:p>
            <a:r>
              <a:rPr lang="en-US" baseline="0" dirty="0"/>
              <a:t>If you chose the medical/physical condition, some stigma about mental health and/or substance use exists in you.  </a:t>
            </a:r>
            <a:endParaRPr lang="en-US" dirty="0"/>
          </a:p>
        </p:txBody>
      </p:sp>
      <p:sp>
        <p:nvSpPr>
          <p:cNvPr id="4" name="Slide Number Placeholder 3"/>
          <p:cNvSpPr>
            <a:spLocks noGrp="1"/>
          </p:cNvSpPr>
          <p:nvPr>
            <p:ph type="sldNum" sz="quarter" idx="5"/>
          </p:nvPr>
        </p:nvSpPr>
        <p:spPr/>
        <p:txBody>
          <a:bodyPr/>
          <a:lstStyle/>
          <a:p>
            <a:fld id="{094EC110-5015-42D2-98EF-D5742DC80B9D}" type="slidenum">
              <a:rPr lang="en-US" smtClean="0"/>
              <a:t>4</a:t>
            </a:fld>
            <a:endParaRPr lang="en-US"/>
          </a:p>
        </p:txBody>
      </p:sp>
    </p:spTree>
    <p:extLst>
      <p:ext uri="{BB962C8B-B14F-4D97-AF65-F5344CB8AC3E}">
        <p14:creationId xmlns:p14="http://schemas.microsoft.com/office/powerpoint/2010/main" val="137197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Watch 2:41 and discuss</a:t>
            </a:r>
          </a:p>
          <a:p>
            <a:r>
              <a:rPr lang="en-US" dirty="0"/>
              <a:t>https://www.youtube.com/watch?v=8FPqeYFYBKE</a:t>
            </a:r>
          </a:p>
        </p:txBody>
      </p:sp>
      <p:sp>
        <p:nvSpPr>
          <p:cNvPr id="4" name="Slide Number Placeholder 3"/>
          <p:cNvSpPr>
            <a:spLocks noGrp="1"/>
          </p:cNvSpPr>
          <p:nvPr>
            <p:ph type="sldNum" sz="quarter" idx="5"/>
          </p:nvPr>
        </p:nvSpPr>
        <p:spPr/>
        <p:txBody>
          <a:bodyPr/>
          <a:lstStyle/>
          <a:p>
            <a:fld id="{094EC110-5015-42D2-98EF-D5742DC80B9D}" type="slidenum">
              <a:rPr lang="en-US" smtClean="0"/>
              <a:t>5</a:t>
            </a:fld>
            <a:endParaRPr lang="en-US"/>
          </a:p>
        </p:txBody>
      </p:sp>
    </p:spTree>
    <p:extLst>
      <p:ext uri="{BB962C8B-B14F-4D97-AF65-F5344CB8AC3E}">
        <p14:creationId xmlns:p14="http://schemas.microsoft.com/office/powerpoint/2010/main" val="1383934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64AEC82-2C04-4DF1-B757-A9397BF494CC}" type="slidenum">
              <a:rPr lang="en-US" smtClean="0"/>
              <a:t>6</a:t>
            </a:fld>
            <a:endParaRPr lang="en-US"/>
          </a:p>
        </p:txBody>
      </p:sp>
    </p:spTree>
    <p:extLst>
      <p:ext uri="{BB962C8B-B14F-4D97-AF65-F5344CB8AC3E}">
        <p14:creationId xmlns:p14="http://schemas.microsoft.com/office/powerpoint/2010/main" val="3276389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First</a:t>
            </a:r>
            <a:r>
              <a:rPr lang="en-US" baseline="0" dirty="0"/>
              <a:t> bullet point</a:t>
            </a:r>
            <a:endParaRPr lang="en-US" dirty="0"/>
          </a:p>
          <a:p>
            <a:pPr marL="173713" indent="-173713">
              <a:buFont typeface="Arial" panose="020B0604020202020204" pitchFamily="34" charset="0"/>
              <a:buChar char="•"/>
            </a:pPr>
            <a:r>
              <a:rPr lang="en-US" dirty="0"/>
              <a:t>Workers may be hesitant to ask for support—may be due to not recognizing need and/or the vulnerability to stigma as it relates to disclosing to others</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Negative Attitudes in the media has led to fear (</a:t>
            </a:r>
            <a:r>
              <a:rPr lang="en-US" dirty="0" err="1"/>
              <a:t>esp</a:t>
            </a:r>
            <a:r>
              <a:rPr lang="en-US" dirty="0"/>
              <a:t> in American films); also association of MH &amp; Violence—leads to further belief in people with MH challenges have undesirable behaviors, unpredictability, less reliable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Second</a:t>
            </a:r>
            <a:r>
              <a:rPr lang="en-US" baseline="0" dirty="0"/>
              <a:t> bullet point</a:t>
            </a:r>
            <a:endParaRPr lang="en-US" dirty="0"/>
          </a:p>
          <a:p>
            <a:pPr marL="173713" indent="-173713">
              <a:buFont typeface="Arial" panose="020B0604020202020204" pitchFamily="34" charset="0"/>
              <a:buChar char="•"/>
            </a:pPr>
            <a:r>
              <a:rPr lang="en-US" dirty="0"/>
              <a:t>Even concern of negative judgement of self to disclose because to speak is to acknowledge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One factor that impacts whether people disclose is the safe and security of the work environment</a:t>
            </a:r>
          </a:p>
          <a:p>
            <a:pPr marL="173713" indent="-173713">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7</a:t>
            </a:fld>
            <a:endParaRPr lang="en-US"/>
          </a:p>
        </p:txBody>
      </p:sp>
    </p:spTree>
    <p:extLst>
      <p:ext uri="{BB962C8B-B14F-4D97-AF65-F5344CB8AC3E}">
        <p14:creationId xmlns:p14="http://schemas.microsoft.com/office/powerpoint/2010/main" val="8000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a:t>
            </a:r>
            <a:r>
              <a:rPr lang="en-US" baseline="0" dirty="0"/>
              <a:t> having celebrities share their stories are important…it has been found that people are more challenged when it is someone they “know”—coming from their own community</a:t>
            </a:r>
            <a:endParaRPr lang="en-US" dirty="0"/>
          </a:p>
          <a:p>
            <a:endParaRPr lang="en-US" dirty="0"/>
          </a:p>
          <a:p>
            <a:r>
              <a:rPr lang="en-US" b="1" dirty="0"/>
              <a:t>1) Personal Considerations</a:t>
            </a:r>
            <a:r>
              <a:rPr lang="en-US" dirty="0"/>
              <a:t>:</a:t>
            </a:r>
          </a:p>
          <a:p>
            <a:pPr marL="628650" lvl="1" indent="-171450">
              <a:buFont typeface="Arial" panose="020B0604020202020204" pitchFamily="34" charset="0"/>
              <a:buChar char="•"/>
            </a:pPr>
            <a:r>
              <a:rPr lang="en-US" dirty="0"/>
              <a:t>how well you feel you can handle prejudice and discrimination</a:t>
            </a:r>
          </a:p>
          <a:p>
            <a:pPr marL="628650" lvl="1" indent="-171450">
              <a:buFont typeface="Arial" panose="020B0604020202020204" pitchFamily="34" charset="0"/>
              <a:buChar char="•"/>
            </a:pPr>
            <a:r>
              <a:rPr lang="en-US" dirty="0"/>
              <a:t>prior experience or discrimination that you or colleagues experienced </a:t>
            </a:r>
          </a:p>
          <a:p>
            <a:pPr marL="628650" lvl="1" indent="-171450">
              <a:buFont typeface="Arial" panose="020B0604020202020204" pitchFamily="34" charset="0"/>
              <a:buChar char="•"/>
            </a:pPr>
            <a:r>
              <a:rPr lang="en-US" dirty="0"/>
              <a:t>your sense of self (including culture)</a:t>
            </a:r>
          </a:p>
          <a:p>
            <a:pPr marL="628650" lvl="1" indent="-171450">
              <a:buFont typeface="Arial" panose="020B0604020202020204" pitchFamily="34" charset="0"/>
              <a:buChar char="•"/>
            </a:pPr>
            <a:r>
              <a:rPr lang="en-US" dirty="0"/>
              <a:t>your employment history </a:t>
            </a:r>
          </a:p>
          <a:p>
            <a:pPr marL="628650" lvl="1" indent="-171450">
              <a:buFont typeface="Arial" panose="020B0604020202020204" pitchFamily="34" charset="0"/>
              <a:buChar char="•"/>
            </a:pPr>
            <a:r>
              <a:rPr lang="en-US" dirty="0"/>
              <a:t>how well you feel you can handle maintaining a secret—and sometimes having to lie to do so Sense of disability pride or identity</a:t>
            </a:r>
            <a:r>
              <a:rPr lang="en-US" baseline="0" dirty="0"/>
              <a:t> </a:t>
            </a:r>
            <a:r>
              <a:rPr lang="en-US" dirty="0"/>
              <a:t>other identity issues—including race, gender, culture, and age. </a:t>
            </a:r>
          </a:p>
          <a:p>
            <a:endParaRPr lang="en-US" dirty="0"/>
          </a:p>
          <a:p>
            <a:r>
              <a:rPr lang="en-US" b="1" dirty="0"/>
              <a:t>2) Considerations Involving a Potential or Actual Employer type of business</a:t>
            </a:r>
            <a:r>
              <a:rPr lang="en-US" dirty="0"/>
              <a:t> (e.g., whether prejudice is more or less likely):</a:t>
            </a:r>
          </a:p>
          <a:p>
            <a:pPr marL="628650" lvl="1" indent="-171450">
              <a:buFont typeface="Arial" panose="020B0604020202020204" pitchFamily="34" charset="0"/>
              <a:buChar char="•"/>
            </a:pPr>
            <a:r>
              <a:rPr lang="en-US" dirty="0"/>
              <a:t>size of employer (e.g., large company vs. small mom and pop business) </a:t>
            </a:r>
          </a:p>
          <a:p>
            <a:pPr marL="628650" lvl="1" indent="-171450">
              <a:buFont typeface="Arial" panose="020B0604020202020204" pitchFamily="34" charset="0"/>
              <a:buChar char="•"/>
            </a:pPr>
            <a:r>
              <a:rPr lang="en-US" dirty="0"/>
              <a:t>whether there are other persons with disabilities employed there </a:t>
            </a:r>
          </a:p>
          <a:p>
            <a:pPr marL="628650" lvl="1" indent="-171450">
              <a:buFont typeface="Arial" panose="020B0604020202020204" pitchFamily="34" charset="0"/>
              <a:buChar char="•"/>
            </a:pPr>
            <a:r>
              <a:rPr lang="en-US" dirty="0"/>
              <a:t>whether it appears the employer has adequately accommodated persons with other disabilities </a:t>
            </a:r>
          </a:p>
          <a:p>
            <a:pPr marL="628650" lvl="1" indent="-171450">
              <a:buFont typeface="Arial" panose="020B0604020202020204" pitchFamily="34" charset="0"/>
              <a:buChar char="•"/>
            </a:pPr>
            <a:r>
              <a:rPr lang="en-US" dirty="0"/>
              <a:t>whether staff or supervisors make positive or negative comments about people with disabilities, including those with psychiatric disabilities </a:t>
            </a:r>
          </a:p>
          <a:p>
            <a:pPr marL="628650" lvl="1" indent="-171450">
              <a:buFont typeface="Arial" panose="020B0604020202020204" pitchFamily="34" charset="0"/>
              <a:buChar char="•"/>
            </a:pPr>
            <a:r>
              <a:rPr lang="en-US" dirty="0"/>
              <a:t>how competitive the employment position is </a:t>
            </a:r>
          </a:p>
          <a:p>
            <a:pPr marL="628650" lvl="1" indent="-171450">
              <a:buFont typeface="Arial" panose="020B0604020202020204" pitchFamily="34" charset="0"/>
              <a:buChar char="•"/>
            </a:pPr>
            <a:r>
              <a:rPr lang="en-US" dirty="0"/>
              <a:t>how competitive the profession is (e.g., stockbroker) </a:t>
            </a:r>
          </a:p>
          <a:p>
            <a:pPr marL="628650" lvl="1" indent="-171450">
              <a:buFont typeface="Arial" panose="020B0604020202020204" pitchFamily="34" charset="0"/>
              <a:buChar char="•"/>
            </a:pPr>
            <a:r>
              <a:rPr lang="en-US" dirty="0"/>
              <a:t>how much expertise you bring to a particular job (e.g., if you are the only person in the metropolitan area who has this particular skill) </a:t>
            </a:r>
          </a:p>
          <a:p>
            <a:pPr marL="628650" lvl="1" indent="-171450">
              <a:buFont typeface="Arial" panose="020B0604020202020204" pitchFamily="34" charset="0"/>
              <a:buChar char="•"/>
            </a:pPr>
            <a:r>
              <a:rPr lang="en-US" dirty="0"/>
              <a:t>whether the particular accommodation request will be seen as problematic or as matter-of-fact (e.g., request for part-time hours may not be problematic since many employees work part-time) </a:t>
            </a:r>
          </a:p>
          <a:p>
            <a:pPr marL="628650" lvl="1" indent="-171450">
              <a:buFont typeface="Arial" panose="020B0604020202020204" pitchFamily="34" charset="0"/>
              <a:buChar char="•"/>
            </a:pPr>
            <a:r>
              <a:rPr lang="en-US" dirty="0"/>
              <a:t>whether staff and supervisors seem to be friendly to one another and to you. </a:t>
            </a:r>
          </a:p>
          <a:p>
            <a:pPr marL="628650" lvl="1" indent="-171450">
              <a:buFont typeface="Arial" panose="020B0604020202020204" pitchFamily="34" charset="0"/>
              <a:buChar char="•"/>
            </a:pPr>
            <a:r>
              <a:rPr lang="en-US" dirty="0"/>
              <a:t>Work environment (speak same language, sex of supervisor)</a:t>
            </a:r>
          </a:p>
          <a:p>
            <a:endParaRPr lang="en-US" dirty="0"/>
          </a:p>
          <a:p>
            <a:r>
              <a:rPr lang="en-US" b="1" dirty="0"/>
              <a:t>3)</a:t>
            </a:r>
            <a:r>
              <a:rPr lang="en-US" b="1" baseline="0" dirty="0"/>
              <a:t> </a:t>
            </a:r>
            <a:r>
              <a:rPr lang="en-US" b="1" dirty="0"/>
              <a:t>Societal Issues at the time you are considering disclosure:</a:t>
            </a:r>
            <a:endParaRPr lang="en-US" b="1" dirty="0">
              <a:cs typeface="Calibri"/>
            </a:endParaRPr>
          </a:p>
          <a:p>
            <a:pPr marL="628650" lvl="1" indent="-171450">
              <a:buFont typeface="Arial" panose="020B0604020202020204" pitchFamily="34" charset="0"/>
              <a:buChar char="•"/>
            </a:pPr>
            <a:r>
              <a:rPr lang="en-US" dirty="0"/>
              <a:t>has there been anything in the news or the media that might result in a period of increased prejudice?</a:t>
            </a:r>
          </a:p>
          <a:p>
            <a:pPr marL="628650" lvl="1" indent="-171450">
              <a:buFont typeface="Arial" panose="020B0604020202020204" pitchFamily="34" charset="0"/>
              <a:buChar char="•"/>
            </a:pPr>
            <a:r>
              <a:rPr lang="en-US" dirty="0"/>
              <a:t>has there been anything in the news or arts that might result in a period of  decreased prejudice, for example, the movie A Beautiful Mind or a famous person disclosing a psychiatric disability </a:t>
            </a:r>
          </a:p>
        </p:txBody>
      </p:sp>
      <p:sp>
        <p:nvSpPr>
          <p:cNvPr id="4" name="Slide Number Placeholder 3"/>
          <p:cNvSpPr>
            <a:spLocks noGrp="1"/>
          </p:cNvSpPr>
          <p:nvPr>
            <p:ph type="sldNum" sz="quarter" idx="10"/>
          </p:nvPr>
        </p:nvSpPr>
        <p:spPr/>
        <p:txBody>
          <a:bodyPr/>
          <a:lstStyle/>
          <a:p>
            <a:fld id="{364AEC82-2C04-4DF1-B757-A9397BF494CC}" type="slidenum">
              <a:rPr lang="en-US" smtClean="0"/>
              <a:t>8</a:t>
            </a:fld>
            <a:endParaRPr lang="en-US"/>
          </a:p>
        </p:txBody>
      </p:sp>
    </p:spTree>
    <p:extLst>
      <p:ext uri="{BB962C8B-B14F-4D97-AF65-F5344CB8AC3E}">
        <p14:creationId xmlns:p14="http://schemas.microsoft.com/office/powerpoint/2010/main" val="3844339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anose="020B0604020202020204" pitchFamily="34" charset="0"/>
              <a:buChar char="•"/>
            </a:pPr>
            <a:r>
              <a:rPr lang="en-US" dirty="0"/>
              <a:t>Importance of facilitating better disclosure decisions in the workplace—to improve IPS-SE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Been a lack of guidance on the disclosure conversation leading to over and under disclosure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When people have information disclosed for them—less typical job attainment than those who self-disclose—which lead to the Disclosure Item added to the fidelity scale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For people with an SPMI—decision making skills are diminished </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Influenced by personal characteristics &amp; circumstances, Employer characteristics, nature of position, and type of work place</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3 Different Approaches:</a:t>
            </a:r>
          </a:p>
          <a:p>
            <a:pPr marL="636948" lvl="1" indent="-173713">
              <a:buFont typeface="Arial" panose="020B0604020202020204" pitchFamily="34" charset="0"/>
              <a:buChar char="•"/>
            </a:pPr>
            <a:r>
              <a:rPr lang="en-US" b="1" dirty="0"/>
              <a:t>Binary approach</a:t>
            </a:r>
            <a:r>
              <a:rPr lang="en-US" dirty="0"/>
              <a:t>. The most common approach to the disclosure problem has been to conceptualize it as a binary decision— that is, one either discloses or does not disclose his or her mental health condition in the workplace.</a:t>
            </a:r>
            <a:r>
              <a:rPr lang="en-US" baseline="0" dirty="0"/>
              <a:t> </a:t>
            </a:r>
            <a:r>
              <a:rPr lang="en-US" dirty="0"/>
              <a:t>This is a very simple approach (yes or no) to a very complex problem</a:t>
            </a:r>
          </a:p>
          <a:p>
            <a:pPr marL="463235" lvl="1"/>
            <a:endParaRPr lang="en-US" dirty="0"/>
          </a:p>
          <a:p>
            <a:pPr marL="636948" lvl="1" indent="-173713">
              <a:buFont typeface="Arial" panose="020B0604020202020204" pitchFamily="34" charset="0"/>
              <a:buChar char="•"/>
            </a:pPr>
            <a:r>
              <a:rPr lang="en-US" dirty="0"/>
              <a:t>The </a:t>
            </a:r>
            <a:r>
              <a:rPr lang="en-US" b="1" dirty="0"/>
              <a:t>multidimensional approach </a:t>
            </a:r>
            <a:r>
              <a:rPr lang="en-US" dirty="0"/>
              <a:t>can be encouraging to people in recovery to consider the different strategies used by others, and the pros and cons of each. The strategies to consider include:</a:t>
            </a:r>
          </a:p>
          <a:p>
            <a:pPr marL="1094148" lvl="2" indent="-173713">
              <a:buFont typeface="Arial" panose="020B0604020202020204" pitchFamily="34" charset="0"/>
              <a:buChar char="•"/>
            </a:pPr>
            <a:r>
              <a:rPr lang="en-US" dirty="0"/>
              <a:t>(a) full disclosure (reveal mental health condition to most or all in the workplace), </a:t>
            </a:r>
          </a:p>
          <a:p>
            <a:pPr marL="1094148" lvl="2" indent="-173713">
              <a:buFont typeface="Arial" panose="020B0604020202020204" pitchFamily="34" charset="0"/>
              <a:buChar char="•"/>
            </a:pPr>
            <a:r>
              <a:rPr lang="en-US" dirty="0"/>
              <a:t>(b) strategically timed disclosure (disclose in the workplace after a period of time, e.g., after developing good work relationships), </a:t>
            </a:r>
          </a:p>
          <a:p>
            <a:pPr marL="1094148" lvl="2" indent="-173713">
              <a:buFont typeface="Arial" panose="020B0604020202020204" pitchFamily="34" charset="0"/>
              <a:buChar char="•"/>
            </a:pPr>
            <a:r>
              <a:rPr lang="en-US" dirty="0"/>
              <a:t>(c) selective (partial) disclosure (sharing information with specific or a limited number of people), </a:t>
            </a:r>
          </a:p>
          <a:p>
            <a:pPr marL="1094148" lvl="2" indent="-173713">
              <a:buFont typeface="Arial" panose="020B0604020202020204" pitchFamily="34" charset="0"/>
              <a:buChar char="•"/>
            </a:pPr>
            <a:r>
              <a:rPr lang="en-US" dirty="0"/>
              <a:t>(d) inadvertent (involuntary) disclosure (disclosure brought about by an employee presuming that the employer knows about his or her condition), </a:t>
            </a:r>
          </a:p>
          <a:p>
            <a:pPr marL="1094148" lvl="2" indent="-173713">
              <a:buFont typeface="Arial" panose="020B0604020202020204" pitchFamily="34" charset="0"/>
              <a:buChar char="•"/>
            </a:pPr>
            <a:r>
              <a:rPr lang="en-US" dirty="0"/>
              <a:t>(e) forced (involuntary) disclosure (accidental disclosure brought about by either visible symptoms, hospitalizations, or carelessness), </a:t>
            </a:r>
          </a:p>
          <a:p>
            <a:pPr marL="1094148" lvl="2" indent="-173713">
              <a:buFont typeface="Arial" panose="020B0604020202020204" pitchFamily="34" charset="0"/>
              <a:buChar char="•"/>
            </a:pPr>
            <a:r>
              <a:rPr lang="en-US" dirty="0"/>
              <a:t>(f) deception (distorting the circumstances of the condition in the workplace), </a:t>
            </a:r>
          </a:p>
          <a:p>
            <a:pPr marL="1094148" lvl="2" indent="-173713">
              <a:buFont typeface="Arial" panose="020B0604020202020204" pitchFamily="34" charset="0"/>
              <a:buChar char="•"/>
            </a:pPr>
            <a:r>
              <a:rPr lang="en-US" dirty="0"/>
              <a:t>(g) targeted disclosure (disclosure as having a “lived experience” when this matches the job requirements, e.g., mental health worker), and </a:t>
            </a:r>
          </a:p>
          <a:p>
            <a:pPr marL="1094148" lvl="2" indent="-173713">
              <a:buFont typeface="Arial" panose="020B0604020202020204" pitchFamily="34" charset="0"/>
              <a:buChar char="•"/>
            </a:pPr>
            <a:r>
              <a:rPr lang="en-US" dirty="0"/>
              <a:t>(h) avoidant nondisclosure (keeping information about your mental health private in the workplace</a:t>
            </a:r>
          </a:p>
          <a:p>
            <a:pPr marL="636948" lvl="1" indent="-173713">
              <a:buFont typeface="Arial" panose="020B0604020202020204" pitchFamily="34" charset="0"/>
              <a:buChar char="•"/>
            </a:pPr>
            <a:endParaRPr lang="en-US" dirty="0"/>
          </a:p>
          <a:p>
            <a:pPr marL="636948" lvl="1" indent="-173713">
              <a:buFont typeface="Arial" panose="020B0604020202020204" pitchFamily="34" charset="0"/>
              <a:buChar char="•"/>
            </a:pPr>
            <a:r>
              <a:rPr lang="en-US" dirty="0"/>
              <a:t>This </a:t>
            </a:r>
            <a:r>
              <a:rPr lang="en-US" b="1" dirty="0"/>
              <a:t>evolving and ongoing approach </a:t>
            </a:r>
            <a:r>
              <a:rPr lang="en-US" dirty="0"/>
              <a:t>has been proposed as an alternative to the binary concept of disclosure, and is an extension of the multidimensional approach that involves choosing from one of several disclosure strategies. An alternative conception is an understanding of disclosure as a fluid, ongoing, and evolving process.</a:t>
            </a:r>
          </a:p>
          <a:p>
            <a:pPr marL="173713" indent="-1737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9</a:t>
            </a:fld>
            <a:endParaRPr lang="en-US"/>
          </a:p>
        </p:txBody>
      </p:sp>
    </p:spTree>
    <p:extLst>
      <p:ext uri="{BB962C8B-B14F-4D97-AF65-F5344CB8AC3E}">
        <p14:creationId xmlns:p14="http://schemas.microsoft.com/office/powerpoint/2010/main" val="424488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Study set out to answer 2 questions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Disclosure has been difficult to study due to the complexities, definition, who ends up disclosing</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Themes: If part of a vocational program—hasn’t not necessarily been the “worker” who has disclosed; Workers more likely to have information disclosed have more noticeable/serious symptoms related to their illness (i.e., psychotic disorders rather than mood disorders); Supervisors rather than Co-Workers; Before and or Early in the Process</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Focus in Research has been on linking disclosure on the hiring process and job tenure and has been unclear as to the results: More positive if accompanied with a “job developer” to the interview</a:t>
            </a:r>
          </a:p>
          <a:p>
            <a:pPr marL="173713" indent="-173713">
              <a:buFont typeface="Arial" panose="020B0604020202020204" pitchFamily="34" charset="0"/>
              <a:buChar char="•"/>
            </a:pPr>
            <a:endParaRPr lang="en-US" dirty="0"/>
          </a:p>
          <a:p>
            <a:pPr marL="173713" indent="-173713">
              <a:buFont typeface="Arial" panose="020B0604020202020204" pitchFamily="34" charset="0"/>
              <a:buChar char="•"/>
            </a:pPr>
            <a:r>
              <a:rPr lang="en-US" dirty="0"/>
              <a:t>Importance of reviewing the pros/cons of disclosure to each person’s specific situation:  Do they need accommodations?—Then May Be Helpful; If wanting to improve relationship or have a more supportive work environment?—More Risky</a:t>
            </a:r>
          </a:p>
          <a:p>
            <a:endParaRPr lang="en-US" dirty="0"/>
          </a:p>
        </p:txBody>
      </p:sp>
      <p:sp>
        <p:nvSpPr>
          <p:cNvPr id="4" name="Slide Number Placeholder 3"/>
          <p:cNvSpPr>
            <a:spLocks noGrp="1"/>
          </p:cNvSpPr>
          <p:nvPr>
            <p:ph type="sldNum" sz="quarter" idx="10"/>
          </p:nvPr>
        </p:nvSpPr>
        <p:spPr/>
        <p:txBody>
          <a:bodyPr/>
          <a:lstStyle/>
          <a:p>
            <a:fld id="{364AEC82-2C04-4DF1-B757-A9397BF494CC}" type="slidenum">
              <a:rPr lang="en-US" smtClean="0"/>
              <a:t>10</a:t>
            </a:fld>
            <a:endParaRPr lang="en-US"/>
          </a:p>
        </p:txBody>
      </p:sp>
    </p:spTree>
    <p:extLst>
      <p:ext uri="{BB962C8B-B14F-4D97-AF65-F5344CB8AC3E}">
        <p14:creationId xmlns:p14="http://schemas.microsoft.com/office/powerpoint/2010/main" val="408886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339617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69554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2265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96489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871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0824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06648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35397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12220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3244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5/24/2022</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657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5/24/2022</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36147282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5" r:id="rId6"/>
    <p:sldLayoutId id="2147483680"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mjNc8Mn_dB8?feature=oembed" TargetMode="Externa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kSR4xuU07sc?feature=oembed" TargetMode="Externa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8FPqeYFYBKE?feature=oembed"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erial view of icebergs in Antarctica">
            <a:extLst>
              <a:ext uri="{FF2B5EF4-FFF2-40B4-BE49-F238E27FC236}">
                <a16:creationId xmlns:a16="http://schemas.microsoft.com/office/drawing/2014/main" id="{0156F730-13F9-4C05-8E4B-56EEABE1D1EA}"/>
              </a:ext>
            </a:extLst>
          </p:cNvPr>
          <p:cNvPicPr>
            <a:picLocks noChangeAspect="1"/>
          </p:cNvPicPr>
          <p:nvPr/>
        </p:nvPicPr>
        <p:blipFill rotWithShape="1">
          <a:blip r:embed="rId2">
            <a:alphaModFix amt="50000"/>
          </a:blip>
          <a:srcRect t="17848" r="-2" b="7022"/>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p:cNvSpPr>
            <a:spLocks noGrp="1"/>
          </p:cNvSpPr>
          <p:nvPr>
            <p:ph type="ctrTitle"/>
          </p:nvPr>
        </p:nvSpPr>
        <p:spPr>
          <a:xfrm>
            <a:off x="761999" y="1514475"/>
            <a:ext cx="8381999" cy="1995487"/>
          </a:xfrm>
        </p:spPr>
        <p:txBody>
          <a:bodyPr>
            <a:normAutofit/>
          </a:bodyPr>
          <a:lstStyle/>
          <a:p>
            <a:pPr algn="l"/>
            <a:r>
              <a:rPr lang="en-US" sz="6800">
                <a:ea typeface="+mj-lt"/>
                <a:cs typeface="+mj-lt"/>
              </a:rPr>
              <a:t>Diagnosis: It’s Only the Tip of the Iceberg </a:t>
            </a:r>
            <a:endParaRPr lang="en-US" sz="6800"/>
          </a:p>
        </p:txBody>
      </p:sp>
      <p:sp>
        <p:nvSpPr>
          <p:cNvPr id="3" name="Subtitle 2"/>
          <p:cNvSpPr>
            <a:spLocks noGrp="1"/>
          </p:cNvSpPr>
          <p:nvPr>
            <p:ph type="subTitle" idx="1"/>
          </p:nvPr>
        </p:nvSpPr>
        <p:spPr>
          <a:xfrm>
            <a:off x="762000" y="3809999"/>
            <a:ext cx="8382000" cy="1338471"/>
          </a:xfrm>
        </p:spPr>
        <p:txBody>
          <a:bodyPr vert="horz" lIns="91440" tIns="45720" rIns="91440" bIns="45720" rtlCol="0" anchor="t">
            <a:normAutofit/>
          </a:bodyPr>
          <a:lstStyle/>
          <a:p>
            <a:pPr algn="l"/>
            <a:r>
              <a:rPr lang="en-US">
                <a:cs typeface="Calibri"/>
              </a:rPr>
              <a:t>Presented by: Penny Liles, MS, CRC, LCMHC</a:t>
            </a:r>
          </a:p>
          <a:p>
            <a:pPr algn="l"/>
            <a:r>
              <a:rPr lang="en-US">
                <a:cs typeface="Calibri"/>
              </a:rPr>
              <a:t>UNC-CH Institute for Best Practices</a:t>
            </a:r>
            <a:endParaRPr lang="en-US" dirty="0">
              <a:cs typeface="Calibri"/>
            </a:endParaRPr>
          </a:p>
        </p:txBody>
      </p:sp>
      <p:sp>
        <p:nvSpPr>
          <p:cNvPr id="10" name="Footer Placeholder 1">
            <a:extLst>
              <a:ext uri="{FF2B5EF4-FFF2-40B4-BE49-F238E27FC236}">
                <a16:creationId xmlns:a16="http://schemas.microsoft.com/office/drawing/2014/main" id="{659976DA-98BE-4094-96A9-57E7E60648C4}"/>
              </a:ext>
            </a:extLst>
          </p:cNvPr>
          <p:cNvSpPr>
            <a:spLocks noGrp="1"/>
          </p:cNvSpPr>
          <p:nvPr>
            <p:ph type="ftr" sz="quarter" idx="11"/>
          </p:nvPr>
        </p:nvSpPr>
        <p:spPr>
          <a:xfrm>
            <a:off x="4038600" y="6356350"/>
            <a:ext cx="4114800" cy="365125"/>
          </a:xfrm>
        </p:spPr>
        <p:txBody>
          <a:bodyPr/>
          <a:lstStyle/>
          <a:p>
            <a:r>
              <a:rPr lang="en-US" dirty="0"/>
              <a:t>UNC Institute for Best Practices 2021</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593" r="15741"/>
          <a:stretch/>
        </p:blipFill>
        <p:spPr>
          <a:xfrm>
            <a:off x="0" y="-68239"/>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3" name="Content Placeholder 2"/>
          <p:cNvSpPr>
            <a:spLocks noGrp="1"/>
          </p:cNvSpPr>
          <p:nvPr>
            <p:ph idx="1"/>
          </p:nvPr>
        </p:nvSpPr>
        <p:spPr>
          <a:xfrm>
            <a:off x="5272687" y="266931"/>
            <a:ext cx="6400986" cy="6546573"/>
          </a:xfrm>
        </p:spPr>
        <p:txBody>
          <a:bodyPr vert="horz" lIns="91440" tIns="45720" rIns="91440" bIns="45720" rtlCol="0" anchor="t">
            <a:normAutofit/>
          </a:bodyPr>
          <a:lstStyle/>
          <a:p>
            <a:pPr lvl="0">
              <a:lnSpc>
                <a:spcPct val="90000"/>
              </a:lnSpc>
            </a:pPr>
            <a:r>
              <a:rPr lang="en-US" sz="2400" dirty="0">
                <a:solidFill>
                  <a:schemeClr val="tx1"/>
                </a:solidFill>
              </a:rPr>
              <a:t>Questions:</a:t>
            </a:r>
          </a:p>
          <a:p>
            <a:pPr marL="457200" lvl="1" indent="0">
              <a:lnSpc>
                <a:spcPct val="90000"/>
              </a:lnSpc>
              <a:buNone/>
            </a:pPr>
            <a:r>
              <a:rPr lang="en-US" sz="2400" dirty="0">
                <a:solidFill>
                  <a:schemeClr val="tx1"/>
                </a:solidFill>
              </a:rPr>
              <a:t>1. If I decide to disclose information about my mental illness, how should I do that? </a:t>
            </a:r>
          </a:p>
          <a:p>
            <a:pPr marL="457200" lvl="1" indent="0">
              <a:lnSpc>
                <a:spcPct val="90000"/>
              </a:lnSpc>
              <a:buNone/>
            </a:pPr>
            <a:r>
              <a:rPr lang="en-US" sz="2400" dirty="0">
                <a:solidFill>
                  <a:schemeClr val="tx1"/>
                </a:solidFill>
              </a:rPr>
              <a:t>2. And what is likely to happen to me at work if I do disclose?</a:t>
            </a:r>
          </a:p>
          <a:p>
            <a:pPr>
              <a:lnSpc>
                <a:spcPct val="90000"/>
              </a:lnSpc>
            </a:pPr>
            <a:r>
              <a:rPr lang="en-US" sz="2400" dirty="0">
                <a:solidFill>
                  <a:schemeClr val="tx1"/>
                </a:solidFill>
              </a:rPr>
              <a:t>Themes: </a:t>
            </a:r>
          </a:p>
          <a:p>
            <a:pPr lvl="1">
              <a:lnSpc>
                <a:spcPct val="90000"/>
              </a:lnSpc>
              <a:buFont typeface="Courier New" charset="2"/>
              <a:buChar char="o"/>
            </a:pPr>
            <a:r>
              <a:rPr lang="en-US" sz="2400" dirty="0">
                <a:solidFill>
                  <a:schemeClr val="tx1"/>
                </a:solidFill>
              </a:rPr>
              <a:t>If part of a vocational program—hasn’t necessarily been the “worker” who has disclosed; </a:t>
            </a:r>
          </a:p>
          <a:p>
            <a:pPr lvl="1">
              <a:lnSpc>
                <a:spcPct val="90000"/>
              </a:lnSpc>
              <a:buFont typeface="Courier New" charset="2"/>
              <a:buChar char="o"/>
            </a:pPr>
            <a:r>
              <a:rPr lang="en-US" sz="2400" dirty="0">
                <a:solidFill>
                  <a:schemeClr val="tx1"/>
                </a:solidFill>
              </a:rPr>
              <a:t>Workers more likely to have information disclosed have more noticeable/serious symptoms related to their illness (i.e., psychotic disorders rather than mood disorders); </a:t>
            </a:r>
          </a:p>
          <a:p>
            <a:pPr lvl="1">
              <a:lnSpc>
                <a:spcPct val="90000"/>
              </a:lnSpc>
              <a:buFont typeface="Courier New" charset="2"/>
              <a:buChar char="o"/>
            </a:pPr>
            <a:r>
              <a:rPr lang="en-US" sz="2400" dirty="0">
                <a:solidFill>
                  <a:schemeClr val="tx1"/>
                </a:solidFill>
              </a:rPr>
              <a:t>Supervisors rather than Co-Workers; </a:t>
            </a:r>
          </a:p>
          <a:p>
            <a:pPr lvl="1">
              <a:lnSpc>
                <a:spcPct val="90000"/>
              </a:lnSpc>
              <a:buFont typeface="Courier New" charset="2"/>
              <a:buChar char="o"/>
            </a:pPr>
            <a:r>
              <a:rPr lang="en-US" sz="2400" dirty="0">
                <a:solidFill>
                  <a:schemeClr val="tx1"/>
                </a:solidFill>
              </a:rPr>
              <a:t>Before and or Early in the Process</a:t>
            </a:r>
          </a:p>
        </p:txBody>
      </p:sp>
      <p:sp>
        <p:nvSpPr>
          <p:cNvPr id="4" name="TextBox 3"/>
          <p:cNvSpPr txBox="1"/>
          <p:nvPr/>
        </p:nvSpPr>
        <p:spPr>
          <a:xfrm>
            <a:off x="1770644" y="6336267"/>
            <a:ext cx="1595803" cy="369332"/>
          </a:xfrm>
          <a:prstGeom prst="rect">
            <a:avLst/>
          </a:prstGeom>
          <a:noFill/>
        </p:spPr>
        <p:txBody>
          <a:bodyPr wrap="square" rtlCol="0">
            <a:spAutoFit/>
          </a:bodyPr>
          <a:lstStyle/>
          <a:p>
            <a:r>
              <a:rPr lang="en-US" dirty="0"/>
              <a:t>(Jones, 2011)</a:t>
            </a:r>
          </a:p>
        </p:txBody>
      </p:sp>
    </p:spTree>
    <p:extLst>
      <p:ext uri="{BB962C8B-B14F-4D97-AF65-F5344CB8AC3E}">
        <p14:creationId xmlns:p14="http://schemas.microsoft.com/office/powerpoint/2010/main" val="363437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2" presetClass="emph" presetSubtype="0" fill="hold" nodeType="clickEffect">
                                  <p:stCondLst>
                                    <p:cond delay="0"/>
                                  </p:stCondLst>
                                  <p:childTnLst>
                                    <p:animRot by="120000">
                                      <p:cBhvr>
                                        <p:cTn id="34" dur="100" fill="hold">
                                          <p:stCondLst>
                                            <p:cond delay="0"/>
                                          </p:stCondLst>
                                        </p:cTn>
                                        <p:tgtEl>
                                          <p:spTgt spid="5"/>
                                        </p:tgtEl>
                                        <p:attrNameLst>
                                          <p:attrName>r</p:attrName>
                                        </p:attrNameLst>
                                      </p:cBhvr>
                                    </p:animRot>
                                    <p:animRot by="-240000">
                                      <p:cBhvr>
                                        <p:cTn id="35" dur="200" fill="hold">
                                          <p:stCondLst>
                                            <p:cond delay="200"/>
                                          </p:stCondLst>
                                        </p:cTn>
                                        <p:tgtEl>
                                          <p:spTgt spid="5"/>
                                        </p:tgtEl>
                                        <p:attrNameLst>
                                          <p:attrName>r</p:attrName>
                                        </p:attrNameLst>
                                      </p:cBhvr>
                                    </p:animRot>
                                    <p:animRot by="240000">
                                      <p:cBhvr>
                                        <p:cTn id="36" dur="200" fill="hold">
                                          <p:stCondLst>
                                            <p:cond delay="400"/>
                                          </p:stCondLst>
                                        </p:cTn>
                                        <p:tgtEl>
                                          <p:spTgt spid="5"/>
                                        </p:tgtEl>
                                        <p:attrNameLst>
                                          <p:attrName>r</p:attrName>
                                        </p:attrNameLst>
                                      </p:cBhvr>
                                    </p:animRot>
                                    <p:animRot by="-240000">
                                      <p:cBhvr>
                                        <p:cTn id="37" dur="200" fill="hold">
                                          <p:stCondLst>
                                            <p:cond delay="600"/>
                                          </p:stCondLst>
                                        </p:cTn>
                                        <p:tgtEl>
                                          <p:spTgt spid="5"/>
                                        </p:tgtEl>
                                        <p:attrNameLst>
                                          <p:attrName>r</p:attrName>
                                        </p:attrNameLst>
                                      </p:cBhvr>
                                    </p:animRot>
                                    <p:animRot by="120000">
                                      <p:cBhvr>
                                        <p:cTn id="3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E7DC9-D652-4828-B870-68E3A1F6D8D0}"/>
              </a:ext>
            </a:extLst>
          </p:cNvPr>
          <p:cNvSpPr>
            <a:spLocks noGrp="1"/>
          </p:cNvSpPr>
          <p:nvPr>
            <p:ph type="title"/>
          </p:nvPr>
        </p:nvSpPr>
        <p:spPr>
          <a:xfrm>
            <a:off x="6857999" y="954741"/>
            <a:ext cx="4572000" cy="3074334"/>
          </a:xfrm>
        </p:spPr>
        <p:txBody>
          <a:bodyPr vert="horz" lIns="91440" tIns="45720" rIns="91440" bIns="45720" rtlCol="0" anchor="b" anchorCtr="0">
            <a:normAutofit/>
          </a:bodyPr>
          <a:lstStyle/>
          <a:p>
            <a:r>
              <a:rPr lang="en-US" sz="6200"/>
              <a:t>The Disclosure Conversation</a:t>
            </a:r>
          </a:p>
        </p:txBody>
      </p:sp>
      <p:sp>
        <p:nvSpPr>
          <p:cNvPr id="3" name="Text Placeholder 2">
            <a:extLst>
              <a:ext uri="{FF2B5EF4-FFF2-40B4-BE49-F238E27FC236}">
                <a16:creationId xmlns:a16="http://schemas.microsoft.com/office/drawing/2014/main" id="{9550D6F1-CE0F-4BC3-A40B-651E1D1D413D}"/>
              </a:ext>
            </a:extLst>
          </p:cNvPr>
          <p:cNvSpPr>
            <a:spLocks noGrp="1"/>
          </p:cNvSpPr>
          <p:nvPr>
            <p:ph type="body" idx="1"/>
          </p:nvPr>
        </p:nvSpPr>
        <p:spPr>
          <a:xfrm>
            <a:off x="6857999" y="4248150"/>
            <a:ext cx="4572000" cy="1547812"/>
          </a:xfrm>
        </p:spPr>
        <p:txBody>
          <a:bodyPr vert="horz" lIns="91440" tIns="45720" rIns="91440" bIns="45720" rtlCol="0">
            <a:normAutofit/>
          </a:bodyPr>
          <a:lstStyle/>
          <a:p>
            <a:endParaRPr lang="en-US">
              <a:solidFill>
                <a:schemeClr val="tx1"/>
              </a:solidFill>
            </a:endParaRPr>
          </a:p>
        </p:txBody>
      </p:sp>
      <p:grpSp>
        <p:nvGrpSpPr>
          <p:cNvPr id="12" name="Group 11">
            <a:extLst>
              <a:ext uri="{FF2B5EF4-FFF2-40B4-BE49-F238E27FC236}">
                <a16:creationId xmlns:a16="http://schemas.microsoft.com/office/drawing/2014/main" id="{4607343F-9D74-46A1-AC52-4511681370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3" name="Freeform: Shape 12">
              <a:extLst>
                <a:ext uri="{FF2B5EF4-FFF2-40B4-BE49-F238E27FC236}">
                  <a16:creationId xmlns:a16="http://schemas.microsoft.com/office/drawing/2014/main" id="{81C95307-A0F9-4527-8C28-5D3F2001F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C1427FB5-5ABE-4017-8473-FFBC0FBB7B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Graphic 6" descr="Chat">
            <a:extLst>
              <a:ext uri="{FF2B5EF4-FFF2-40B4-BE49-F238E27FC236}">
                <a16:creationId xmlns:a16="http://schemas.microsoft.com/office/drawing/2014/main" id="{90F99FFC-DE87-42EB-B4EB-D09F47670E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5024" y="1617237"/>
            <a:ext cx="4203701" cy="4203701"/>
          </a:xfrm>
          <a:prstGeom prst="rect">
            <a:avLst/>
          </a:prstGeom>
        </p:spPr>
      </p:pic>
    </p:spTree>
    <p:extLst>
      <p:ext uri="{BB962C8B-B14F-4D97-AF65-F5344CB8AC3E}">
        <p14:creationId xmlns:p14="http://schemas.microsoft.com/office/powerpoint/2010/main" val="188123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a:xfrm>
            <a:off x="589560" y="856180"/>
            <a:ext cx="4560584" cy="1128068"/>
          </a:xfrm>
        </p:spPr>
        <p:txBody>
          <a:bodyPr anchor="ctr">
            <a:normAutofit fontScale="90000"/>
          </a:bodyPr>
          <a:lstStyle/>
          <a:p>
            <a:pPr eaLnBrk="1" hangingPunct="1"/>
            <a:r>
              <a:rPr lang="en-US" sz="4000"/>
              <a:t>Our Role In Disclosure</a:t>
            </a:r>
          </a:p>
        </p:txBody>
      </p:sp>
      <p:sp>
        <p:nvSpPr>
          <p:cNvPr id="3" name="Content Placeholder 2"/>
          <p:cNvSpPr>
            <a:spLocks noGrp="1"/>
          </p:cNvSpPr>
          <p:nvPr>
            <p:ph idx="1"/>
          </p:nvPr>
        </p:nvSpPr>
        <p:spPr>
          <a:xfrm>
            <a:off x="346304" y="1859488"/>
            <a:ext cx="4803840" cy="4419074"/>
          </a:xfrm>
        </p:spPr>
        <p:txBody>
          <a:bodyPr anchor="ctr">
            <a:normAutofit/>
          </a:bodyPr>
          <a:lstStyle/>
          <a:p>
            <a:pPr marL="470535" lvl="1" indent="-342900"/>
            <a:r>
              <a:rPr lang="en-US" sz="2800" dirty="0"/>
              <a:t>Elicit. Provide. Elicit.</a:t>
            </a:r>
            <a:endParaRPr lang="en-US" sz="2800" dirty="0">
              <a:cs typeface="Calibri"/>
            </a:endParaRPr>
          </a:p>
          <a:p>
            <a:pPr marL="470535" lvl="1" indent="-342900"/>
            <a:r>
              <a:rPr lang="en-US" sz="2800" dirty="0"/>
              <a:t>Be mindful of providing too many “prompts” or giving direction</a:t>
            </a:r>
            <a:endParaRPr lang="en-US" sz="2800" dirty="0">
              <a:cs typeface="Calibri"/>
            </a:endParaRPr>
          </a:p>
          <a:p>
            <a:pPr marL="470535" lvl="1" indent="-342900"/>
            <a:r>
              <a:rPr lang="en-US" sz="2800" dirty="0"/>
              <a:t>Remember, we are there to collaborate and partner with people </a:t>
            </a:r>
            <a:endParaRPr lang="en-US" sz="2800" dirty="0">
              <a:cs typeface="Calibri"/>
            </a:endParaRPr>
          </a:p>
          <a:p>
            <a:pPr marL="470535" lvl="1" indent="-342900"/>
            <a:r>
              <a:rPr lang="en-US" sz="2800" dirty="0"/>
              <a:t>Pros &amp; Cons of Disclosing and Not Disclosing</a:t>
            </a:r>
            <a:endParaRPr lang="en-US" sz="2800" dirty="0">
              <a:cs typeface="Calibri"/>
            </a:endParaRPr>
          </a:p>
        </p:txBody>
      </p:sp>
      <p:pic>
        <p:nvPicPr>
          <p:cNvPr id="2052" name="Picture 4" descr="http://cdn.meme.am/instances/61473227.jpg"/>
          <p:cNvPicPr>
            <a:picLocks noChangeAspect="1" noChangeArrowheads="1"/>
          </p:cNvPicPr>
          <p:nvPr/>
        </p:nvPicPr>
        <p:blipFill rotWithShape="1">
          <a:blip r:embed="rId3"/>
          <a:srcRect t="15502" r="2" b="11069"/>
          <a:stretch/>
        </p:blipFill>
        <p:spPr bwMode="auto">
          <a:xfrm>
            <a:off x="5977788" y="799352"/>
            <a:ext cx="5425410" cy="5259296"/>
          </a:xfrm>
          <a:prstGeom prst="rect">
            <a:avLst/>
          </a:prstGeom>
          <a:noFill/>
        </p:spPr>
      </p:pic>
      <p:sp>
        <p:nvSpPr>
          <p:cNvPr id="2" name="Footer Placeholder 1">
            <a:extLst>
              <a:ext uri="{FF2B5EF4-FFF2-40B4-BE49-F238E27FC236}">
                <a16:creationId xmlns:a16="http://schemas.microsoft.com/office/drawing/2014/main" id="{52008612-EF27-4F7B-B117-B36270803FBE}"/>
              </a:ext>
            </a:extLst>
          </p:cNvPr>
          <p:cNvSpPr>
            <a:spLocks noGrp="1"/>
          </p:cNvSpPr>
          <p:nvPr>
            <p:ph type="ftr" sz="quarter" idx="11"/>
          </p:nvPr>
        </p:nvSpPr>
        <p:spPr/>
        <p:txBody>
          <a:bodyPr/>
          <a:lstStyle/>
          <a:p>
            <a:r>
              <a:rPr lang="en-US"/>
              <a:t>UNC Institute for Best Practices 2021</a:t>
            </a:r>
          </a:p>
        </p:txBody>
      </p:sp>
    </p:spTree>
    <p:extLst>
      <p:ext uri="{BB962C8B-B14F-4D97-AF65-F5344CB8AC3E}">
        <p14:creationId xmlns:p14="http://schemas.microsoft.com/office/powerpoint/2010/main" val="406206978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ppt_w</p:attrName>
                                        </p:attrNameLst>
                                      </p:cBhvr>
                                      <p:tavLst>
                                        <p:tav tm="0" fmla="#ppt_w*sin(2.5*pi*$)">
                                          <p:val>
                                            <p:fltVal val="0"/>
                                          </p:val>
                                        </p:tav>
                                        <p:tav tm="100000">
                                          <p:val>
                                            <p:fltVal val="1"/>
                                          </p:val>
                                        </p:tav>
                                      </p:tavLst>
                                    </p:anim>
                                    <p:anim calcmode="lin" valueType="num">
                                      <p:cBhvr>
                                        <p:cTn id="33" dur="1000" fill="hold"/>
                                        <p:tgtEl>
                                          <p:spTgt spid="20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isclosure">
            <a:hlinkClick r:id="" action="ppaction://media"/>
            <a:extLst>
              <a:ext uri="{FF2B5EF4-FFF2-40B4-BE49-F238E27FC236}">
                <a16:creationId xmlns:a16="http://schemas.microsoft.com/office/drawing/2014/main" id="{86A52D86-AE7E-4436-AF83-2E99359D8B29}"/>
              </a:ext>
            </a:extLst>
          </p:cNvPr>
          <p:cNvPicPr>
            <a:picLocks noGrp="1" noRot="1" noChangeAspect="1"/>
          </p:cNvPicPr>
          <p:nvPr>
            <p:ph idx="1"/>
            <a:videoFile r:link="rId1"/>
          </p:nvPr>
        </p:nvPicPr>
        <p:blipFill>
          <a:blip r:embed="rId4"/>
          <a:stretch>
            <a:fillRect/>
          </a:stretch>
        </p:blipFill>
        <p:spPr>
          <a:xfrm>
            <a:off x="724383" y="361874"/>
            <a:ext cx="10148208" cy="5734126"/>
          </a:xfrm>
          <a:prstGeom prst="rect">
            <a:avLst/>
          </a:prstGeom>
        </p:spPr>
      </p:pic>
    </p:spTree>
    <p:extLst>
      <p:ext uri="{BB962C8B-B14F-4D97-AF65-F5344CB8AC3E}">
        <p14:creationId xmlns:p14="http://schemas.microsoft.com/office/powerpoint/2010/main" val="264457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2" r="1" b="13128"/>
          <a:stretch/>
        </p:blipFill>
        <p:spPr>
          <a:xfrm>
            <a:off x="6096001" y="2200158"/>
            <a:ext cx="5143500" cy="2445168"/>
          </a:xfrm>
          <a:prstGeom prst="rect">
            <a:avLst/>
          </a:prstGeom>
        </p:spPr>
      </p:pic>
      <p:sp>
        <p:nvSpPr>
          <p:cNvPr id="3" name="Content Placeholder 2"/>
          <p:cNvSpPr>
            <a:spLocks noGrp="1"/>
          </p:cNvSpPr>
          <p:nvPr>
            <p:ph idx="1"/>
          </p:nvPr>
        </p:nvSpPr>
        <p:spPr>
          <a:xfrm>
            <a:off x="154746" y="211015"/>
            <a:ext cx="4492952" cy="6400800"/>
          </a:xfrm>
        </p:spPr>
        <p:txBody>
          <a:bodyPr>
            <a:noAutofit/>
          </a:bodyPr>
          <a:lstStyle/>
          <a:p>
            <a:pPr marL="0" indent="0" algn="ctr">
              <a:lnSpc>
                <a:spcPct val="90000"/>
              </a:lnSpc>
              <a:buNone/>
            </a:pPr>
            <a:r>
              <a:rPr lang="en-US" sz="2800" dirty="0"/>
              <a:t>Pros &amp; Cons</a:t>
            </a:r>
          </a:p>
          <a:p>
            <a:pPr marL="0" indent="0" algn="ctr">
              <a:lnSpc>
                <a:spcPct val="90000"/>
              </a:lnSpc>
              <a:buNone/>
            </a:pPr>
            <a:endParaRPr lang="en-US" sz="2800" dirty="0"/>
          </a:p>
          <a:p>
            <a:pPr marL="0" indent="0" algn="ctr">
              <a:lnSpc>
                <a:spcPct val="90000"/>
              </a:lnSpc>
              <a:buNone/>
            </a:pPr>
            <a:r>
              <a:rPr lang="en-US" sz="2800" dirty="0"/>
              <a:t>Should the Person Disclose? Why or Why not?</a:t>
            </a:r>
          </a:p>
          <a:p>
            <a:pPr marL="0" indent="0" algn="ctr">
              <a:lnSpc>
                <a:spcPct val="90000"/>
              </a:lnSpc>
              <a:buNone/>
            </a:pPr>
            <a:endParaRPr lang="en-US" sz="2800" dirty="0"/>
          </a:p>
          <a:p>
            <a:pPr marL="0" indent="0" algn="ctr">
              <a:lnSpc>
                <a:spcPct val="90000"/>
              </a:lnSpc>
              <a:buNone/>
            </a:pPr>
            <a:r>
              <a:rPr lang="en-US" sz="2800" dirty="0"/>
              <a:t>When?</a:t>
            </a:r>
          </a:p>
          <a:p>
            <a:pPr marL="0" indent="0" algn="ctr">
              <a:lnSpc>
                <a:spcPct val="90000"/>
              </a:lnSpc>
              <a:buNone/>
            </a:pPr>
            <a:endParaRPr lang="en-US" sz="2800" dirty="0"/>
          </a:p>
          <a:p>
            <a:pPr marL="0" indent="0" algn="ctr">
              <a:lnSpc>
                <a:spcPct val="90000"/>
              </a:lnSpc>
              <a:buNone/>
            </a:pPr>
            <a:r>
              <a:rPr lang="en-US" sz="2800" dirty="0"/>
              <a:t>What?</a:t>
            </a:r>
          </a:p>
          <a:p>
            <a:pPr marL="0" indent="0" algn="ctr">
              <a:lnSpc>
                <a:spcPct val="90000"/>
              </a:lnSpc>
              <a:buNone/>
            </a:pPr>
            <a:endParaRPr lang="en-US" sz="2800" dirty="0"/>
          </a:p>
          <a:p>
            <a:pPr marL="0" indent="0" algn="ctr">
              <a:lnSpc>
                <a:spcPct val="90000"/>
              </a:lnSpc>
              <a:buNone/>
            </a:pPr>
            <a:r>
              <a:rPr lang="en-US" sz="2800" dirty="0"/>
              <a:t>To Whom?</a:t>
            </a:r>
          </a:p>
          <a:p>
            <a:pPr marL="0" indent="0" algn="ctr">
              <a:lnSpc>
                <a:spcPct val="90000"/>
              </a:lnSpc>
              <a:buNone/>
            </a:pPr>
            <a:endParaRPr lang="en-US" sz="2800" dirty="0"/>
          </a:p>
          <a:p>
            <a:pPr marL="0" indent="0" algn="ctr">
              <a:lnSpc>
                <a:spcPct val="90000"/>
              </a:lnSpc>
              <a:buNone/>
            </a:pPr>
            <a:r>
              <a:rPr lang="en-US" sz="2800" dirty="0"/>
              <a:t>How?</a:t>
            </a:r>
          </a:p>
        </p:txBody>
      </p:sp>
    </p:spTree>
    <p:extLst>
      <p:ext uri="{BB962C8B-B14F-4D97-AF65-F5344CB8AC3E}">
        <p14:creationId xmlns:p14="http://schemas.microsoft.com/office/powerpoint/2010/main" val="1302969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48" y="308083"/>
            <a:ext cx="5369541" cy="6005035"/>
          </a:xfrm>
        </p:spPr>
        <p:txBody>
          <a:bodyPr vert="horz" lIns="91440" tIns="45720" rIns="91440" bIns="45720" rtlCol="0" anchor="t">
            <a:noAutofit/>
          </a:bodyPr>
          <a:lstStyle/>
          <a:p>
            <a:pPr marL="914400" lvl="1" indent="-457200">
              <a:lnSpc>
                <a:spcPct val="90000"/>
              </a:lnSpc>
              <a:buFont typeface="Wingdings" charset="2"/>
              <a:buChar char="Ø"/>
            </a:pPr>
            <a:r>
              <a:rPr lang="en-US" sz="2600" dirty="0"/>
              <a:t>Work Adjustments/ Accommodations</a:t>
            </a:r>
          </a:p>
          <a:p>
            <a:pPr marL="914400" lvl="1" indent="-457200">
              <a:lnSpc>
                <a:spcPct val="90000"/>
              </a:lnSpc>
              <a:buFont typeface="Wingdings" charset="2"/>
              <a:buChar char="Ø"/>
            </a:pPr>
            <a:r>
              <a:rPr lang="en-US" sz="2600" dirty="0"/>
              <a:t>Financial benefits for the employers</a:t>
            </a:r>
          </a:p>
          <a:p>
            <a:pPr marL="914400" lvl="1" indent="-457200">
              <a:lnSpc>
                <a:spcPct val="90000"/>
              </a:lnSpc>
              <a:buFont typeface="Wingdings" charset="2"/>
              <a:buChar char="Ø"/>
            </a:pPr>
            <a:r>
              <a:rPr lang="en-US" sz="2600" dirty="0"/>
              <a:t>On-Site assistance from ESP</a:t>
            </a:r>
          </a:p>
          <a:p>
            <a:pPr marL="914400" lvl="1" indent="-457200">
              <a:lnSpc>
                <a:spcPct val="90000"/>
              </a:lnSpc>
              <a:buFont typeface="Wingdings" charset="2"/>
              <a:buChar char="Ø"/>
            </a:pPr>
            <a:r>
              <a:rPr lang="en-US" sz="2600" dirty="0"/>
              <a:t>‘Reasonable adjustments’ in the selection process</a:t>
            </a:r>
          </a:p>
          <a:p>
            <a:pPr marL="914400" lvl="1" indent="-457200">
              <a:lnSpc>
                <a:spcPct val="90000"/>
              </a:lnSpc>
              <a:buFont typeface="Wingdings" charset="2"/>
              <a:buChar char="Ø"/>
            </a:pPr>
            <a:r>
              <a:rPr lang="en-US" sz="2600" dirty="0"/>
              <a:t>Providing incorrect information on a medical questionnaire could invalidate a job offer</a:t>
            </a:r>
          </a:p>
          <a:p>
            <a:pPr marL="914400" lvl="1" indent="-457200">
              <a:lnSpc>
                <a:spcPct val="90000"/>
              </a:lnSpc>
              <a:buFont typeface="Wingdings" charset="2"/>
              <a:buChar char="Ø"/>
            </a:pPr>
            <a:r>
              <a:rPr lang="en-US" sz="2600" dirty="0"/>
              <a:t>Access additional funding to support you with equipment, etc.</a:t>
            </a:r>
          </a:p>
          <a:p>
            <a:pPr marL="914400" lvl="1" indent="-457200">
              <a:lnSpc>
                <a:spcPct val="90000"/>
              </a:lnSpc>
              <a:buFont typeface="Wingdings" charset="2"/>
              <a:buChar char="Ø"/>
            </a:pPr>
            <a:r>
              <a:rPr lang="en-US" sz="2600" dirty="0"/>
              <a:t>Explain any possible gaps in your academic study &amp;/or work history</a:t>
            </a:r>
          </a:p>
          <a:p>
            <a:pPr>
              <a:lnSpc>
                <a:spcPct val="90000"/>
              </a:lnSpc>
            </a:pPr>
            <a:endParaRPr lang="en-US" sz="17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18958"/>
            <a:ext cx="5143500" cy="3407568"/>
          </a:xfrm>
          <a:prstGeom prst="rect">
            <a:avLst/>
          </a:prstGeom>
        </p:spPr>
      </p:pic>
    </p:spTree>
    <p:extLst>
      <p:ext uri="{BB962C8B-B14F-4D97-AF65-F5344CB8AC3E}">
        <p14:creationId xmlns:p14="http://schemas.microsoft.com/office/powerpoint/2010/main" val="112579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0" y="650967"/>
            <a:ext cx="5667530" cy="5879225"/>
          </a:xfrm>
        </p:spPr>
        <p:txBody>
          <a:bodyPr vert="horz" lIns="91440" tIns="45720" rIns="91440" bIns="45720" rtlCol="0" anchor="t">
            <a:noAutofit/>
          </a:bodyPr>
          <a:lstStyle/>
          <a:p>
            <a:pPr lvl="1">
              <a:lnSpc>
                <a:spcPct val="90000"/>
              </a:lnSpc>
              <a:buFont typeface="Wingdings" panose="05000000000000000000" pitchFamily="2" charset="2"/>
              <a:buChar char="Ø"/>
            </a:pPr>
            <a:r>
              <a:rPr lang="en-US" sz="2800" dirty="0"/>
              <a:t>Stigma</a:t>
            </a:r>
          </a:p>
          <a:p>
            <a:pPr lvl="1">
              <a:lnSpc>
                <a:spcPct val="90000"/>
              </a:lnSpc>
              <a:buFont typeface="Wingdings" panose="05000000000000000000" pitchFamily="2" charset="2"/>
              <a:buChar char="Ø"/>
            </a:pPr>
            <a:r>
              <a:rPr lang="en-US" sz="2800" dirty="0"/>
              <a:t>Discrimination </a:t>
            </a:r>
          </a:p>
          <a:p>
            <a:pPr lvl="1">
              <a:lnSpc>
                <a:spcPct val="90000"/>
              </a:lnSpc>
              <a:buFont typeface="Wingdings" panose="05000000000000000000" pitchFamily="2" charset="2"/>
              <a:buChar char="Ø"/>
            </a:pPr>
            <a:r>
              <a:rPr lang="en-US" sz="2800" dirty="0"/>
              <a:t>May not get the job due to a “technicality”</a:t>
            </a:r>
          </a:p>
          <a:p>
            <a:pPr lvl="1">
              <a:lnSpc>
                <a:spcPct val="90000"/>
              </a:lnSpc>
              <a:buFont typeface="Wingdings" panose="05000000000000000000" pitchFamily="2" charset="2"/>
              <a:buChar char="Ø"/>
            </a:pPr>
            <a:r>
              <a:rPr lang="en-US" sz="2800" dirty="0"/>
              <a:t>Coworkers may devalue and/or undermine the individual</a:t>
            </a:r>
          </a:p>
          <a:p>
            <a:pPr lvl="1">
              <a:lnSpc>
                <a:spcPct val="90000"/>
              </a:lnSpc>
              <a:buFont typeface="Wingdings" panose="05000000000000000000" pitchFamily="2" charset="2"/>
              <a:buChar char="Ø"/>
            </a:pPr>
            <a:r>
              <a:rPr lang="en-US" sz="2800" dirty="0"/>
              <a:t>Lack of promotions and/or raises</a:t>
            </a:r>
          </a:p>
          <a:p>
            <a:pPr lvl="1">
              <a:lnSpc>
                <a:spcPct val="90000"/>
              </a:lnSpc>
              <a:buFont typeface="Wingdings" panose="05000000000000000000" pitchFamily="2" charset="2"/>
              <a:buChar char="Ø"/>
            </a:pPr>
            <a:r>
              <a:rPr lang="en-US" sz="2800" dirty="0"/>
              <a:t>Target of gossip and/or being rejected in the environment</a:t>
            </a:r>
          </a:p>
          <a:p>
            <a:pPr lvl="1">
              <a:lnSpc>
                <a:spcPct val="90000"/>
              </a:lnSpc>
              <a:buFont typeface="Wingdings" panose="05000000000000000000" pitchFamily="2" charset="2"/>
              <a:buChar char="Ø"/>
            </a:pPr>
            <a:r>
              <a:rPr lang="en-US" sz="2800" dirty="0"/>
              <a:t>Experiencing symptoms may be more stressful due to others “watching”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14" y="1746066"/>
            <a:ext cx="5062993" cy="3354232"/>
          </a:xfrm>
          <a:prstGeom prst="rect">
            <a:avLst/>
          </a:prstGeom>
        </p:spPr>
      </p:pic>
    </p:spTree>
    <p:extLst>
      <p:ext uri="{BB962C8B-B14F-4D97-AF65-F5344CB8AC3E}">
        <p14:creationId xmlns:p14="http://schemas.microsoft.com/office/powerpoint/2010/main" val="24183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9606FE-038A-4708-A654-B28BD3461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74" y="2159331"/>
            <a:ext cx="5283289" cy="2971850"/>
          </a:xfrm>
          <a:prstGeom prst="rect">
            <a:avLst/>
          </a:prstGeom>
        </p:spPr>
      </p:pic>
      <p:sp>
        <p:nvSpPr>
          <p:cNvPr id="3" name="Content Placeholder 2">
            <a:extLst>
              <a:ext uri="{FF2B5EF4-FFF2-40B4-BE49-F238E27FC236}">
                <a16:creationId xmlns:a16="http://schemas.microsoft.com/office/drawing/2014/main" id="{9C63BEE9-83AE-4E17-B10A-94F24D9B79B2}"/>
              </a:ext>
            </a:extLst>
          </p:cNvPr>
          <p:cNvSpPr>
            <a:spLocks noGrp="1"/>
          </p:cNvSpPr>
          <p:nvPr>
            <p:ph idx="1"/>
          </p:nvPr>
        </p:nvSpPr>
        <p:spPr>
          <a:xfrm>
            <a:off x="6317052" y="688546"/>
            <a:ext cx="5270694" cy="5677942"/>
          </a:xfrm>
        </p:spPr>
        <p:txBody>
          <a:bodyPr vert="horz" lIns="91440" tIns="45720" rIns="91440" bIns="45720" rtlCol="0" anchor="t">
            <a:noAutofit/>
          </a:bodyPr>
          <a:lstStyle/>
          <a:p>
            <a:pPr lvl="1">
              <a:lnSpc>
                <a:spcPct val="90000"/>
              </a:lnSpc>
            </a:pPr>
            <a:r>
              <a:rPr lang="en-US" sz="2400" dirty="0"/>
              <a:t>Pros</a:t>
            </a:r>
          </a:p>
          <a:p>
            <a:pPr lvl="2"/>
            <a:r>
              <a:rPr lang="en-US" sz="2400" dirty="0"/>
              <a:t>No risk for discrimination</a:t>
            </a:r>
          </a:p>
          <a:p>
            <a:pPr lvl="2"/>
            <a:r>
              <a:rPr lang="en-US" sz="2400" dirty="0"/>
              <a:t>No stigma attached</a:t>
            </a:r>
          </a:p>
          <a:p>
            <a:pPr lvl="2"/>
            <a:r>
              <a:rPr lang="en-US" sz="2400" dirty="0"/>
              <a:t>Respecting one's Personal Preference</a:t>
            </a:r>
          </a:p>
          <a:p>
            <a:pPr lvl="2"/>
            <a:r>
              <a:rPr lang="en-US" sz="2400" dirty="0"/>
              <a:t>Treated fairly &amp; Equally</a:t>
            </a:r>
          </a:p>
          <a:p>
            <a:pPr lvl="2">
              <a:lnSpc>
                <a:spcPct val="90000"/>
              </a:lnSpc>
            </a:pPr>
            <a:endParaRPr lang="en-US" sz="2400" dirty="0"/>
          </a:p>
          <a:p>
            <a:pPr lvl="1">
              <a:lnSpc>
                <a:spcPct val="90000"/>
              </a:lnSpc>
            </a:pPr>
            <a:r>
              <a:rPr lang="en-US" sz="2400" dirty="0"/>
              <a:t>Cons</a:t>
            </a:r>
          </a:p>
          <a:p>
            <a:pPr lvl="2"/>
            <a:r>
              <a:rPr lang="en-US" sz="2400" dirty="0"/>
              <a:t>Unable to access workplace accommodations</a:t>
            </a:r>
          </a:p>
          <a:p>
            <a:pPr lvl="2"/>
            <a:r>
              <a:rPr lang="en-US" sz="2200" dirty="0"/>
              <a:t>May have to have the disclosure conversation with employer later</a:t>
            </a:r>
          </a:p>
          <a:p>
            <a:pPr>
              <a:lnSpc>
                <a:spcPct val="90000"/>
              </a:lnSpc>
            </a:pPr>
            <a:endParaRPr lang="en-US" sz="1200" dirty="0"/>
          </a:p>
        </p:txBody>
      </p:sp>
    </p:spTree>
    <p:extLst>
      <p:ext uri="{BB962C8B-B14F-4D97-AF65-F5344CB8AC3E}">
        <p14:creationId xmlns:p14="http://schemas.microsoft.com/office/powerpoint/2010/main" val="22254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nodeType="clickEffect">
                                  <p:stCondLst>
                                    <p:cond delay="0"/>
                                  </p:stCondLst>
                                  <p:childTnLst>
                                    <p:animRot by="120000">
                                      <p:cBhvr>
                                        <p:cTn id="46" dur="100" fill="hold">
                                          <p:stCondLst>
                                            <p:cond delay="0"/>
                                          </p:stCondLst>
                                        </p:cTn>
                                        <p:tgtEl>
                                          <p:spTgt spid="4"/>
                                        </p:tgtEl>
                                        <p:attrNameLst>
                                          <p:attrName>r</p:attrName>
                                        </p:attrNameLst>
                                      </p:cBhvr>
                                    </p:animRot>
                                    <p:animRot by="-240000">
                                      <p:cBhvr>
                                        <p:cTn id="47" dur="200" fill="hold">
                                          <p:stCondLst>
                                            <p:cond delay="200"/>
                                          </p:stCondLst>
                                        </p:cTn>
                                        <p:tgtEl>
                                          <p:spTgt spid="4"/>
                                        </p:tgtEl>
                                        <p:attrNameLst>
                                          <p:attrName>r</p:attrName>
                                        </p:attrNameLst>
                                      </p:cBhvr>
                                    </p:animRot>
                                    <p:animRot by="240000">
                                      <p:cBhvr>
                                        <p:cTn id="48" dur="200" fill="hold">
                                          <p:stCondLst>
                                            <p:cond delay="400"/>
                                          </p:stCondLst>
                                        </p:cTn>
                                        <p:tgtEl>
                                          <p:spTgt spid="4"/>
                                        </p:tgtEl>
                                        <p:attrNameLst>
                                          <p:attrName>r</p:attrName>
                                        </p:attrNameLst>
                                      </p:cBhvr>
                                    </p:animRot>
                                    <p:animRot by="-240000">
                                      <p:cBhvr>
                                        <p:cTn id="49" dur="200" fill="hold">
                                          <p:stCondLst>
                                            <p:cond delay="600"/>
                                          </p:stCondLst>
                                        </p:cTn>
                                        <p:tgtEl>
                                          <p:spTgt spid="4"/>
                                        </p:tgtEl>
                                        <p:attrNameLst>
                                          <p:attrName>r</p:attrName>
                                        </p:attrNameLst>
                                      </p:cBhvr>
                                    </p:animRot>
                                    <p:animRot by="120000">
                                      <p:cBhvr>
                                        <p:cTn id="5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942975"/>
            <a:ext cx="4352925" cy="2566987"/>
          </a:xfrm>
        </p:spPr>
        <p:txBody>
          <a:bodyPr vert="horz" lIns="91440" tIns="45720" rIns="91440" bIns="45720" rtlCol="0" anchor="b" anchorCtr="0">
            <a:normAutofit/>
          </a:bodyPr>
          <a:lstStyle/>
          <a:p>
            <a:r>
              <a:rPr lang="en-US" sz="7200"/>
              <a:t>Pros &amp; Cons</a:t>
            </a:r>
          </a:p>
        </p:txBody>
      </p:sp>
      <p:pic>
        <p:nvPicPr>
          <p:cNvPr id="3074" name="Picture 2" descr="Group Activity Images, Stock Photos &amp; Vectors | Shutterstock">
            <a:extLst>
              <a:ext uri="{FF2B5EF4-FFF2-40B4-BE49-F238E27FC236}">
                <a16:creationId xmlns:a16="http://schemas.microsoft.com/office/drawing/2014/main" id="{54347B92-78C1-46FC-B4E1-CB53F850E0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98" r="869" b="-2"/>
          <a:stretch/>
        </p:blipFill>
        <p:spPr bwMode="auto">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6489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768" y="609600"/>
            <a:ext cx="5498361" cy="1320800"/>
          </a:xfrm>
        </p:spPr>
        <p:txBody>
          <a:bodyPr anchor="ctr">
            <a:normAutofit/>
          </a:bodyPr>
          <a:lstStyle/>
          <a:p>
            <a:r>
              <a:rPr lang="en-US" dirty="0"/>
              <a:t>Common Job Concerns</a:t>
            </a:r>
          </a:p>
        </p:txBody>
      </p:sp>
      <p:sp>
        <p:nvSpPr>
          <p:cNvPr id="3" name="Content Placeholder 2"/>
          <p:cNvSpPr>
            <a:spLocks noGrp="1"/>
          </p:cNvSpPr>
          <p:nvPr>
            <p:ph idx="1"/>
          </p:nvPr>
        </p:nvSpPr>
        <p:spPr>
          <a:xfrm>
            <a:off x="989770" y="2160589"/>
            <a:ext cx="5549732" cy="3880773"/>
          </a:xfrm>
        </p:spPr>
        <p:txBody>
          <a:bodyPr vert="horz" lIns="91440" tIns="45720" rIns="91440" bIns="45720" rtlCol="0" anchor="t">
            <a:normAutofit/>
          </a:bodyPr>
          <a:lstStyle/>
          <a:p>
            <a:pPr>
              <a:buFont typeface="Courier New" panose="02070309020205020404" pitchFamily="49" charset="0"/>
              <a:buChar char="o"/>
            </a:pPr>
            <a:r>
              <a:rPr lang="en-US" sz="2400" dirty="0"/>
              <a:t>Maintaining regular attendance</a:t>
            </a:r>
          </a:p>
          <a:p>
            <a:pPr>
              <a:buFont typeface="Courier New" panose="02070309020205020404" pitchFamily="49" charset="0"/>
              <a:buChar char="o"/>
            </a:pPr>
            <a:r>
              <a:rPr lang="en-US" sz="2400" dirty="0"/>
              <a:t>Dealing with the change of starting a new job</a:t>
            </a:r>
          </a:p>
          <a:p>
            <a:pPr>
              <a:buFont typeface="Courier New" panose="02070309020205020404" pitchFamily="49" charset="0"/>
              <a:buChar char="o"/>
            </a:pPr>
            <a:r>
              <a:rPr lang="en-US" sz="2400" dirty="0"/>
              <a:t>Nervousness about interacting with others</a:t>
            </a:r>
          </a:p>
          <a:p>
            <a:pPr>
              <a:buFont typeface="Courier New" panose="02070309020205020404" pitchFamily="49" charset="0"/>
              <a:buChar char="o"/>
            </a:pPr>
            <a:r>
              <a:rPr lang="en-US" sz="2400" dirty="0"/>
              <a:t>Understanding how to manage time</a:t>
            </a:r>
          </a:p>
          <a:p>
            <a:pPr>
              <a:buFont typeface="Courier New" panose="02070309020205020404" pitchFamily="49" charset="0"/>
              <a:buChar char="o"/>
            </a:pPr>
            <a:r>
              <a:rPr lang="en-US" sz="2400" dirty="0"/>
              <a:t>Organizing information</a:t>
            </a:r>
          </a:p>
          <a:p>
            <a:pPr>
              <a:buFont typeface="Courier New" panose="02070309020205020404" pitchFamily="49" charset="0"/>
              <a:buChar char="o"/>
            </a:pPr>
            <a:r>
              <a:rPr lang="en-US" sz="2400" dirty="0"/>
              <a:t>Handling stress and emotions</a:t>
            </a:r>
          </a:p>
          <a:p>
            <a:pPr>
              <a:buFont typeface="Courier New" panose="02070309020205020404" pitchFamily="49" charset="0"/>
              <a:buChar char="o"/>
            </a:pPr>
            <a:r>
              <a:rPr lang="en-US" sz="2400" dirty="0"/>
              <a:t>Maintaining focus</a:t>
            </a:r>
          </a:p>
          <a:p>
            <a:endParaRPr lang="en-US" dirty="0"/>
          </a:p>
        </p:txBody>
      </p:sp>
      <p:pic>
        <p:nvPicPr>
          <p:cNvPr id="8" name="Picture 7" descr="Book Chase: In Which A Car Wreck Teaches Me More About ..."/>
          <p:cNvPicPr>
            <a:picLocks noChangeAspect="1"/>
          </p:cNvPicPr>
          <p:nvPr/>
        </p:nvPicPr>
        <p:blipFill rotWithShape="1">
          <a:blip r:embed="rId3">
            <a:extLst>
              <a:ext uri="{28A0092B-C50C-407E-A947-70E740481C1C}">
                <a14:useLocalDpi xmlns:a14="http://schemas.microsoft.com/office/drawing/2010/main" val="0"/>
              </a:ext>
            </a:extLst>
          </a:blip>
          <a:srcRect t="858" r="-3" b="416"/>
          <a:stretch/>
        </p:blipFill>
        <p:spPr>
          <a:xfrm>
            <a:off x="7531482" y="10"/>
            <a:ext cx="4657341" cy="3448414"/>
          </a:xfrm>
          <a:prstGeom prst="rect">
            <a:avLst/>
          </a:prstGeom>
        </p:spPr>
      </p:pic>
      <p:pic>
        <p:nvPicPr>
          <p:cNvPr id="7" name="Picture 6" descr="Making vibrant videos – Teaching and Learning Innovations ..."/>
          <p:cNvPicPr>
            <a:picLocks noChangeAspect="1"/>
          </p:cNvPicPr>
          <p:nvPr/>
        </p:nvPicPr>
        <p:blipFill rotWithShape="1">
          <a:blip r:embed="rId4" cstate="print">
            <a:extLst>
              <a:ext uri="{28A0092B-C50C-407E-A947-70E740481C1C}">
                <a14:useLocalDpi xmlns:a14="http://schemas.microsoft.com/office/drawing/2010/main" val="0"/>
              </a:ext>
            </a:extLst>
          </a:blip>
          <a:srcRect t="3646" r="-3" b="7645"/>
          <a:stretch/>
        </p:blipFill>
        <p:spPr>
          <a:xfrm>
            <a:off x="7528308" y="3437472"/>
            <a:ext cx="4657341" cy="3428996"/>
          </a:xfrm>
          <a:prstGeom prst="rect">
            <a:avLst/>
          </a:prstGeom>
        </p:spPr>
      </p:pic>
    </p:spTree>
    <p:extLst>
      <p:ext uri="{BB962C8B-B14F-4D97-AF65-F5344CB8AC3E}">
        <p14:creationId xmlns:p14="http://schemas.microsoft.com/office/powerpoint/2010/main" val="176653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1CA8BA-E432-4725-B6BF-0095A9B78E00}"/>
              </a:ext>
            </a:extLst>
          </p:cNvPr>
          <p:cNvSpPr>
            <a:spLocks noGrp="1"/>
          </p:cNvSpPr>
          <p:nvPr>
            <p:ph type="title"/>
          </p:nvPr>
        </p:nvSpPr>
        <p:spPr>
          <a:xfrm>
            <a:off x="762001" y="1524001"/>
            <a:ext cx="3047999" cy="3810000"/>
          </a:xfrm>
        </p:spPr>
        <p:txBody>
          <a:bodyPr anchor="b">
            <a:normAutofit/>
          </a:bodyPr>
          <a:lstStyle/>
          <a:p>
            <a:r>
              <a:rPr lang="en-US"/>
              <a:t>Objectives</a:t>
            </a:r>
          </a:p>
        </p:txBody>
      </p:sp>
      <p:sp>
        <p:nvSpPr>
          <p:cNvPr id="6"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Subtitle 2">
            <a:extLst>
              <a:ext uri="{FF2B5EF4-FFF2-40B4-BE49-F238E27FC236}">
                <a16:creationId xmlns:a16="http://schemas.microsoft.com/office/drawing/2014/main" id="{88C64389-D821-4336-A577-C6407744C742}"/>
              </a:ext>
            </a:extLst>
          </p:cNvPr>
          <p:cNvGraphicFramePr>
            <a:graphicFrameLocks noGrp="1"/>
          </p:cNvGraphicFramePr>
          <p:nvPr>
            <p:ph idx="1"/>
            <p:extLst>
              <p:ext uri="{D42A27DB-BD31-4B8C-83A1-F6EECF244321}">
                <p14:modId xmlns:p14="http://schemas.microsoft.com/office/powerpoint/2010/main" val="3411384124"/>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373198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445" y="393940"/>
            <a:ext cx="3183556" cy="1320800"/>
          </a:xfrm>
        </p:spPr>
        <p:txBody>
          <a:bodyPr anchor="ctr">
            <a:normAutofit/>
          </a:bodyPr>
          <a:lstStyle/>
          <a:p>
            <a:pPr>
              <a:lnSpc>
                <a:spcPct val="90000"/>
              </a:lnSpc>
            </a:pPr>
            <a:r>
              <a:rPr lang="en-US" sz="2800" dirty="0"/>
              <a:t>When Can Someone Disclose?</a:t>
            </a:r>
          </a:p>
        </p:txBody>
      </p:sp>
      <p:sp>
        <p:nvSpPr>
          <p:cNvPr id="3" name="Content Placeholder 2"/>
          <p:cNvSpPr>
            <a:spLocks noGrp="1"/>
          </p:cNvSpPr>
          <p:nvPr>
            <p:ph idx="1"/>
          </p:nvPr>
        </p:nvSpPr>
        <p:spPr>
          <a:xfrm>
            <a:off x="6094410" y="1714891"/>
            <a:ext cx="3176589" cy="4671527"/>
          </a:xfrm>
        </p:spPr>
        <p:txBody>
          <a:bodyPr vert="horz" lIns="91440" tIns="45720" rIns="91440" bIns="45720" rtlCol="0" anchor="t">
            <a:noAutofit/>
          </a:bodyPr>
          <a:lstStyle/>
          <a:p>
            <a:pPr marL="0" indent="0">
              <a:lnSpc>
                <a:spcPct val="90000"/>
              </a:lnSpc>
              <a:spcBef>
                <a:spcPts val="300"/>
              </a:spcBef>
              <a:buNone/>
            </a:pPr>
            <a:r>
              <a:rPr lang="en-US" sz="2400"/>
              <a:t>Application / Resume</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Cover Letter</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Pre-Interview</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Interview</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Offered the job</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During employment</a:t>
            </a:r>
            <a:endParaRPr lang="en-US" sz="2400" dirty="0"/>
          </a:p>
          <a:p>
            <a:pPr marL="0" indent="0">
              <a:lnSpc>
                <a:spcPct val="90000"/>
              </a:lnSpc>
              <a:spcBef>
                <a:spcPts val="300"/>
              </a:spcBef>
              <a:buNone/>
            </a:pPr>
            <a:endParaRPr lang="en-US" sz="2400" dirty="0"/>
          </a:p>
          <a:p>
            <a:pPr marL="0" indent="0">
              <a:lnSpc>
                <a:spcPct val="90000"/>
              </a:lnSpc>
              <a:spcBef>
                <a:spcPts val="300"/>
              </a:spcBef>
              <a:buNone/>
            </a:pPr>
            <a:r>
              <a:rPr lang="en-US" sz="2400"/>
              <a:t>NEVER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814" y="910672"/>
            <a:ext cx="5062993" cy="5025020"/>
          </a:xfrm>
          <a:prstGeom prst="rect">
            <a:avLst/>
          </a:prstGeom>
        </p:spPr>
      </p:pic>
    </p:spTree>
    <p:extLst>
      <p:ext uri="{BB962C8B-B14F-4D97-AF65-F5344CB8AC3E}">
        <p14:creationId xmlns:p14="http://schemas.microsoft.com/office/powerpoint/2010/main" val="14893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down)">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down)">
                                      <p:cBhvr>
                                        <p:cTn id="36" dur="500"/>
                                        <p:tgtEl>
                                          <p:spTgt spid="3">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ipe(down)">
                                      <p:cBhvr>
                                        <p:cTn id="4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B837F5-86A8-4BB9-98BC-5297B3E2A239}"/>
              </a:ext>
            </a:extLst>
          </p:cNvPr>
          <p:cNvSpPr>
            <a:spLocks noGrp="1"/>
          </p:cNvSpPr>
          <p:nvPr>
            <p:ph type="title"/>
          </p:nvPr>
        </p:nvSpPr>
        <p:spPr>
          <a:xfrm>
            <a:off x="762000" y="1009650"/>
            <a:ext cx="4400549" cy="1857375"/>
          </a:xfrm>
        </p:spPr>
        <p:txBody>
          <a:bodyPr vert="horz" lIns="91440" tIns="45720" rIns="91440" bIns="45720" rtlCol="0" anchor="b" anchorCtr="0">
            <a:normAutofit/>
          </a:bodyPr>
          <a:lstStyle/>
          <a:p>
            <a:r>
              <a:rPr lang="en-US" kern="1200">
                <a:solidFill>
                  <a:schemeClr val="tx1"/>
                </a:solidFill>
                <a:latin typeface="+mj-lt"/>
                <a:ea typeface="+mj-ea"/>
                <a:cs typeface="+mj-cs"/>
              </a:rPr>
              <a:t>What to disclose?</a:t>
            </a:r>
          </a:p>
        </p:txBody>
      </p:sp>
      <p:pic>
        <p:nvPicPr>
          <p:cNvPr id="5" name="Picture 5" descr="A picture containing drawing&#10;&#10;Description generated with very high confidence">
            <a:extLst>
              <a:ext uri="{FF2B5EF4-FFF2-40B4-BE49-F238E27FC236}">
                <a16:creationId xmlns:a16="http://schemas.microsoft.com/office/drawing/2014/main" id="{80A6B983-2293-4CA0-B442-0930A02C9722}"/>
              </a:ext>
            </a:extLst>
          </p:cNvPr>
          <p:cNvPicPr>
            <a:picLocks noGrp="1" noChangeAspect="1"/>
          </p:cNvPicPr>
          <p:nvPr>
            <p:ph sz="half" idx="1"/>
          </p:nvPr>
        </p:nvPicPr>
        <p:blipFill rotWithShape="1">
          <a:blip r:embed="rId3"/>
          <a:srcRect l="3187" r="2911"/>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effectLst>
            <a:outerShdw blurRad="381000" dist="152400" dir="10800000" algn="tr" rotWithShape="0">
              <a:prstClr val="black">
                <a:alpha val="10000"/>
              </a:prstClr>
            </a:outerShdw>
          </a:effectLst>
        </p:spPr>
      </p:pic>
      <p:grpSp>
        <p:nvGrpSpPr>
          <p:cNvPr id="12" name="Group 11">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3" name="Freeform: Shape 12">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Content Placeholder 3">
            <a:extLst>
              <a:ext uri="{FF2B5EF4-FFF2-40B4-BE49-F238E27FC236}">
                <a16:creationId xmlns:a16="http://schemas.microsoft.com/office/drawing/2014/main" id="{8C2362FB-6854-49E9-A558-EE60F18755FE}"/>
              </a:ext>
            </a:extLst>
          </p:cNvPr>
          <p:cNvSpPr>
            <a:spLocks noGrp="1"/>
          </p:cNvSpPr>
          <p:nvPr>
            <p:ph sz="half" idx="2"/>
          </p:nvPr>
        </p:nvSpPr>
        <p:spPr>
          <a:xfrm>
            <a:off x="762000" y="3109956"/>
            <a:ext cx="4400549" cy="3167019"/>
          </a:xfrm>
        </p:spPr>
        <p:txBody>
          <a:bodyPr vert="horz" lIns="91440" tIns="45720" rIns="91440" bIns="45720" rtlCol="0" anchor="t">
            <a:normAutofit/>
          </a:bodyPr>
          <a:lstStyle/>
          <a:p>
            <a:r>
              <a:rPr lang="en-US"/>
              <a:t>Start small </a:t>
            </a:r>
          </a:p>
          <a:p>
            <a:r>
              <a:rPr lang="en-US"/>
              <a:t>Different Types of Disclosure</a:t>
            </a:r>
          </a:p>
          <a:p>
            <a:pPr lvl="1"/>
            <a:r>
              <a:rPr lang="en-US"/>
              <a:t>Full</a:t>
            </a:r>
          </a:p>
          <a:p>
            <a:pPr lvl="1"/>
            <a:r>
              <a:rPr lang="en-US"/>
              <a:t>Partial</a:t>
            </a:r>
          </a:p>
          <a:p>
            <a:pPr lvl="1"/>
            <a:r>
              <a:rPr lang="en-US"/>
              <a:t>None</a:t>
            </a:r>
          </a:p>
        </p:txBody>
      </p:sp>
    </p:spTree>
    <p:extLst>
      <p:ext uri="{BB962C8B-B14F-4D97-AF65-F5344CB8AC3E}">
        <p14:creationId xmlns:p14="http://schemas.microsoft.com/office/powerpoint/2010/main" val="3462945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gialustan tarjoaa Jyväskylän ammattikorkeakoulu | www ..."/>
          <p:cNvPicPr>
            <a:picLocks noChangeAspect="1"/>
          </p:cNvPicPr>
          <p:nvPr/>
        </p:nvPicPr>
        <p:blipFill rotWithShape="1">
          <a:blip r:embed="rId3">
            <a:extLst>
              <a:ext uri="{28A0092B-C50C-407E-A947-70E740481C1C}">
                <a14:useLocalDpi xmlns:a14="http://schemas.microsoft.com/office/drawing/2010/main" val="0"/>
              </a:ext>
            </a:extLst>
          </a:blip>
          <a:srcRect l="13159" r="3721" b="-3"/>
          <a:stretch/>
        </p:blipFill>
        <p:spPr>
          <a:xfrm>
            <a:off x="471094" y="2094016"/>
            <a:ext cx="5423429" cy="3882362"/>
          </a:xfrm>
          <a:prstGeom prst="rect">
            <a:avLst/>
          </a:prstGeom>
        </p:spPr>
      </p:pic>
      <p:sp>
        <p:nvSpPr>
          <p:cNvPr id="2" name="Title 1"/>
          <p:cNvSpPr>
            <a:spLocks noGrp="1"/>
          </p:cNvSpPr>
          <p:nvPr>
            <p:ph type="title"/>
          </p:nvPr>
        </p:nvSpPr>
        <p:spPr>
          <a:xfrm>
            <a:off x="677334" y="609600"/>
            <a:ext cx="8596668" cy="1320800"/>
          </a:xfrm>
        </p:spPr>
        <p:txBody>
          <a:bodyPr anchor="t">
            <a:normAutofit/>
          </a:bodyPr>
          <a:lstStyle/>
          <a:p>
            <a:r>
              <a:rPr lang="en-US" dirty="0"/>
              <a:t>To Whom Should Receive Information?</a:t>
            </a:r>
          </a:p>
        </p:txBody>
      </p:sp>
      <p:sp>
        <p:nvSpPr>
          <p:cNvPr id="3" name="Content Placeholder 2"/>
          <p:cNvSpPr>
            <a:spLocks noGrp="1"/>
          </p:cNvSpPr>
          <p:nvPr>
            <p:ph idx="1"/>
          </p:nvPr>
        </p:nvSpPr>
        <p:spPr>
          <a:xfrm>
            <a:off x="6827098" y="1425640"/>
            <a:ext cx="4893808" cy="5219114"/>
          </a:xfrm>
        </p:spPr>
        <p:txBody>
          <a:bodyPr vert="horz" lIns="91440" tIns="45720" rIns="91440" bIns="45720" rtlCol="0" anchor="t">
            <a:normAutofit lnSpcReduction="10000"/>
          </a:bodyPr>
          <a:lstStyle/>
          <a:p>
            <a:pPr>
              <a:lnSpc>
                <a:spcPct val="90000"/>
              </a:lnSpc>
            </a:pPr>
            <a:r>
              <a:rPr lang="en-US" sz="2600" dirty="0"/>
              <a:t>Those who NEED to know</a:t>
            </a:r>
          </a:p>
          <a:p>
            <a:pPr>
              <a:lnSpc>
                <a:spcPct val="90000"/>
              </a:lnSpc>
            </a:pPr>
            <a:r>
              <a:rPr lang="en-US" sz="2600" b="1" dirty="0"/>
              <a:t>For Employment</a:t>
            </a:r>
          </a:p>
          <a:p>
            <a:pPr marL="457200" lvl="1" indent="0" algn="ctr">
              <a:lnSpc>
                <a:spcPct val="90000"/>
              </a:lnSpc>
              <a:buNone/>
            </a:pPr>
            <a:r>
              <a:rPr lang="en-US" sz="2600" dirty="0"/>
              <a:t>Hiring Manager</a:t>
            </a:r>
          </a:p>
          <a:p>
            <a:pPr marL="457200" lvl="1" indent="0" algn="ctr">
              <a:lnSpc>
                <a:spcPct val="90000"/>
              </a:lnSpc>
              <a:buNone/>
            </a:pPr>
            <a:r>
              <a:rPr lang="en-US" sz="2600" dirty="0"/>
              <a:t>Human Resources</a:t>
            </a:r>
          </a:p>
          <a:p>
            <a:pPr marL="457200" lvl="1" indent="0" algn="ctr">
              <a:lnSpc>
                <a:spcPct val="90000"/>
              </a:lnSpc>
              <a:buNone/>
            </a:pPr>
            <a:r>
              <a:rPr lang="en-US" sz="2600" dirty="0"/>
              <a:t>Direct Manager </a:t>
            </a:r>
          </a:p>
          <a:p>
            <a:pPr marL="457200" lvl="1" indent="0" algn="ctr">
              <a:lnSpc>
                <a:spcPct val="90000"/>
              </a:lnSpc>
              <a:buNone/>
            </a:pPr>
            <a:r>
              <a:rPr lang="en-US" sz="2600" dirty="0"/>
              <a:t>Disability-specific adult employment services personnel</a:t>
            </a:r>
          </a:p>
          <a:p>
            <a:pPr lvl="1"/>
            <a:endParaRPr lang="en-US" sz="2600" dirty="0"/>
          </a:p>
          <a:p>
            <a:pPr>
              <a:lnSpc>
                <a:spcPct val="90000"/>
              </a:lnSpc>
            </a:pPr>
            <a:r>
              <a:rPr lang="en-US" sz="2600" b="1" dirty="0">
                <a:cs typeface="Times New Roman" panose="02020603050405020304" pitchFamily="18" charset="0"/>
              </a:rPr>
              <a:t>For Education</a:t>
            </a:r>
          </a:p>
          <a:p>
            <a:pPr marL="457200" lvl="1" indent="0" algn="ctr">
              <a:lnSpc>
                <a:spcPct val="90000"/>
              </a:lnSpc>
              <a:buNone/>
            </a:pPr>
            <a:r>
              <a:rPr lang="en-US" sz="2600" dirty="0"/>
              <a:t>Disability Support Services, </a:t>
            </a:r>
          </a:p>
          <a:p>
            <a:pPr marL="457200" lvl="1" indent="0" algn="ctr">
              <a:lnSpc>
                <a:spcPct val="90000"/>
              </a:lnSpc>
              <a:buNone/>
            </a:pPr>
            <a:r>
              <a:rPr lang="en-US" sz="2600" dirty="0"/>
              <a:t>Directly to Faculty </a:t>
            </a:r>
          </a:p>
          <a:p>
            <a:pPr marL="457200" lvl="1" indent="0" algn="ctr">
              <a:lnSpc>
                <a:spcPct val="90000"/>
              </a:lnSpc>
              <a:buNone/>
            </a:pPr>
            <a:r>
              <a:rPr lang="en-US" sz="2600" dirty="0"/>
              <a:t>Admissions officer</a:t>
            </a:r>
          </a:p>
          <a:p>
            <a:pPr marL="457200" lvl="1" indent="0" algn="ctr">
              <a:lnSpc>
                <a:spcPct val="90000"/>
              </a:lnSpc>
              <a:buNone/>
            </a:pPr>
            <a:r>
              <a:rPr lang="en-US" sz="2600" dirty="0"/>
              <a:t>Career Counselors  </a:t>
            </a:r>
          </a:p>
          <a:p>
            <a:pPr marL="914400" lvl="2" indent="0">
              <a:lnSpc>
                <a:spcPct val="90000"/>
              </a:lnSpc>
              <a:buNone/>
            </a:pPr>
            <a:endParaRPr lang="en-US" dirty="0"/>
          </a:p>
          <a:p>
            <a:pPr lvl="2">
              <a:lnSpc>
                <a:spcPct val="90000"/>
              </a:lnSpc>
            </a:pPr>
            <a:endParaRPr lang="en-US" dirty="0"/>
          </a:p>
        </p:txBody>
      </p:sp>
    </p:spTree>
    <p:extLst>
      <p:ext uri="{BB962C8B-B14F-4D97-AF65-F5344CB8AC3E}">
        <p14:creationId xmlns:p14="http://schemas.microsoft.com/office/powerpoint/2010/main" val="2823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 calcmode="lin" valueType="num">
                                      <p:cBhvr additive="base">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 calcmode="lin" valueType="num">
                                      <p:cBhvr additive="base">
                                        <p:cTn id="44"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58" y="407270"/>
            <a:ext cx="9144000" cy="1263649"/>
          </a:xfrm>
        </p:spPr>
        <p:txBody>
          <a:bodyPr/>
          <a:lstStyle/>
          <a:p>
            <a:r>
              <a:rPr lang="en-US" dirty="0"/>
              <a:t>How Should I Disclose?</a:t>
            </a:r>
          </a:p>
        </p:txBody>
      </p:sp>
      <p:sp>
        <p:nvSpPr>
          <p:cNvPr id="4" name="Content Placeholder 3"/>
          <p:cNvSpPr>
            <a:spLocks noGrp="1"/>
          </p:cNvSpPr>
          <p:nvPr>
            <p:ph sz="half" idx="1"/>
          </p:nvPr>
        </p:nvSpPr>
        <p:spPr>
          <a:xfrm>
            <a:off x="352926" y="1556084"/>
            <a:ext cx="5438274" cy="4910029"/>
          </a:xfrm>
        </p:spPr>
        <p:txBody>
          <a:bodyPr>
            <a:normAutofit/>
          </a:bodyPr>
          <a:lstStyle/>
          <a:p>
            <a:r>
              <a:rPr lang="en-US" sz="2400" dirty="0"/>
              <a:t>In person</a:t>
            </a:r>
          </a:p>
          <a:p>
            <a:pPr lvl="1"/>
            <a:r>
              <a:rPr lang="en-US" sz="2000" dirty="0"/>
              <a:t>Interview</a:t>
            </a:r>
          </a:p>
          <a:p>
            <a:pPr lvl="1"/>
            <a:r>
              <a:rPr lang="en-US" sz="2000" dirty="0"/>
              <a:t>Job offer</a:t>
            </a:r>
          </a:p>
          <a:p>
            <a:pPr lvl="1"/>
            <a:r>
              <a:rPr lang="en-US" sz="2000" dirty="0"/>
              <a:t>Formal meeting</a:t>
            </a:r>
          </a:p>
          <a:p>
            <a:pPr lvl="1"/>
            <a:r>
              <a:rPr lang="en-US" sz="2000" dirty="0"/>
              <a:t>Supervision meeting</a:t>
            </a:r>
          </a:p>
          <a:p>
            <a:r>
              <a:rPr lang="en-US" sz="2400" dirty="0"/>
              <a:t>Written</a:t>
            </a:r>
          </a:p>
          <a:p>
            <a:pPr lvl="1"/>
            <a:r>
              <a:rPr lang="en-US" sz="2000" dirty="0"/>
              <a:t>Cover letter</a:t>
            </a:r>
          </a:p>
          <a:p>
            <a:pPr lvl="1"/>
            <a:r>
              <a:rPr lang="en-US" sz="2000" dirty="0"/>
              <a:t>Formal letter</a:t>
            </a:r>
          </a:p>
          <a:p>
            <a:pPr lvl="1"/>
            <a:r>
              <a:rPr lang="en-US" sz="2000" dirty="0"/>
              <a:t>Email</a:t>
            </a:r>
          </a:p>
          <a:p>
            <a:pPr lvl="1"/>
            <a:r>
              <a:rPr lang="en-US" sz="2000" dirty="0"/>
              <a:t>Company forms</a:t>
            </a:r>
          </a:p>
          <a:p>
            <a:pPr lvl="1"/>
            <a:r>
              <a:rPr lang="en-US" sz="2000" dirty="0"/>
              <a:t>Medical records</a:t>
            </a:r>
          </a:p>
          <a:p>
            <a:r>
              <a:rPr lang="en-US" sz="2400" dirty="0"/>
              <a:t>Phone (in an emergency situation)</a:t>
            </a:r>
          </a:p>
          <a:p>
            <a:pPr marL="457200" lvl="1" indent="0">
              <a:buNone/>
            </a:pPr>
            <a:endParaRPr lang="en-US" dirty="0"/>
          </a:p>
        </p:txBody>
      </p:sp>
      <p:pic>
        <p:nvPicPr>
          <p:cNvPr id="1026" name="Picture 2" descr="Weekly editorial from our Secretary General: Moving from ''what ..."/>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2131" b="16394"/>
          <a:stretch/>
        </p:blipFill>
        <p:spPr bwMode="auto">
          <a:xfrm>
            <a:off x="6096000" y="1930400"/>
            <a:ext cx="5101390" cy="3497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447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ervous System Activities">
            <a:extLst>
              <a:ext uri="{FF2B5EF4-FFF2-40B4-BE49-F238E27FC236}">
                <a16:creationId xmlns:a16="http://schemas.microsoft.com/office/drawing/2014/main" id="{44E4535E-DAA0-4638-9A75-9117421550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93" r="25496" b="3"/>
          <a:stretch/>
        </p:blipFill>
        <p:spPr bwMode="auto">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noFill/>
          <a:effectLst>
            <a:outerShdw blurRad="381000" dist="152400" dir="10800000" algn="tr"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74" name="Freeform: Shape 73">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338204" y="388307"/>
            <a:ext cx="5060514" cy="6263014"/>
          </a:xfrm>
        </p:spPr>
        <p:txBody>
          <a:bodyPr anchor="t">
            <a:normAutofit fontScale="92500" lnSpcReduction="10000"/>
          </a:bodyPr>
          <a:lstStyle/>
          <a:p>
            <a:pPr marL="0" indent="0" algn="r">
              <a:buNone/>
            </a:pPr>
            <a:r>
              <a:rPr lang="en-US" dirty="0"/>
              <a:t>Determine the Pros &amp; Cons of Disclosure</a:t>
            </a:r>
          </a:p>
          <a:p>
            <a:pPr marL="0" indent="0" algn="r">
              <a:buNone/>
            </a:pPr>
            <a:endParaRPr lang="en-US" dirty="0"/>
          </a:p>
          <a:p>
            <a:pPr marL="0" indent="0" algn="r">
              <a:buNone/>
            </a:pPr>
            <a:r>
              <a:rPr lang="en-US" dirty="0"/>
              <a:t>Should the Person Disclose?</a:t>
            </a:r>
          </a:p>
          <a:p>
            <a:pPr marL="0" indent="0" algn="r">
              <a:buNone/>
            </a:pPr>
            <a:endParaRPr lang="en-US" dirty="0"/>
          </a:p>
          <a:p>
            <a:pPr marL="0" indent="0" algn="r">
              <a:buNone/>
            </a:pPr>
            <a:r>
              <a:rPr lang="en-US" dirty="0"/>
              <a:t>Why or Why not?</a:t>
            </a:r>
          </a:p>
          <a:p>
            <a:pPr marL="0" indent="0" algn="r">
              <a:buNone/>
            </a:pPr>
            <a:endParaRPr lang="en-US" dirty="0"/>
          </a:p>
          <a:p>
            <a:pPr marL="0" indent="0" algn="r">
              <a:buNone/>
            </a:pPr>
            <a:r>
              <a:rPr lang="en-US" dirty="0"/>
              <a:t>When?</a:t>
            </a:r>
          </a:p>
          <a:p>
            <a:pPr marL="0" indent="0" algn="r">
              <a:buNone/>
            </a:pPr>
            <a:endParaRPr lang="en-US" dirty="0"/>
          </a:p>
          <a:p>
            <a:pPr marL="0" indent="0" algn="r">
              <a:buNone/>
            </a:pPr>
            <a:r>
              <a:rPr lang="en-US" dirty="0"/>
              <a:t>What?</a:t>
            </a:r>
          </a:p>
          <a:p>
            <a:pPr marL="0" indent="0" algn="r">
              <a:buNone/>
            </a:pPr>
            <a:endParaRPr lang="en-US" dirty="0"/>
          </a:p>
          <a:p>
            <a:pPr marL="0" indent="0" algn="r">
              <a:buNone/>
            </a:pPr>
            <a:r>
              <a:rPr lang="en-US" dirty="0"/>
              <a:t>To Whom?</a:t>
            </a:r>
          </a:p>
          <a:p>
            <a:pPr marL="0" indent="0" algn="r">
              <a:buNone/>
            </a:pPr>
            <a:endParaRPr lang="en-US" dirty="0"/>
          </a:p>
          <a:p>
            <a:pPr marL="0" indent="0" algn="r">
              <a:buNone/>
            </a:pPr>
            <a:r>
              <a:rPr lang="en-US" dirty="0"/>
              <a:t>How?</a:t>
            </a:r>
          </a:p>
        </p:txBody>
      </p:sp>
    </p:spTree>
    <p:extLst>
      <p:ext uri="{BB962C8B-B14F-4D97-AF65-F5344CB8AC3E}">
        <p14:creationId xmlns:p14="http://schemas.microsoft.com/office/powerpoint/2010/main" val="2705519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1" y="88443"/>
            <a:ext cx="6095999" cy="1624055"/>
          </a:xfrm>
        </p:spPr>
        <p:txBody>
          <a:bodyPr anchor="b">
            <a:normAutofit/>
          </a:bodyPr>
          <a:lstStyle/>
          <a:p>
            <a:r>
              <a:rPr lang="en-US"/>
              <a:t>Why Should We Revisit Disclosure?</a:t>
            </a:r>
          </a:p>
        </p:txBody>
      </p:sp>
      <p:pic>
        <p:nvPicPr>
          <p:cNvPr id="5" name="Picture 4">
            <a:extLst>
              <a:ext uri="{FF2B5EF4-FFF2-40B4-BE49-F238E27FC236}">
                <a16:creationId xmlns:a16="http://schemas.microsoft.com/office/drawing/2014/main" id="{42372FD0-A7DE-40BF-9DC1-7B0ACA58BDE3}"/>
              </a:ext>
            </a:extLst>
          </p:cNvPr>
          <p:cNvPicPr>
            <a:picLocks noChangeAspect="1"/>
          </p:cNvPicPr>
          <p:nvPr/>
        </p:nvPicPr>
        <p:blipFill rotWithShape="1">
          <a:blip r:embed="rId3"/>
          <a:srcRect l="5643" r="1118"/>
          <a:stretch/>
        </p:blipFill>
        <p:spPr>
          <a:xfrm>
            <a:off x="20" y="10"/>
            <a:ext cx="4571982" cy="6857992"/>
          </a:xfrm>
          <a:custGeom>
            <a:avLst/>
            <a:gdLst/>
            <a:ahLst/>
            <a:cxnLst/>
            <a:rect l="l" t="t" r="r" b="b"/>
            <a:pathLst>
              <a:path w="4572002" h="6858002">
                <a:moveTo>
                  <a:pt x="4295315" y="6438981"/>
                </a:moveTo>
                <a:lnTo>
                  <a:pt x="4275384" y="6463840"/>
                </a:lnTo>
                <a:lnTo>
                  <a:pt x="4275382" y="6463849"/>
                </a:lnTo>
                <a:lnTo>
                  <a:pt x="4261587" y="6513012"/>
                </a:lnTo>
                <a:lnTo>
                  <a:pt x="4242781" y="6546194"/>
                </a:lnTo>
                <a:lnTo>
                  <a:pt x="4242781" y="6546195"/>
                </a:lnTo>
                <a:lnTo>
                  <a:pt x="4259119" y="6521804"/>
                </a:lnTo>
                <a:lnTo>
                  <a:pt x="4261587"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1"/>
                  <a:pt x="4093355" y="3574408"/>
                </a:cubicBezTo>
                <a:lnTo>
                  <a:pt x="4093356"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6"/>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5"/>
                </a:cubicBezTo>
                <a:lnTo>
                  <a:pt x="4158155" y="4933805"/>
                </a:lnTo>
                <a:lnTo>
                  <a:pt x="4158155" y="4933806"/>
                </a:lnTo>
                <a:cubicBezTo>
                  <a:pt x="4160163" y="4953853"/>
                  <a:pt x="4171415" y="4969748"/>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9"/>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1"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314" y="6364769"/>
                </a:lnTo>
                <a:lnTo>
                  <a:pt x="4380007" y="6387910"/>
                </a:lnTo>
                <a:lnTo>
                  <a:pt x="4377352" y="6393385"/>
                </a:lnTo>
                <a:lnTo>
                  <a:pt x="4370589" y="6407332"/>
                </a:lnTo>
                <a:lnTo>
                  <a:pt x="4370589" y="6407333"/>
                </a:lnTo>
                <a:lnTo>
                  <a:pt x="4377352" y="6393385"/>
                </a:lnTo>
                <a:lnTo>
                  <a:pt x="4380008" y="6387910"/>
                </a:lnTo>
                <a:lnTo>
                  <a:pt x="4381314" y="6364769"/>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9"/>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5"/>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6"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2"/>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5"/>
                  <a:pt x="4125838" y="2518264"/>
                </a:cubicBezTo>
                <a:cubicBezTo>
                  <a:pt x="4123171" y="2527790"/>
                  <a:pt x="4122027" y="2536458"/>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7"/>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2" y="2463019"/>
                </a:cubicBezTo>
                <a:lnTo>
                  <a:pt x="4134481" y="2463018"/>
                </a:lnTo>
                <a:lnTo>
                  <a:pt x="4134482" y="2463018"/>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8"/>
                </a:lnTo>
                <a:lnTo>
                  <a:pt x="3785402" y="228944"/>
                </a:lnTo>
                <a:lnTo>
                  <a:pt x="3785402" y="228949"/>
                </a:lnTo>
                <a:lnTo>
                  <a:pt x="3785402" y="228948"/>
                </a:lnTo>
                <a:lnTo>
                  <a:pt x="3785402" y="228944"/>
                </a:lnTo>
                <a:lnTo>
                  <a:pt x="3780943" y="177271"/>
                </a:lnTo>
                <a:lnTo>
                  <a:pt x="3777129" y="153388"/>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2"/>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5"/>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a:effectLst>
            <a:outerShdw blurRad="381000" dist="152400" algn="l" rotWithShape="0">
              <a:prstClr val="black">
                <a:alpha val="10000"/>
              </a:prstClr>
            </a:outerShdw>
          </a:effectLst>
        </p:spPr>
      </p:pic>
      <p:sp>
        <p:nvSpPr>
          <p:cNvPr id="12" name="Freeform: Shape 11">
            <a:extLst>
              <a:ext uri="{FF2B5EF4-FFF2-40B4-BE49-F238E27FC236}">
                <a16:creationId xmlns:a16="http://schemas.microsoft.com/office/drawing/2014/main" id="{340822D1-9EEA-4ECF-9360-D9AF87950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3"/>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292A62-7F34-4E30-BE04-48164A1D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05643" y="2991644"/>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5334001" y="1628383"/>
            <a:ext cx="6095999" cy="4467617"/>
          </a:xfrm>
        </p:spPr>
        <p:txBody>
          <a:bodyPr vert="horz" lIns="91440" tIns="45720" rIns="91440" bIns="45720" rtlCol="0" anchor="t">
            <a:noAutofit/>
          </a:bodyPr>
          <a:lstStyle/>
          <a:p>
            <a:pPr marL="457200" lvl="1" indent="0">
              <a:buNone/>
            </a:pPr>
            <a:endParaRPr lang="en-US" dirty="0"/>
          </a:p>
          <a:p>
            <a:pPr>
              <a:buFont typeface="Courier New" panose="02070309020205020404" pitchFamily="49" charset="0"/>
              <a:buChar char="o"/>
            </a:pPr>
            <a:r>
              <a:rPr lang="en-US" sz="2400" dirty="0"/>
              <a:t>Preferences change over time</a:t>
            </a:r>
          </a:p>
          <a:p>
            <a:pPr>
              <a:buFont typeface="Courier New" panose="02070309020205020404" pitchFamily="49" charset="0"/>
              <a:buChar char="o"/>
            </a:pPr>
            <a:r>
              <a:rPr lang="en-US" sz="2400" dirty="0"/>
              <a:t>Managers change</a:t>
            </a:r>
          </a:p>
          <a:p>
            <a:pPr>
              <a:buFont typeface="Courier New" panose="02070309020205020404" pitchFamily="49" charset="0"/>
              <a:buChar char="o"/>
            </a:pPr>
            <a:r>
              <a:rPr lang="en-US" sz="2400" dirty="0"/>
              <a:t>Job duties change</a:t>
            </a:r>
          </a:p>
          <a:p>
            <a:pPr>
              <a:buFont typeface="Courier New" panose="02070309020205020404" pitchFamily="49" charset="0"/>
              <a:buChar char="o"/>
            </a:pPr>
            <a:r>
              <a:rPr lang="en-US" sz="2400" dirty="0"/>
              <a:t>Specific preferences depending on the job/employer</a:t>
            </a:r>
          </a:p>
          <a:p>
            <a:pPr>
              <a:buFont typeface="Courier New" panose="02070309020205020404" pitchFamily="49" charset="0"/>
              <a:buChar char="o"/>
            </a:pPr>
            <a:r>
              <a:rPr lang="en-US" sz="2400" dirty="0"/>
              <a:t>Better understanding of needing accommodations</a:t>
            </a:r>
          </a:p>
          <a:p>
            <a:pPr>
              <a:buFont typeface="Courier New" panose="02070309020205020404" pitchFamily="49" charset="0"/>
              <a:buChar char="o"/>
            </a:pPr>
            <a:r>
              <a:rPr lang="en-US" sz="2400" dirty="0"/>
              <a:t>Losing jobs</a:t>
            </a:r>
          </a:p>
          <a:p>
            <a:pPr>
              <a:buFont typeface="Courier New" panose="02070309020205020404" pitchFamily="49" charset="0"/>
              <a:buChar char="o"/>
            </a:pPr>
            <a:r>
              <a:rPr lang="en-US" sz="2400" dirty="0"/>
              <a:t>Inability to obtain a job</a:t>
            </a:r>
          </a:p>
          <a:p>
            <a:pPr>
              <a:buFont typeface="Courier New" panose="02070309020205020404" pitchFamily="49" charset="0"/>
              <a:buChar char="o"/>
            </a:pPr>
            <a:r>
              <a:rPr lang="en-US" sz="2400" dirty="0"/>
              <a:t>Experiencing Stigma or Discrimination</a:t>
            </a:r>
          </a:p>
          <a:p>
            <a:endParaRPr lang="en-US" sz="1000"/>
          </a:p>
        </p:txBody>
      </p:sp>
    </p:spTree>
    <p:extLst>
      <p:ext uri="{BB962C8B-B14F-4D97-AF65-F5344CB8AC3E}">
        <p14:creationId xmlns:p14="http://schemas.microsoft.com/office/powerpoint/2010/main" val="149721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7052" y="325918"/>
            <a:ext cx="8106427" cy="956786"/>
          </a:xfrm>
        </p:spPr>
        <p:txBody>
          <a:bodyPr anchor="b">
            <a:normAutofit/>
          </a:bodyPr>
          <a:lstStyle/>
          <a:p>
            <a:r>
              <a:rPr lang="en-US" dirty="0"/>
              <a:t>We ALL have Closets</a:t>
            </a:r>
          </a:p>
        </p:txBody>
      </p:sp>
      <p:pic>
        <p:nvPicPr>
          <p:cNvPr id="6" name="Online Media 5" title="Coming out of your closet | Ash Beckham | TEDxBoulder">
            <a:hlinkClick r:id="" action="ppaction://media"/>
            <a:extLst>
              <a:ext uri="{FF2B5EF4-FFF2-40B4-BE49-F238E27FC236}">
                <a16:creationId xmlns:a16="http://schemas.microsoft.com/office/drawing/2014/main" id="{F3DF4CFE-C59D-484C-BF66-F2291592EE75}"/>
              </a:ext>
            </a:extLst>
          </p:cNvPr>
          <p:cNvPicPr>
            <a:picLocks noRot="1" noChangeAspect="1"/>
          </p:cNvPicPr>
          <p:nvPr>
            <a:videoFile r:link="rId1"/>
          </p:nvPr>
        </p:nvPicPr>
        <p:blipFill>
          <a:blip r:embed="rId4"/>
          <a:stretch>
            <a:fillRect/>
          </a:stretch>
        </p:blipFill>
        <p:spPr>
          <a:xfrm>
            <a:off x="1590805" y="1310124"/>
            <a:ext cx="9087634" cy="5111794"/>
          </a:xfrm>
          <a:prstGeom prst="rect">
            <a:avLst/>
          </a:prstGeom>
        </p:spPr>
      </p:pic>
    </p:spTree>
    <p:extLst>
      <p:ext uri="{BB962C8B-B14F-4D97-AF65-F5344CB8AC3E}">
        <p14:creationId xmlns:p14="http://schemas.microsoft.com/office/powerpoint/2010/main" val="32110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263" r="10279" b="2"/>
          <a:stretch/>
        </p:blipFill>
        <p:spPr>
          <a:xfrm>
            <a:off x="5752193" y="10"/>
            <a:ext cx="6439807" cy="6857989"/>
          </a:xfrm>
          <a:custGeom>
            <a:avLst/>
            <a:gdLst/>
            <a:ahLst/>
            <a:cxnLst/>
            <a:rect l="l" t="t" r="r" b="b"/>
            <a:pathLst>
              <a:path w="643980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1"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2" y="528850"/>
                  <a:pt x="335479" y="536547"/>
                  <a:pt x="337867" y="544146"/>
                </a:cubicBezTo>
                <a:lnTo>
                  <a:pt x="340032" y="549926"/>
                </a:lnTo>
                <a:lnTo>
                  <a:pt x="340448" y="551717"/>
                </a:lnTo>
                <a:lnTo>
                  <a:pt x="346286" y="566616"/>
                </a:lnTo>
                <a:lnTo>
                  <a:pt x="346338" y="566754"/>
                </a:lnTo>
                <a:lnTo>
                  <a:pt x="352655" y="583595"/>
                </a:lnTo>
                <a:lnTo>
                  <a:pt x="359451" y="612658"/>
                </a:lnTo>
                <a:cubicBezTo>
                  <a:pt x="358988" y="604728"/>
                  <a:pt x="357231" y="597005"/>
                  <a:pt x="354829" y="589388"/>
                </a:cubicBezTo>
                <a:lnTo>
                  <a:pt x="352655" y="583595"/>
                </a:lnTo>
                <a:lnTo>
                  <a:pt x="352236" y="581804"/>
                </a:lnTo>
                <a:lnTo>
                  <a:pt x="346286" y="566616"/>
                </a:lnTo>
                <a:lnTo>
                  <a:pt x="340032" y="549926"/>
                </a:lnTo>
                <a:close/>
                <a:moveTo>
                  <a:pt x="384407" y="268794"/>
                </a:moveTo>
                <a:lnTo>
                  <a:pt x="387837" y="328017"/>
                </a:lnTo>
                <a:cubicBezTo>
                  <a:pt x="389527" y="318646"/>
                  <a:pt x="389932" y="309031"/>
                  <a:pt x="389283" y="299164"/>
                </a:cubicBezTo>
                <a:cubicBezTo>
                  <a:pt x="388634" y="289296"/>
                  <a:pt x="386932" y="279176"/>
                  <a:pt x="384407" y="268794"/>
                </a:cubicBezTo>
                <a:close/>
                <a:moveTo>
                  <a:pt x="66991" y="0"/>
                </a:moveTo>
                <a:lnTo>
                  <a:pt x="6439807" y="0"/>
                </a:lnTo>
                <a:lnTo>
                  <a:pt x="6439807" y="6857999"/>
                </a:lnTo>
                <a:lnTo>
                  <a:pt x="149318" y="6857999"/>
                </a:lnTo>
                <a:lnTo>
                  <a:pt x="149318" y="6857457"/>
                </a:lnTo>
                <a:lnTo>
                  <a:pt x="22079" y="6857457"/>
                </a:lnTo>
                <a:lnTo>
                  <a:pt x="26851" y="6796804"/>
                </a:lnTo>
                <a:cubicBezTo>
                  <a:pt x="32162" y="6777207"/>
                  <a:pt x="39591" y="6758011"/>
                  <a:pt x="44354" y="6738388"/>
                </a:cubicBezTo>
                <a:cubicBezTo>
                  <a:pt x="48736" y="6720103"/>
                  <a:pt x="58832" y="6702955"/>
                  <a:pt x="67214" y="6685617"/>
                </a:cubicBezTo>
                <a:cubicBezTo>
                  <a:pt x="83217" y="6652472"/>
                  <a:pt x="73120" y="6617036"/>
                  <a:pt x="77310" y="6583128"/>
                </a:cubicBezTo>
                <a:cubicBezTo>
                  <a:pt x="78646" y="6572269"/>
                  <a:pt x="80168" y="6561411"/>
                  <a:pt x="82837" y="6550742"/>
                </a:cubicBezTo>
                <a:cubicBezTo>
                  <a:pt x="89885" y="6521593"/>
                  <a:pt x="95981" y="6491874"/>
                  <a:pt x="105698" y="6463490"/>
                </a:cubicBezTo>
                <a:cubicBezTo>
                  <a:pt x="116555" y="6431292"/>
                  <a:pt x="131034" y="6400429"/>
                  <a:pt x="146085" y="6363664"/>
                </a:cubicBezTo>
                <a:cubicBezTo>
                  <a:pt x="142274" y="6350899"/>
                  <a:pt x="131986" y="6331277"/>
                  <a:pt x="131034" y="6311084"/>
                </a:cubicBezTo>
                <a:cubicBezTo>
                  <a:pt x="127795" y="6246121"/>
                  <a:pt x="145512" y="6185351"/>
                  <a:pt x="173519" y="6127247"/>
                </a:cubicBezTo>
                <a:cubicBezTo>
                  <a:pt x="181900" y="6109530"/>
                  <a:pt x="187424" y="6090477"/>
                  <a:pt x="195616" y="6072569"/>
                </a:cubicBezTo>
                <a:cubicBezTo>
                  <a:pt x="198472" y="6066284"/>
                  <a:pt x="204569" y="6058092"/>
                  <a:pt x="210287" y="6056948"/>
                </a:cubicBezTo>
                <a:cubicBezTo>
                  <a:pt x="243432" y="6050282"/>
                  <a:pt x="242862" y="6025515"/>
                  <a:pt x="244766" y="5999796"/>
                </a:cubicBezTo>
                <a:cubicBezTo>
                  <a:pt x="247051" y="5969124"/>
                  <a:pt x="252386" y="5938836"/>
                  <a:pt x="256958" y="5908355"/>
                </a:cubicBezTo>
                <a:cubicBezTo>
                  <a:pt x="257530" y="5904353"/>
                  <a:pt x="261530" y="5900735"/>
                  <a:pt x="264199" y="5897114"/>
                </a:cubicBezTo>
                <a:cubicBezTo>
                  <a:pt x="268199" y="5891590"/>
                  <a:pt x="274296" y="5886447"/>
                  <a:pt x="275818" y="5880348"/>
                </a:cubicBezTo>
                <a:cubicBezTo>
                  <a:pt x="283249" y="5849107"/>
                  <a:pt x="289535" y="5817674"/>
                  <a:pt x="296393" y="5786239"/>
                </a:cubicBezTo>
                <a:cubicBezTo>
                  <a:pt x="297919" y="5779191"/>
                  <a:pt x="299822" y="5771953"/>
                  <a:pt x="302870" y="5765474"/>
                </a:cubicBezTo>
                <a:cubicBezTo>
                  <a:pt x="305728" y="5759378"/>
                  <a:pt x="310682" y="5754234"/>
                  <a:pt x="313730" y="5748136"/>
                </a:cubicBezTo>
                <a:cubicBezTo>
                  <a:pt x="321921" y="5731564"/>
                  <a:pt x="329541" y="5714607"/>
                  <a:pt x="338685" y="5695178"/>
                </a:cubicBezTo>
                <a:cubicBezTo>
                  <a:pt x="321541" y="5684320"/>
                  <a:pt x="331258" y="5669647"/>
                  <a:pt x="339449" y="5651360"/>
                </a:cubicBezTo>
                <a:cubicBezTo>
                  <a:pt x="347831" y="5632691"/>
                  <a:pt x="350497" y="5611164"/>
                  <a:pt x="353546"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4" y="4893907"/>
                  <a:pt x="406697" y="4884572"/>
                </a:cubicBezTo>
                <a:cubicBezTo>
                  <a:pt x="399647" y="4857522"/>
                  <a:pt x="388978" y="4831420"/>
                  <a:pt x="384216" y="4803988"/>
                </a:cubicBezTo>
                <a:cubicBezTo>
                  <a:pt x="381551" y="4788747"/>
                  <a:pt x="386312" y="4771793"/>
                  <a:pt x="389741" y="4755980"/>
                </a:cubicBezTo>
                <a:cubicBezTo>
                  <a:pt x="393361"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1" y="4346201"/>
                  <a:pt x="391265" y="4340674"/>
                  <a:pt x="392218" y="4335722"/>
                </a:cubicBezTo>
                <a:cubicBezTo>
                  <a:pt x="401743" y="4281810"/>
                  <a:pt x="387837" y="4231324"/>
                  <a:pt x="369547" y="4181603"/>
                </a:cubicBezTo>
                <a:cubicBezTo>
                  <a:pt x="367642" y="4176461"/>
                  <a:pt x="368214" y="4170174"/>
                  <a:pt x="368595" y="4164458"/>
                </a:cubicBezTo>
                <a:cubicBezTo>
                  <a:pt x="369928" y="4148453"/>
                  <a:pt x="376597" y="4131119"/>
                  <a:pt x="372597" y="4116641"/>
                </a:cubicBezTo>
                <a:cubicBezTo>
                  <a:pt x="361545" y="4078159"/>
                  <a:pt x="348211" y="4040058"/>
                  <a:pt x="331447" y="4003861"/>
                </a:cubicBezTo>
                <a:cubicBezTo>
                  <a:pt x="314493" y="3967091"/>
                  <a:pt x="300203" y="3932993"/>
                  <a:pt x="317350" y="3890891"/>
                </a:cubicBezTo>
                <a:cubicBezTo>
                  <a:pt x="324589" y="3872985"/>
                  <a:pt x="319445" y="3849362"/>
                  <a:pt x="317541" y="3828785"/>
                </a:cubicBezTo>
                <a:cubicBezTo>
                  <a:pt x="316016" y="3813737"/>
                  <a:pt x="307442" y="3799258"/>
                  <a:pt x="307442" y="3784397"/>
                </a:cubicBezTo>
                <a:cubicBezTo>
                  <a:pt x="307442" y="3744770"/>
                  <a:pt x="297346" y="3709529"/>
                  <a:pt x="276771" y="3675238"/>
                </a:cubicBezTo>
                <a:cubicBezTo>
                  <a:pt x="268770" y="3661899"/>
                  <a:pt x="274105" y="3641134"/>
                  <a:pt x="272009" y="3623799"/>
                </a:cubicBezTo>
                <a:cubicBezTo>
                  <a:pt x="269533" y="3605509"/>
                  <a:pt x="267247" y="3586653"/>
                  <a:pt x="261721" y="3569124"/>
                </a:cubicBezTo>
                <a:cubicBezTo>
                  <a:pt x="247242" y="3523785"/>
                  <a:pt x="230859" y="3479015"/>
                  <a:pt x="215618" y="3433866"/>
                </a:cubicBezTo>
                <a:cubicBezTo>
                  <a:pt x="203045" y="3396719"/>
                  <a:pt x="212952" y="3360139"/>
                  <a:pt x="218285" y="3323372"/>
                </a:cubicBezTo>
                <a:cubicBezTo>
                  <a:pt x="221716" y="3300319"/>
                  <a:pt x="229907" y="3278795"/>
                  <a:pt x="217715" y="3252885"/>
                </a:cubicBezTo>
                <a:cubicBezTo>
                  <a:pt x="206093" y="3228119"/>
                  <a:pt x="208761" y="3196686"/>
                  <a:pt x="202474" y="3168870"/>
                </a:cubicBezTo>
                <a:cubicBezTo>
                  <a:pt x="197141" y="3145436"/>
                  <a:pt x="188566" y="3122770"/>
                  <a:pt x="180184" y="3100099"/>
                </a:cubicBezTo>
                <a:cubicBezTo>
                  <a:pt x="168753" y="3069235"/>
                  <a:pt x="156753" y="3038756"/>
                  <a:pt x="162468" y="3005035"/>
                </a:cubicBezTo>
                <a:cubicBezTo>
                  <a:pt x="168946" y="2966742"/>
                  <a:pt x="144561" y="2940455"/>
                  <a:pt x="128367" y="2910353"/>
                </a:cubicBezTo>
                <a:cubicBezTo>
                  <a:pt x="117318" y="2889587"/>
                  <a:pt x="109126" y="2866918"/>
                  <a:pt x="102267" y="2844248"/>
                </a:cubicBezTo>
                <a:cubicBezTo>
                  <a:pt x="93313" y="2813958"/>
                  <a:pt x="87978" y="2782716"/>
                  <a:pt x="79217" y="2752235"/>
                </a:cubicBezTo>
                <a:cubicBezTo>
                  <a:pt x="66072" y="2706131"/>
                  <a:pt x="55784"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2" y="2360933"/>
                </a:cubicBezTo>
                <a:cubicBezTo>
                  <a:pt x="28541" y="2356744"/>
                  <a:pt x="36543" y="2344741"/>
                  <a:pt x="37878" y="2335405"/>
                </a:cubicBezTo>
                <a:cubicBezTo>
                  <a:pt x="41877" y="2307402"/>
                  <a:pt x="35972" y="2281683"/>
                  <a:pt x="23017" y="2254633"/>
                </a:cubicBezTo>
                <a:cubicBezTo>
                  <a:pt x="10825" y="2229296"/>
                  <a:pt x="12159" y="2197670"/>
                  <a:pt x="7395" y="2168903"/>
                </a:cubicBezTo>
                <a:cubicBezTo>
                  <a:pt x="5681"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6" y="1938009"/>
                  <a:pt x="18445" y="1921817"/>
                </a:cubicBezTo>
                <a:cubicBezTo>
                  <a:pt x="19779" y="1915912"/>
                  <a:pt x="24922" y="1910004"/>
                  <a:pt x="24161" y="1904673"/>
                </a:cubicBezTo>
                <a:cubicBezTo>
                  <a:pt x="15970" y="1851709"/>
                  <a:pt x="52545" y="1813610"/>
                  <a:pt x="68738" y="1768838"/>
                </a:cubicBezTo>
                <a:cubicBezTo>
                  <a:pt x="85885" y="1721785"/>
                  <a:pt x="112174" y="1676253"/>
                  <a:pt x="104364" y="1623675"/>
                </a:cubicBezTo>
                <a:cubicBezTo>
                  <a:pt x="99601" y="1591859"/>
                  <a:pt x="88551" y="1561189"/>
                  <a:pt x="81883" y="1529563"/>
                </a:cubicBezTo>
                <a:cubicBezTo>
                  <a:pt x="79597" y="1518324"/>
                  <a:pt x="79979" y="1505751"/>
                  <a:pt x="82264" y="1494509"/>
                </a:cubicBezTo>
                <a:cubicBezTo>
                  <a:pt x="92744" y="1440216"/>
                  <a:pt x="94267" y="1386684"/>
                  <a:pt x="77120" y="1333341"/>
                </a:cubicBezTo>
                <a:cubicBezTo>
                  <a:pt x="74262" y="1324198"/>
                  <a:pt x="71597" y="1314483"/>
                  <a:pt x="71597" y="1304955"/>
                </a:cubicBezTo>
                <a:cubicBezTo>
                  <a:pt x="71597" y="1252757"/>
                  <a:pt x="75597" y="1201512"/>
                  <a:pt x="94267" y="1151600"/>
                </a:cubicBezTo>
                <a:cubicBezTo>
                  <a:pt x="100554" y="1134834"/>
                  <a:pt x="96553" y="1114449"/>
                  <a:pt x="98078" y="1095972"/>
                </a:cubicBezTo>
                <a:cubicBezTo>
                  <a:pt x="99409" y="1078826"/>
                  <a:pt x="99981" y="1061298"/>
                  <a:pt x="104364" y="1044725"/>
                </a:cubicBezTo>
                <a:cubicBezTo>
                  <a:pt x="110839" y="1020529"/>
                  <a:pt x="111601" y="998052"/>
                  <a:pt x="105887" y="973095"/>
                </a:cubicBezTo>
                <a:cubicBezTo>
                  <a:pt x="100554" y="949281"/>
                  <a:pt x="103220" y="923562"/>
                  <a:pt x="103029" y="898797"/>
                </a:cubicBezTo>
                <a:cubicBezTo>
                  <a:pt x="102839" y="871173"/>
                  <a:pt x="102649" y="843552"/>
                  <a:pt x="103601" y="815929"/>
                </a:cubicBezTo>
                <a:cubicBezTo>
                  <a:pt x="103981" y="804877"/>
                  <a:pt x="111601" y="792306"/>
                  <a:pt x="108553" y="783158"/>
                </a:cubicBezTo>
                <a:cubicBezTo>
                  <a:pt x="98267" y="753633"/>
                  <a:pt x="110649" y="724104"/>
                  <a:pt x="105127" y="694576"/>
                </a:cubicBezTo>
                <a:cubicBezTo>
                  <a:pt x="102267" y="680096"/>
                  <a:pt x="110078" y="663713"/>
                  <a:pt x="110839" y="648092"/>
                </a:cubicBezTo>
                <a:cubicBezTo>
                  <a:pt x="112174" y="622564"/>
                  <a:pt x="111601" y="597037"/>
                  <a:pt x="111983" y="571508"/>
                </a:cubicBezTo>
                <a:cubicBezTo>
                  <a:pt x="112174" y="563125"/>
                  <a:pt x="112936" y="554933"/>
                  <a:pt x="113318" y="546552"/>
                </a:cubicBezTo>
                <a:cubicBezTo>
                  <a:pt x="113697" y="539121"/>
                  <a:pt x="115411" y="531310"/>
                  <a:pt x="114081" y="524262"/>
                </a:cubicBezTo>
                <a:cubicBezTo>
                  <a:pt x="109315" y="498733"/>
                  <a:pt x="101505" y="473587"/>
                  <a:pt x="98457" y="447870"/>
                </a:cubicBezTo>
                <a:cubicBezTo>
                  <a:pt x="95792" y="425581"/>
                  <a:pt x="99409" y="402529"/>
                  <a:pt x="97505" y="380050"/>
                </a:cubicBezTo>
                <a:cubicBezTo>
                  <a:pt x="94267" y="340425"/>
                  <a:pt x="88551" y="300800"/>
                  <a:pt x="84930" y="261173"/>
                </a:cubicBezTo>
                <a:cubicBezTo>
                  <a:pt x="84168" y="252600"/>
                  <a:pt x="88934" y="243648"/>
                  <a:pt x="89314" y="234883"/>
                </a:cubicBezTo>
                <a:cubicBezTo>
                  <a:pt x="90266" y="207450"/>
                  <a:pt x="90457" y="180017"/>
                  <a:pt x="91027" y="152584"/>
                </a:cubicBezTo>
                <a:cubicBezTo>
                  <a:pt x="91218" y="136963"/>
                  <a:pt x="90647" y="121150"/>
                  <a:pt x="92361" y="105718"/>
                </a:cubicBezTo>
                <a:cubicBezTo>
                  <a:pt x="94647" y="85336"/>
                  <a:pt x="98078" y="66857"/>
                  <a:pt x="83217" y="47806"/>
                </a:cubicBezTo>
                <a:cubicBezTo>
                  <a:pt x="77453" y="40471"/>
                  <a:pt x="73691" y="32636"/>
                  <a:pt x="71207" y="24480"/>
                </a:cubicBezTo>
                <a:close/>
              </a:path>
            </a:pathLst>
          </a:custGeom>
          <a:blipFill>
            <a:blip r:embed="rId4"/>
            <a:tile tx="0" ty="0" sx="100000" sy="100000" flip="none" algn="tl"/>
          </a:blipFill>
          <a:effectLst>
            <a:outerShdw blurRad="381000" dist="152400" dir="10800000" algn="tr" rotWithShape="0">
              <a:prstClr val="black">
                <a:alpha val="10000"/>
              </a:prstClr>
            </a:outerShdw>
          </a:effectLst>
          <a:scene3d>
            <a:camera prst="orthographicFront"/>
            <a:lightRig rig="threePt" dir="t">
              <a:rot lat="0" lon="0" rev="2700000"/>
            </a:lightRig>
          </a:scene3d>
          <a:sp3d>
            <a:bevelT h="38100"/>
            <a:contourClr>
              <a:srgbClr val="C0C0C0"/>
            </a:contourClr>
          </a:sp3d>
        </p:spPr>
      </p:pic>
      <p:grpSp>
        <p:nvGrpSpPr>
          <p:cNvPr id="7" name="Group 10">
            <a:extLst>
              <a:ext uri="{FF2B5EF4-FFF2-40B4-BE49-F238E27FC236}">
                <a16:creationId xmlns:a16="http://schemas.microsoft.com/office/drawing/2014/main" id="{EE5D87AC-5CCC-4E1F-8B25-D3A6053029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32356" y="0"/>
            <a:ext cx="874718" cy="6857455"/>
            <a:chOff x="5632356" y="0"/>
            <a:chExt cx="874718" cy="6857455"/>
          </a:xfrm>
        </p:grpSpPr>
        <p:sp>
          <p:nvSpPr>
            <p:cNvPr id="12" name="Freeform: Shape 11">
              <a:extLst>
                <a:ext uri="{FF2B5EF4-FFF2-40B4-BE49-F238E27FC236}">
                  <a16:creationId xmlns:a16="http://schemas.microsoft.com/office/drawing/2014/main" id="{6EFC8E10-A01A-44C0-92B4-4837ED6C4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2">
              <a:extLst>
                <a:ext uri="{FF2B5EF4-FFF2-40B4-BE49-F238E27FC236}">
                  <a16:creationId xmlns:a16="http://schemas.microsoft.com/office/drawing/2014/main" id="{3329C434-C896-4DBB-9A47-D99A5EE41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p:cNvSpPr>
            <a:spLocks noGrp="1"/>
          </p:cNvSpPr>
          <p:nvPr>
            <p:ph idx="1"/>
          </p:nvPr>
        </p:nvSpPr>
        <p:spPr>
          <a:xfrm>
            <a:off x="762000" y="665806"/>
            <a:ext cx="4400549" cy="5611169"/>
          </a:xfrm>
        </p:spPr>
        <p:txBody>
          <a:bodyPr anchor="t">
            <a:normAutofit/>
          </a:bodyPr>
          <a:lstStyle/>
          <a:p>
            <a:r>
              <a:rPr lang="en-US" dirty="0"/>
              <a:t>Personal and individualized decision</a:t>
            </a:r>
          </a:p>
          <a:p>
            <a:r>
              <a:rPr lang="en-US" dirty="0"/>
              <a:t>Complex with many considerations</a:t>
            </a:r>
          </a:p>
          <a:p>
            <a:r>
              <a:rPr lang="en-US" dirty="0"/>
              <a:t>Variances &amp; diversity in degree of disclosure</a:t>
            </a:r>
          </a:p>
          <a:p>
            <a:r>
              <a:rPr lang="en-US" dirty="0"/>
              <a:t>Influenced by stigma and discrimination (past and present)</a:t>
            </a:r>
          </a:p>
          <a:p>
            <a:r>
              <a:rPr lang="en-US" dirty="0"/>
              <a:t>Should be related back to introduction to an employer or a person needs accommodations</a:t>
            </a:r>
          </a:p>
        </p:txBody>
      </p:sp>
    </p:spTree>
    <p:extLst>
      <p:ext uri="{BB962C8B-B14F-4D97-AF65-F5344CB8AC3E}">
        <p14:creationId xmlns:p14="http://schemas.microsoft.com/office/powerpoint/2010/main" val="29624283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DB02BD-FF61-4042-BC21-4EFF543EC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79567-32F2-4055-A480-9B19B9FA0CED}"/>
              </a:ext>
            </a:extLst>
          </p:cNvPr>
          <p:cNvSpPr>
            <a:spLocks noGrp="1"/>
          </p:cNvSpPr>
          <p:nvPr>
            <p:ph type="title"/>
          </p:nvPr>
        </p:nvSpPr>
        <p:spPr>
          <a:xfrm>
            <a:off x="762001" y="1524001"/>
            <a:ext cx="3047999" cy="3810000"/>
          </a:xfrm>
        </p:spPr>
        <p:txBody>
          <a:bodyPr>
            <a:normAutofit/>
          </a:bodyPr>
          <a:lstStyle/>
          <a:p>
            <a:r>
              <a:rPr lang="en-US" dirty="0"/>
              <a:t>References</a:t>
            </a:r>
          </a:p>
        </p:txBody>
      </p:sp>
      <p:sp>
        <p:nvSpPr>
          <p:cNvPr id="11" name="Freeform: Shape 10">
            <a:extLst>
              <a:ext uri="{FF2B5EF4-FFF2-40B4-BE49-F238E27FC236}">
                <a16:creationId xmlns:a16="http://schemas.microsoft.com/office/drawing/2014/main" id="{5811A85E-38EA-465A-84F9-6230CF743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66290A3-7E80-441D-AA1E-5263326B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78285" y="0"/>
            <a:ext cx="874715"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CFC0B157-FD70-4F25-A5BE-B00C86786DB8}"/>
              </a:ext>
            </a:extLst>
          </p:cNvPr>
          <p:cNvGraphicFramePr>
            <a:graphicFrameLocks noGrp="1"/>
          </p:cNvGraphicFramePr>
          <p:nvPr>
            <p:ph idx="1"/>
            <p:extLst>
              <p:ext uri="{D42A27DB-BD31-4B8C-83A1-F6EECF244321}">
                <p14:modId xmlns:p14="http://schemas.microsoft.com/office/powerpoint/2010/main" val="1218740255"/>
              </p:ext>
            </p:extLst>
          </p:nvPr>
        </p:nvGraphicFramePr>
        <p:xfrm>
          <a:off x="5334000" y="766719"/>
          <a:ext cx="6096000" cy="5329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5260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8B986-FE16-4D45-BAAE-126261BF3FE2}"/>
              </a:ext>
            </a:extLst>
          </p:cNvPr>
          <p:cNvSpPr>
            <a:spLocks noGrp="1"/>
          </p:cNvSpPr>
          <p:nvPr>
            <p:ph type="title"/>
          </p:nvPr>
        </p:nvSpPr>
        <p:spPr>
          <a:xfrm>
            <a:off x="762000" y="4351322"/>
            <a:ext cx="3952875" cy="2049478"/>
          </a:xfrm>
        </p:spPr>
        <p:txBody>
          <a:bodyPr vert="horz" lIns="91440" tIns="45720" rIns="91440" bIns="45720" rtlCol="0" anchor="t" anchorCtr="0">
            <a:normAutofit/>
          </a:bodyPr>
          <a:lstStyle/>
          <a:p>
            <a:endParaRPr lang="en-US" sz="4400" kern="1200" dirty="0">
              <a:solidFill>
                <a:schemeClr val="tx1"/>
              </a:solidFill>
              <a:latin typeface="+mj-lt"/>
              <a:ea typeface="+mj-ea"/>
              <a:cs typeface="+mj-cs"/>
            </a:endParaRPr>
          </a:p>
        </p:txBody>
      </p:sp>
      <p:pic>
        <p:nvPicPr>
          <p:cNvPr id="1026" name="Picture 2" descr="Career Corner: Job Interview Questions To Answer And Ask -">
            <a:extLst>
              <a:ext uri="{FF2B5EF4-FFF2-40B4-BE49-F238E27FC236}">
                <a16:creationId xmlns:a16="http://schemas.microsoft.com/office/drawing/2014/main" id="{42F8B9F3-000F-460E-9945-61D15019CF6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8911" r="1" b="18407"/>
          <a:stretch/>
        </p:blipFill>
        <p:spPr bwMode="auto">
          <a:xfrm>
            <a:off x="476" y="-33773"/>
            <a:ext cx="12191524" cy="3820944"/>
          </a:xfrm>
          <a:custGeom>
            <a:avLst/>
            <a:gdLst/>
            <a:ahLst/>
            <a:cxnLst/>
            <a:rect l="l" t="t" r="r" b="b"/>
            <a:pathLst>
              <a:path w="12191524" h="3820944">
                <a:moveTo>
                  <a:pt x="0" y="0"/>
                </a:moveTo>
                <a:lnTo>
                  <a:pt x="12191524" y="0"/>
                </a:lnTo>
                <a:lnTo>
                  <a:pt x="12191524" y="999522"/>
                </a:lnTo>
                <a:lnTo>
                  <a:pt x="12191524" y="1442807"/>
                </a:lnTo>
                <a:lnTo>
                  <a:pt x="12122577" y="1473667"/>
                </a:lnTo>
                <a:cubicBezTo>
                  <a:pt x="12109137" y="1479237"/>
                  <a:pt x="12094348" y="1482309"/>
                  <a:pt x="12082252" y="1489797"/>
                </a:cubicBezTo>
                <a:cubicBezTo>
                  <a:pt x="12026558" y="1523980"/>
                  <a:pt x="11972595" y="1560851"/>
                  <a:pt x="11916137" y="1593691"/>
                </a:cubicBezTo>
                <a:cubicBezTo>
                  <a:pt x="11857951" y="1627681"/>
                  <a:pt x="11805909" y="1667816"/>
                  <a:pt x="11765771" y="1722164"/>
                </a:cubicBezTo>
                <a:cubicBezTo>
                  <a:pt x="11728516" y="1772670"/>
                  <a:pt x="11692413" y="1823942"/>
                  <a:pt x="11655351" y="1874640"/>
                </a:cubicBezTo>
                <a:cubicBezTo>
                  <a:pt x="11645941" y="1887507"/>
                  <a:pt x="11637298" y="1902679"/>
                  <a:pt x="11624432" y="1910938"/>
                </a:cubicBezTo>
                <a:cubicBezTo>
                  <a:pt x="11597739" y="1928220"/>
                  <a:pt x="11568548" y="1942239"/>
                  <a:pt x="11539935" y="1956449"/>
                </a:cubicBezTo>
                <a:cubicBezTo>
                  <a:pt x="11515354" y="1968548"/>
                  <a:pt x="11489237" y="1977572"/>
                  <a:pt x="11465234" y="1990631"/>
                </a:cubicBezTo>
                <a:cubicBezTo>
                  <a:pt x="11446031" y="2001003"/>
                  <a:pt x="11428938" y="2015406"/>
                  <a:pt x="11411078" y="2028464"/>
                </a:cubicBezTo>
                <a:cubicBezTo>
                  <a:pt x="11395523" y="2039793"/>
                  <a:pt x="11378432" y="2049587"/>
                  <a:pt x="11365374" y="2063224"/>
                </a:cubicBezTo>
                <a:cubicBezTo>
                  <a:pt x="11333494" y="2096253"/>
                  <a:pt x="11301423" y="2128708"/>
                  <a:pt x="11261864" y="2153097"/>
                </a:cubicBezTo>
                <a:cubicBezTo>
                  <a:pt x="11222880" y="2177292"/>
                  <a:pt x="11186009" y="2204371"/>
                  <a:pt x="11147219" y="2228952"/>
                </a:cubicBezTo>
                <a:cubicBezTo>
                  <a:pt x="11109194" y="2252957"/>
                  <a:pt x="11074820" y="2279264"/>
                  <a:pt x="11055040" y="2321898"/>
                </a:cubicBezTo>
                <a:cubicBezTo>
                  <a:pt x="11046207" y="2340716"/>
                  <a:pt x="11033723" y="2361265"/>
                  <a:pt x="11017016" y="2372212"/>
                </a:cubicBezTo>
                <a:cubicBezTo>
                  <a:pt x="10993203" y="2387766"/>
                  <a:pt x="10963054" y="2393336"/>
                  <a:pt x="10937127" y="2406587"/>
                </a:cubicBezTo>
                <a:cubicBezTo>
                  <a:pt x="10906594" y="2422142"/>
                  <a:pt x="10871260" y="2435584"/>
                  <a:pt x="10850520" y="2460357"/>
                </a:cubicBezTo>
                <a:cubicBezTo>
                  <a:pt x="10832083" y="2482442"/>
                  <a:pt x="10813456" y="2499725"/>
                  <a:pt x="10789065" y="2513743"/>
                </a:cubicBezTo>
                <a:cubicBezTo>
                  <a:pt x="10771977" y="2523538"/>
                  <a:pt x="10759302" y="2541396"/>
                  <a:pt x="10741635" y="2549463"/>
                </a:cubicBezTo>
                <a:cubicBezTo>
                  <a:pt x="10718398" y="2560217"/>
                  <a:pt x="10694970" y="2568667"/>
                  <a:pt x="10674613" y="2585374"/>
                </a:cubicBezTo>
                <a:cubicBezTo>
                  <a:pt x="10653488" y="2602657"/>
                  <a:pt x="10629485" y="2616291"/>
                  <a:pt x="10607400" y="2632424"/>
                </a:cubicBezTo>
                <a:cubicBezTo>
                  <a:pt x="10595686" y="2641064"/>
                  <a:pt x="10586083" y="2652395"/>
                  <a:pt x="10574755" y="2661421"/>
                </a:cubicBezTo>
                <a:cubicBezTo>
                  <a:pt x="10554014" y="2677936"/>
                  <a:pt x="10532889" y="2694066"/>
                  <a:pt x="10511572" y="2709621"/>
                </a:cubicBezTo>
                <a:cubicBezTo>
                  <a:pt x="10490258" y="2725177"/>
                  <a:pt x="10469901" y="2743228"/>
                  <a:pt x="10446472" y="2754559"/>
                </a:cubicBezTo>
                <a:cubicBezTo>
                  <a:pt x="10406530" y="2773763"/>
                  <a:pt x="10362937" y="2785286"/>
                  <a:pt x="10324143" y="2806024"/>
                </a:cubicBezTo>
                <a:cubicBezTo>
                  <a:pt x="10284778" y="2827147"/>
                  <a:pt x="10247712" y="2853650"/>
                  <a:pt x="10212763" y="2881687"/>
                </a:cubicBezTo>
                <a:cubicBezTo>
                  <a:pt x="10185110" y="2903772"/>
                  <a:pt x="10159185" y="2925665"/>
                  <a:pt x="10124423" y="2936993"/>
                </a:cubicBezTo>
                <a:cubicBezTo>
                  <a:pt x="10105029" y="2943332"/>
                  <a:pt x="10084674" y="2957158"/>
                  <a:pt x="10072957" y="2973291"/>
                </a:cubicBezTo>
                <a:cubicBezTo>
                  <a:pt x="10047608" y="3008432"/>
                  <a:pt x="10015155" y="3033205"/>
                  <a:pt x="9978476" y="3054330"/>
                </a:cubicBezTo>
                <a:cubicBezTo>
                  <a:pt x="9929506" y="3082751"/>
                  <a:pt x="9881112" y="3111748"/>
                  <a:pt x="9831950" y="3139593"/>
                </a:cubicBezTo>
                <a:cubicBezTo>
                  <a:pt x="9802955" y="3156110"/>
                  <a:pt x="9774150" y="3173585"/>
                  <a:pt x="9743420" y="3185683"/>
                </a:cubicBezTo>
                <a:cubicBezTo>
                  <a:pt x="9680626" y="3210648"/>
                  <a:pt x="9616293" y="3231963"/>
                  <a:pt x="9552921" y="3255202"/>
                </a:cubicBezTo>
                <a:cubicBezTo>
                  <a:pt x="9532180" y="3262690"/>
                  <a:pt x="9512591" y="3273445"/>
                  <a:pt x="9491467" y="3279975"/>
                </a:cubicBezTo>
                <a:cubicBezTo>
                  <a:pt x="9468614" y="3287079"/>
                  <a:pt x="9444037" y="3289191"/>
                  <a:pt x="9421184" y="3296297"/>
                </a:cubicBezTo>
                <a:cubicBezTo>
                  <a:pt x="9383158" y="3308010"/>
                  <a:pt x="9346287" y="3322991"/>
                  <a:pt x="9308263" y="3334897"/>
                </a:cubicBezTo>
                <a:cubicBezTo>
                  <a:pt x="9234905" y="3357750"/>
                  <a:pt x="9161354" y="3379643"/>
                  <a:pt x="9087805" y="3401342"/>
                </a:cubicBezTo>
                <a:cubicBezTo>
                  <a:pt x="9072058" y="3405952"/>
                  <a:pt x="9054966" y="3406528"/>
                  <a:pt x="9039413" y="3411520"/>
                </a:cubicBezTo>
                <a:cubicBezTo>
                  <a:pt x="8998123" y="3424963"/>
                  <a:pt x="8957026" y="3439557"/>
                  <a:pt x="8916122" y="3454344"/>
                </a:cubicBezTo>
                <a:cubicBezTo>
                  <a:pt x="8891351" y="3463370"/>
                  <a:pt x="8867152" y="3474508"/>
                  <a:pt x="8842189" y="3483149"/>
                </a:cubicBezTo>
                <a:cubicBezTo>
                  <a:pt x="8822216" y="3490063"/>
                  <a:pt x="8801668" y="3495439"/>
                  <a:pt x="8780927" y="3499665"/>
                </a:cubicBezTo>
                <a:cubicBezTo>
                  <a:pt x="8763068" y="3503316"/>
                  <a:pt x="8744441" y="3502930"/>
                  <a:pt x="8726773" y="3507348"/>
                </a:cubicBezTo>
                <a:cubicBezTo>
                  <a:pt x="8678955" y="3519252"/>
                  <a:pt x="8631715" y="3532697"/>
                  <a:pt x="8584281" y="3545369"/>
                </a:cubicBezTo>
                <a:cubicBezTo>
                  <a:pt x="8565270" y="3550363"/>
                  <a:pt x="8545874" y="3554014"/>
                  <a:pt x="8527437" y="3560350"/>
                </a:cubicBezTo>
                <a:cubicBezTo>
                  <a:pt x="8478083" y="3577056"/>
                  <a:pt x="8429499" y="3596067"/>
                  <a:pt x="8379953" y="3611816"/>
                </a:cubicBezTo>
                <a:cubicBezTo>
                  <a:pt x="8338858" y="3624874"/>
                  <a:pt x="8296608" y="3634283"/>
                  <a:pt x="8254935" y="3645805"/>
                </a:cubicBezTo>
                <a:cubicBezTo>
                  <a:pt x="8237268" y="3650799"/>
                  <a:pt x="8220369" y="3657906"/>
                  <a:pt x="8202705" y="3662128"/>
                </a:cubicBezTo>
                <a:cubicBezTo>
                  <a:pt x="8163143" y="3671732"/>
                  <a:pt x="8123007" y="3679796"/>
                  <a:pt x="8083256" y="3689399"/>
                </a:cubicBezTo>
                <a:cubicBezTo>
                  <a:pt x="8060593" y="3694967"/>
                  <a:pt x="8038702" y="3704953"/>
                  <a:pt x="8015657" y="3708604"/>
                </a:cubicBezTo>
                <a:cubicBezTo>
                  <a:pt x="7960927" y="3717244"/>
                  <a:pt x="7905813" y="3723388"/>
                  <a:pt x="7850697" y="3730302"/>
                </a:cubicBezTo>
                <a:cubicBezTo>
                  <a:pt x="7793857" y="3737407"/>
                  <a:pt x="7737204" y="3744897"/>
                  <a:pt x="7680358" y="3751233"/>
                </a:cubicBezTo>
                <a:cubicBezTo>
                  <a:pt x="7649249" y="3754499"/>
                  <a:pt x="7617946" y="3755075"/>
                  <a:pt x="7586836" y="3758148"/>
                </a:cubicBezTo>
                <a:cubicBezTo>
                  <a:pt x="7559567" y="3760838"/>
                  <a:pt x="7532490" y="3765830"/>
                  <a:pt x="7505221" y="3769096"/>
                </a:cubicBezTo>
                <a:cubicBezTo>
                  <a:pt x="7481600" y="3771782"/>
                  <a:pt x="7457787" y="3773318"/>
                  <a:pt x="7434167" y="3776008"/>
                </a:cubicBezTo>
                <a:cubicBezTo>
                  <a:pt x="7396337" y="3780424"/>
                  <a:pt x="7358696" y="3785419"/>
                  <a:pt x="7321059" y="3790027"/>
                </a:cubicBezTo>
                <a:cubicBezTo>
                  <a:pt x="7305312" y="3791755"/>
                  <a:pt x="7288795" y="3796555"/>
                  <a:pt x="7274008" y="3793677"/>
                </a:cubicBezTo>
                <a:cubicBezTo>
                  <a:pt x="7236753" y="3786377"/>
                  <a:pt x="7200073" y="3788491"/>
                  <a:pt x="7163010" y="3793483"/>
                </a:cubicBezTo>
                <a:cubicBezTo>
                  <a:pt x="7150336" y="3795213"/>
                  <a:pt x="7136701" y="3794827"/>
                  <a:pt x="7124411" y="3791563"/>
                </a:cubicBezTo>
                <a:cubicBezTo>
                  <a:pt x="7099253" y="3785033"/>
                  <a:pt x="7074865" y="3775814"/>
                  <a:pt x="7050092" y="3767750"/>
                </a:cubicBezTo>
                <a:cubicBezTo>
                  <a:pt x="7047401" y="3766790"/>
                  <a:pt x="7044138" y="3766598"/>
                  <a:pt x="7041259" y="3766022"/>
                </a:cubicBezTo>
                <a:cubicBezTo>
                  <a:pt x="7024935" y="3762756"/>
                  <a:pt x="7008806" y="3759492"/>
                  <a:pt x="6992479" y="3756611"/>
                </a:cubicBezTo>
                <a:cubicBezTo>
                  <a:pt x="6983647" y="3755075"/>
                  <a:pt x="6974621" y="3754883"/>
                  <a:pt x="6965786" y="3753539"/>
                </a:cubicBezTo>
                <a:cubicBezTo>
                  <a:pt x="6931605" y="3748161"/>
                  <a:pt x="6893965" y="3757188"/>
                  <a:pt x="6864390" y="3733953"/>
                </a:cubicBezTo>
                <a:cubicBezTo>
                  <a:pt x="6845188" y="3718972"/>
                  <a:pt x="6826559" y="3722430"/>
                  <a:pt x="6806012" y="3724734"/>
                </a:cubicBezTo>
                <a:cubicBezTo>
                  <a:pt x="6790457" y="3726462"/>
                  <a:pt x="6774517" y="3725884"/>
                  <a:pt x="6758771" y="3726078"/>
                </a:cubicBezTo>
                <a:cubicBezTo>
                  <a:pt x="6731118" y="3726652"/>
                  <a:pt x="6703464" y="3726846"/>
                  <a:pt x="6675809" y="3727806"/>
                </a:cubicBezTo>
                <a:cubicBezTo>
                  <a:pt x="6666975" y="3728190"/>
                  <a:pt x="6657953" y="3732993"/>
                  <a:pt x="6649308" y="3732225"/>
                </a:cubicBezTo>
                <a:cubicBezTo>
                  <a:pt x="6609365" y="3728574"/>
                  <a:pt x="6569421" y="3722812"/>
                  <a:pt x="6529475" y="3719548"/>
                </a:cubicBezTo>
                <a:cubicBezTo>
                  <a:pt x="6506816" y="3717630"/>
                  <a:pt x="6483579" y="3721276"/>
                  <a:pt x="6461111" y="3718588"/>
                </a:cubicBezTo>
                <a:cubicBezTo>
                  <a:pt x="6435188" y="3715516"/>
                  <a:pt x="6409839" y="3707644"/>
                  <a:pt x="6384104" y="3702841"/>
                </a:cubicBezTo>
                <a:cubicBezTo>
                  <a:pt x="6377000" y="3701497"/>
                  <a:pt x="6369125" y="3703225"/>
                  <a:pt x="6361637" y="3703609"/>
                </a:cubicBezTo>
                <a:cubicBezTo>
                  <a:pt x="6353187" y="3703993"/>
                  <a:pt x="6344928" y="3704761"/>
                  <a:pt x="6336480" y="3704953"/>
                </a:cubicBezTo>
                <a:cubicBezTo>
                  <a:pt x="6310745" y="3705339"/>
                  <a:pt x="6285014" y="3704761"/>
                  <a:pt x="6259279" y="3706108"/>
                </a:cubicBezTo>
                <a:cubicBezTo>
                  <a:pt x="6243533" y="3706876"/>
                  <a:pt x="6227020" y="3714748"/>
                  <a:pt x="6212421" y="3711868"/>
                </a:cubicBezTo>
                <a:cubicBezTo>
                  <a:pt x="6182658" y="3706298"/>
                  <a:pt x="6152891" y="3718780"/>
                  <a:pt x="6123127" y="3708412"/>
                </a:cubicBezTo>
                <a:cubicBezTo>
                  <a:pt x="6113907" y="3705339"/>
                  <a:pt x="6101232" y="3713020"/>
                  <a:pt x="6090095" y="3713404"/>
                </a:cubicBezTo>
                <a:cubicBezTo>
                  <a:pt x="6062249" y="3714364"/>
                  <a:pt x="6034404" y="3714172"/>
                  <a:pt x="6006559" y="3713980"/>
                </a:cubicBezTo>
                <a:cubicBezTo>
                  <a:pt x="5981594" y="3713788"/>
                  <a:pt x="5955667" y="3716476"/>
                  <a:pt x="5931664" y="3711100"/>
                </a:cubicBezTo>
                <a:cubicBezTo>
                  <a:pt x="5906505" y="3705339"/>
                  <a:pt x="5883846" y="3706108"/>
                  <a:pt x="5859457" y="3712636"/>
                </a:cubicBezTo>
                <a:cubicBezTo>
                  <a:pt x="5842749" y="3717052"/>
                  <a:pt x="5825082" y="3717630"/>
                  <a:pt x="5807800" y="3718972"/>
                </a:cubicBezTo>
                <a:cubicBezTo>
                  <a:pt x="5789173" y="3720508"/>
                  <a:pt x="5768624" y="3716476"/>
                  <a:pt x="5751725" y="3722812"/>
                </a:cubicBezTo>
                <a:cubicBezTo>
                  <a:pt x="5701409" y="3741633"/>
                  <a:pt x="5649751" y="3745665"/>
                  <a:pt x="5597135" y="3745665"/>
                </a:cubicBezTo>
                <a:cubicBezTo>
                  <a:pt x="5587530" y="3745665"/>
                  <a:pt x="5577737" y="3742979"/>
                  <a:pt x="5568522" y="3740097"/>
                </a:cubicBezTo>
                <a:cubicBezTo>
                  <a:pt x="5514748" y="3722812"/>
                  <a:pt x="5460785" y="3724348"/>
                  <a:pt x="5406055" y="3734911"/>
                </a:cubicBezTo>
                <a:cubicBezTo>
                  <a:pt x="5394725" y="3737217"/>
                  <a:pt x="5382052" y="3737601"/>
                  <a:pt x="5370722" y="3735297"/>
                </a:cubicBezTo>
                <a:cubicBezTo>
                  <a:pt x="5338843" y="3728574"/>
                  <a:pt x="5307923" y="3717436"/>
                  <a:pt x="5275854" y="3712636"/>
                </a:cubicBezTo>
                <a:cubicBezTo>
                  <a:pt x="5222853" y="3704761"/>
                  <a:pt x="5176956" y="3731262"/>
                  <a:pt x="5129523" y="3748547"/>
                </a:cubicBezTo>
                <a:cubicBezTo>
                  <a:pt x="5084393" y="3764870"/>
                  <a:pt x="5045986" y="3801741"/>
                  <a:pt x="4992598" y="3793483"/>
                </a:cubicBezTo>
                <a:cubicBezTo>
                  <a:pt x="4987223" y="3792715"/>
                  <a:pt x="4981269" y="3797899"/>
                  <a:pt x="4975315" y="3799245"/>
                </a:cubicBezTo>
                <a:cubicBezTo>
                  <a:pt x="4958992" y="3802893"/>
                  <a:pt x="4942670" y="3807309"/>
                  <a:pt x="4926153" y="3809040"/>
                </a:cubicBezTo>
                <a:cubicBezTo>
                  <a:pt x="4905990" y="3811344"/>
                  <a:pt x="4885441" y="3810576"/>
                  <a:pt x="4865279" y="3812496"/>
                </a:cubicBezTo>
                <a:cubicBezTo>
                  <a:pt x="4839352" y="3814800"/>
                  <a:pt x="4813813" y="3820944"/>
                  <a:pt x="4788077" y="3820944"/>
                </a:cubicBezTo>
                <a:cubicBezTo>
                  <a:pt x="4767337" y="3820944"/>
                  <a:pt x="4746790" y="3813840"/>
                  <a:pt x="4726243" y="3810382"/>
                </a:cubicBezTo>
                <a:cubicBezTo>
                  <a:pt x="4697244" y="3805581"/>
                  <a:pt x="4665364" y="3806925"/>
                  <a:pt x="4639824" y="3794635"/>
                </a:cubicBezTo>
                <a:cubicBezTo>
                  <a:pt x="4612556" y="3781576"/>
                  <a:pt x="4586629" y="3775624"/>
                  <a:pt x="4558401" y="3779656"/>
                </a:cubicBezTo>
                <a:cubicBezTo>
                  <a:pt x="4548990" y="3781000"/>
                  <a:pt x="4536892" y="3789067"/>
                  <a:pt x="4532667" y="3797323"/>
                </a:cubicBezTo>
                <a:cubicBezTo>
                  <a:pt x="4523257" y="3815760"/>
                  <a:pt x="4510393" y="3819026"/>
                  <a:pt x="4492916" y="3812686"/>
                </a:cubicBezTo>
                <a:cubicBezTo>
                  <a:pt x="4477745" y="3807309"/>
                  <a:pt x="4459117" y="3804621"/>
                  <a:pt x="4448748" y="3794251"/>
                </a:cubicBezTo>
                <a:cubicBezTo>
                  <a:pt x="4419365" y="3764870"/>
                  <a:pt x="4381917" y="3763910"/>
                  <a:pt x="4345430" y="3756037"/>
                </a:cubicBezTo>
                <a:cubicBezTo>
                  <a:pt x="4323158" y="3751233"/>
                  <a:pt x="4302414" y="3751043"/>
                  <a:pt x="4280138" y="3754307"/>
                </a:cubicBezTo>
                <a:cubicBezTo>
                  <a:pt x="4231745" y="3761606"/>
                  <a:pt x="4184696" y="3751233"/>
                  <a:pt x="4138222" y="3737985"/>
                </a:cubicBezTo>
                <a:cubicBezTo>
                  <a:pt x="4107495" y="3729150"/>
                  <a:pt x="4076002" y="3723774"/>
                  <a:pt x="4045468" y="3714748"/>
                </a:cubicBezTo>
                <a:cubicBezTo>
                  <a:pt x="4022615" y="3707836"/>
                  <a:pt x="3999765" y="3699577"/>
                  <a:pt x="3978834" y="3688439"/>
                </a:cubicBezTo>
                <a:cubicBezTo>
                  <a:pt x="3948489" y="3672114"/>
                  <a:pt x="3921990" y="3647533"/>
                  <a:pt x="3883388" y="3654063"/>
                </a:cubicBezTo>
                <a:cubicBezTo>
                  <a:pt x="3849397" y="3659824"/>
                  <a:pt x="3818673" y="3647727"/>
                  <a:pt x="3787562" y="3636205"/>
                </a:cubicBezTo>
                <a:cubicBezTo>
                  <a:pt x="3764709" y="3627754"/>
                  <a:pt x="3741860" y="3619112"/>
                  <a:pt x="3718236" y="3613736"/>
                </a:cubicBezTo>
                <a:cubicBezTo>
                  <a:pt x="3690198" y="3607398"/>
                  <a:pt x="3658511" y="3610088"/>
                  <a:pt x="3633546" y="3598371"/>
                </a:cubicBezTo>
                <a:cubicBezTo>
                  <a:pt x="3607429" y="3586081"/>
                  <a:pt x="3585730" y="3594339"/>
                  <a:pt x="3562493" y="3597797"/>
                </a:cubicBezTo>
                <a:cubicBezTo>
                  <a:pt x="3525430" y="3603173"/>
                  <a:pt x="3488557" y="3613160"/>
                  <a:pt x="3451111" y="3600485"/>
                </a:cubicBezTo>
                <a:cubicBezTo>
                  <a:pt x="3405599" y="3585123"/>
                  <a:pt x="3360470" y="3568608"/>
                  <a:pt x="3314766" y="3554014"/>
                </a:cubicBezTo>
                <a:cubicBezTo>
                  <a:pt x="3297095" y="3548441"/>
                  <a:pt x="3278088" y="3546137"/>
                  <a:pt x="3259650" y="3543641"/>
                </a:cubicBezTo>
                <a:cubicBezTo>
                  <a:pt x="3242177" y="3541529"/>
                  <a:pt x="3221244" y="3546905"/>
                  <a:pt x="3207800" y="3538841"/>
                </a:cubicBezTo>
                <a:cubicBezTo>
                  <a:pt x="3173232" y="3518102"/>
                  <a:pt x="3137707" y="3507924"/>
                  <a:pt x="3097761" y="3507924"/>
                </a:cubicBezTo>
                <a:cubicBezTo>
                  <a:pt x="3082781" y="3507924"/>
                  <a:pt x="3068186" y="3499281"/>
                  <a:pt x="3053018" y="3497743"/>
                </a:cubicBezTo>
                <a:cubicBezTo>
                  <a:pt x="3032275" y="3495825"/>
                  <a:pt x="3008462" y="3490639"/>
                  <a:pt x="2990411" y="3497937"/>
                </a:cubicBezTo>
                <a:cubicBezTo>
                  <a:pt x="2947971" y="3515220"/>
                  <a:pt x="2913598" y="3500817"/>
                  <a:pt x="2876535" y="3483727"/>
                </a:cubicBezTo>
                <a:cubicBezTo>
                  <a:pt x="2840045" y="3466826"/>
                  <a:pt x="2801638" y="3453386"/>
                  <a:pt x="2762848" y="3442245"/>
                </a:cubicBezTo>
                <a:cubicBezTo>
                  <a:pt x="2748254" y="3438213"/>
                  <a:pt x="2730779" y="3444935"/>
                  <a:pt x="2714647" y="3446277"/>
                </a:cubicBezTo>
                <a:cubicBezTo>
                  <a:pt x="2708884" y="3446663"/>
                  <a:pt x="2702546" y="3447239"/>
                  <a:pt x="2697364" y="3445319"/>
                </a:cubicBezTo>
                <a:cubicBezTo>
                  <a:pt x="2647242" y="3426883"/>
                  <a:pt x="2596350" y="3412864"/>
                  <a:pt x="2542006" y="3422464"/>
                </a:cubicBezTo>
                <a:cubicBezTo>
                  <a:pt x="2537013" y="3423426"/>
                  <a:pt x="2531443" y="3421314"/>
                  <a:pt x="2526449" y="3419970"/>
                </a:cubicBezTo>
                <a:cubicBezTo>
                  <a:pt x="2502060" y="3413056"/>
                  <a:pt x="2478247" y="3402110"/>
                  <a:pt x="2453476" y="3399614"/>
                </a:cubicBezTo>
                <a:cubicBezTo>
                  <a:pt x="2392408" y="3393469"/>
                  <a:pt x="2330957" y="3390971"/>
                  <a:pt x="2269501" y="3386939"/>
                </a:cubicBezTo>
                <a:cubicBezTo>
                  <a:pt x="2265661" y="3386747"/>
                  <a:pt x="2261629" y="3386747"/>
                  <a:pt x="2258173" y="3385403"/>
                </a:cubicBezTo>
                <a:cubicBezTo>
                  <a:pt x="2235512" y="3377145"/>
                  <a:pt x="2215733" y="3379835"/>
                  <a:pt x="2196526" y="3395579"/>
                </a:cubicBezTo>
                <a:cubicBezTo>
                  <a:pt x="2188078" y="3402494"/>
                  <a:pt x="2176555" y="3406142"/>
                  <a:pt x="2165995" y="3409984"/>
                </a:cubicBezTo>
                <a:cubicBezTo>
                  <a:pt x="2150438" y="3415746"/>
                  <a:pt x="2134500" y="3421314"/>
                  <a:pt x="2118369" y="3424963"/>
                </a:cubicBezTo>
                <a:cubicBezTo>
                  <a:pt x="2102428" y="3428419"/>
                  <a:pt x="2085338" y="3433219"/>
                  <a:pt x="2069975" y="3430533"/>
                </a:cubicBezTo>
                <a:cubicBezTo>
                  <a:pt x="2042322" y="3425731"/>
                  <a:pt x="2016011" y="3414978"/>
                  <a:pt x="1988742" y="3407870"/>
                </a:cubicBezTo>
                <a:cubicBezTo>
                  <a:pt x="1979334" y="3405374"/>
                  <a:pt x="1968961" y="3405760"/>
                  <a:pt x="1959169" y="3405566"/>
                </a:cubicBezTo>
                <a:cubicBezTo>
                  <a:pt x="1936700" y="3404992"/>
                  <a:pt x="1913655" y="3410560"/>
                  <a:pt x="1893300" y="3394621"/>
                </a:cubicBezTo>
                <a:cubicBezTo>
                  <a:pt x="1874482" y="3379643"/>
                  <a:pt x="1855467" y="3384057"/>
                  <a:pt x="1835688" y="3395389"/>
                </a:cubicBezTo>
                <a:cubicBezTo>
                  <a:pt x="1821477" y="3403456"/>
                  <a:pt x="1805349" y="3409792"/>
                  <a:pt x="1789408" y="3412864"/>
                </a:cubicBezTo>
                <a:cubicBezTo>
                  <a:pt x="1767515" y="3417088"/>
                  <a:pt x="1745815" y="3418818"/>
                  <a:pt x="1722194" y="3416320"/>
                </a:cubicBezTo>
                <a:cubicBezTo>
                  <a:pt x="1705487" y="3414592"/>
                  <a:pt x="1691850" y="3413824"/>
                  <a:pt x="1678792" y="3403646"/>
                </a:cubicBezTo>
                <a:cubicBezTo>
                  <a:pt x="1676682" y="3402110"/>
                  <a:pt x="1672842" y="3401726"/>
                  <a:pt x="1669960" y="3401920"/>
                </a:cubicBezTo>
                <a:cubicBezTo>
                  <a:pt x="1632128" y="3405184"/>
                  <a:pt x="1594681" y="3403456"/>
                  <a:pt x="1556465" y="3401150"/>
                </a:cubicBezTo>
                <a:cubicBezTo>
                  <a:pt x="1507881" y="3398077"/>
                  <a:pt x="1456797" y="3407102"/>
                  <a:pt x="1414742" y="3439365"/>
                </a:cubicBezTo>
                <a:cubicBezTo>
                  <a:pt x="1408597" y="3444167"/>
                  <a:pt x="1399379" y="3446277"/>
                  <a:pt x="1391313" y="3447431"/>
                </a:cubicBezTo>
                <a:cubicBezTo>
                  <a:pt x="1353289" y="3452424"/>
                  <a:pt x="1315074" y="3455882"/>
                  <a:pt x="1277050" y="3461450"/>
                </a:cubicBezTo>
                <a:cubicBezTo>
                  <a:pt x="1256309" y="3464522"/>
                  <a:pt x="1234609" y="3467212"/>
                  <a:pt x="1215792" y="3475661"/>
                </a:cubicBezTo>
                <a:cubicBezTo>
                  <a:pt x="1197357" y="3483917"/>
                  <a:pt x="1182567" y="3493711"/>
                  <a:pt x="1171622" y="3476429"/>
                </a:cubicBezTo>
                <a:cubicBezTo>
                  <a:pt x="1152035" y="3485647"/>
                  <a:pt x="1134940" y="3493329"/>
                  <a:pt x="1118238" y="3501586"/>
                </a:cubicBezTo>
                <a:cubicBezTo>
                  <a:pt x="1112090" y="3504658"/>
                  <a:pt x="1106906" y="3509652"/>
                  <a:pt x="1100759" y="3512532"/>
                </a:cubicBezTo>
                <a:cubicBezTo>
                  <a:pt x="1094229" y="3515606"/>
                  <a:pt x="1086933" y="3517524"/>
                  <a:pt x="1079829" y="3519060"/>
                </a:cubicBezTo>
                <a:cubicBezTo>
                  <a:pt x="1048141" y="3525974"/>
                  <a:pt x="1016454" y="3532311"/>
                  <a:pt x="984963" y="3539801"/>
                </a:cubicBezTo>
                <a:cubicBezTo>
                  <a:pt x="978814" y="3541337"/>
                  <a:pt x="973630" y="3547483"/>
                  <a:pt x="968060" y="3551515"/>
                </a:cubicBezTo>
                <a:cubicBezTo>
                  <a:pt x="964412" y="3554204"/>
                  <a:pt x="960764" y="3558236"/>
                  <a:pt x="956730" y="3558814"/>
                </a:cubicBezTo>
                <a:cubicBezTo>
                  <a:pt x="926004" y="3563422"/>
                  <a:pt x="895471" y="3568800"/>
                  <a:pt x="864554" y="3571104"/>
                </a:cubicBezTo>
                <a:cubicBezTo>
                  <a:pt x="838629" y="3573022"/>
                  <a:pt x="813662" y="3572448"/>
                  <a:pt x="806942" y="3605862"/>
                </a:cubicBezTo>
                <a:cubicBezTo>
                  <a:pt x="805790" y="3611624"/>
                  <a:pt x="797532" y="3617770"/>
                  <a:pt x="791197" y="3620648"/>
                </a:cubicBezTo>
                <a:cubicBezTo>
                  <a:pt x="773144" y="3628906"/>
                  <a:pt x="753938" y="3634475"/>
                  <a:pt x="736079" y="3642925"/>
                </a:cubicBezTo>
                <a:cubicBezTo>
                  <a:pt x="677509" y="3671154"/>
                  <a:pt x="616250" y="3689015"/>
                  <a:pt x="550764" y="3685751"/>
                </a:cubicBezTo>
                <a:cubicBezTo>
                  <a:pt x="530409" y="3684791"/>
                  <a:pt x="510628" y="3674418"/>
                  <a:pt x="497762" y="3670578"/>
                </a:cubicBezTo>
                <a:cubicBezTo>
                  <a:pt x="460700" y="3685751"/>
                  <a:pt x="429589" y="3700345"/>
                  <a:pt x="397134" y="3711290"/>
                </a:cubicBezTo>
                <a:cubicBezTo>
                  <a:pt x="368521" y="3721084"/>
                  <a:pt x="338562" y="3727230"/>
                  <a:pt x="309178" y="3734335"/>
                </a:cubicBezTo>
                <a:cubicBezTo>
                  <a:pt x="298424" y="3737025"/>
                  <a:pt x="287479" y="3738561"/>
                  <a:pt x="276533" y="3739905"/>
                </a:cubicBezTo>
                <a:cubicBezTo>
                  <a:pt x="242352" y="3744129"/>
                  <a:pt x="206632" y="3733953"/>
                  <a:pt x="173219" y="3750083"/>
                </a:cubicBezTo>
                <a:cubicBezTo>
                  <a:pt x="155742" y="3758534"/>
                  <a:pt x="138458" y="3768710"/>
                  <a:pt x="120023" y="3773128"/>
                </a:cubicBezTo>
                <a:cubicBezTo>
                  <a:pt x="100244" y="3777928"/>
                  <a:pt x="80895" y="3785419"/>
                  <a:pt x="61139" y="3790771"/>
                </a:cubicBezTo>
                <a:lnTo>
                  <a:pt x="0" y="3795581"/>
                </a:lnTo>
                <a:lnTo>
                  <a:pt x="0" y="3082393"/>
                </a:lnTo>
                <a:close/>
              </a:path>
            </a:pathLst>
          </a:custGeom>
          <a:noFill/>
          <a:effectLst>
            <a:outerShdw blurRad="381000" dist="152400" dir="5400000" algn="t"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id="{A027D562-8F7E-478A-942E-D959A950C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48A28C56-2619-47F0-B448-9D145309B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 y="965747"/>
            <a:ext cx="12191524" cy="2821422"/>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EA23DC4-9BEA-4785-B9D5-0B2C677CE0AE}"/>
              </a:ext>
            </a:extLst>
          </p:cNvPr>
          <p:cNvSpPr>
            <a:spLocks noGrp="1"/>
          </p:cNvSpPr>
          <p:nvPr>
            <p:ph sz="half" idx="1"/>
          </p:nvPr>
        </p:nvSpPr>
        <p:spPr>
          <a:xfrm>
            <a:off x="5334000" y="4351322"/>
            <a:ext cx="4781550" cy="1744678"/>
          </a:xfrm>
        </p:spPr>
        <p:txBody>
          <a:bodyPr vert="horz" lIns="91440" tIns="45720" rIns="91440" bIns="45720" rtlCol="0">
            <a:normAutofit/>
          </a:bodyPr>
          <a:lstStyle/>
          <a:p>
            <a:r>
              <a:rPr lang="en-US" dirty="0"/>
              <a:t>Contact Information: penny_liles@med.unc.edu</a:t>
            </a:r>
          </a:p>
        </p:txBody>
      </p:sp>
    </p:spTree>
    <p:extLst>
      <p:ext uri="{BB962C8B-B14F-4D97-AF65-F5344CB8AC3E}">
        <p14:creationId xmlns:p14="http://schemas.microsoft.com/office/powerpoint/2010/main" val="246752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762000"/>
            <a:ext cx="3810001" cy="2025649"/>
          </a:xfrm>
        </p:spPr>
        <p:txBody>
          <a:bodyPr anchor="b">
            <a:normAutofit/>
          </a:bodyPr>
          <a:lstStyle/>
          <a:p>
            <a:r>
              <a:rPr lang="en-US" dirty="0"/>
              <a:t>What is Disclosure?</a:t>
            </a:r>
          </a:p>
        </p:txBody>
      </p:sp>
      <p:pic>
        <p:nvPicPr>
          <p:cNvPr id="5" name="Picture 4" descr="unh-ed604 - Social Cogni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377902"/>
            <a:ext cx="6096000" cy="4102195"/>
          </a:xfrm>
          <a:prstGeom prst="rect">
            <a:avLst/>
          </a:prstGeom>
        </p:spPr>
      </p:pic>
      <p:sp>
        <p:nvSpPr>
          <p:cNvPr id="3" name="Content Placeholder 2"/>
          <p:cNvSpPr>
            <a:spLocks noGrp="1"/>
          </p:cNvSpPr>
          <p:nvPr>
            <p:ph idx="1"/>
          </p:nvPr>
        </p:nvSpPr>
        <p:spPr>
          <a:xfrm>
            <a:off x="762001" y="3047999"/>
            <a:ext cx="3810000" cy="3048001"/>
          </a:xfrm>
        </p:spPr>
        <p:txBody>
          <a:bodyPr vert="horz" lIns="91440" tIns="45720" rIns="91440" bIns="45720" rtlCol="0">
            <a:normAutofit/>
          </a:bodyPr>
          <a:lstStyle/>
          <a:p>
            <a:pPr marL="0" indent="0">
              <a:buNone/>
            </a:pPr>
            <a:r>
              <a:rPr lang="en-US" dirty="0"/>
              <a:t>Sharing information</a:t>
            </a:r>
          </a:p>
          <a:p>
            <a:pPr marL="0" indent="0">
              <a:buNone/>
            </a:pPr>
            <a:endParaRPr lang="en-US" dirty="0"/>
          </a:p>
          <a:p>
            <a:pPr marL="0" indent="0">
              <a:buNone/>
            </a:pPr>
            <a:r>
              <a:rPr lang="en-US" dirty="0"/>
              <a:t>Making something known</a:t>
            </a:r>
          </a:p>
        </p:txBody>
      </p:sp>
    </p:spTree>
    <p:extLst>
      <p:ext uri="{BB962C8B-B14F-4D97-AF65-F5344CB8AC3E}">
        <p14:creationId xmlns:p14="http://schemas.microsoft.com/office/powerpoint/2010/main" val="191565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7F914-5DCE-4E94-BEC0-77CAB9D1C7E4}"/>
              </a:ext>
            </a:extLst>
          </p:cNvPr>
          <p:cNvSpPr>
            <a:spLocks noGrp="1"/>
          </p:cNvSpPr>
          <p:nvPr>
            <p:ph type="ctrTitle"/>
          </p:nvPr>
        </p:nvSpPr>
        <p:spPr>
          <a:xfrm>
            <a:off x="6815770" y="-335463"/>
            <a:ext cx="5375753" cy="1672181"/>
          </a:xfrm>
        </p:spPr>
        <p:txBody>
          <a:bodyPr vert="horz" lIns="91440" tIns="45720" rIns="91440" bIns="45720" rtlCol="0" anchor="b" anchorCtr="0">
            <a:normAutofit/>
          </a:bodyPr>
          <a:lstStyle/>
          <a:p>
            <a:pPr algn="l"/>
            <a:r>
              <a:rPr lang="en-US" sz="4400" kern="1200" dirty="0">
                <a:solidFill>
                  <a:schemeClr val="tx1"/>
                </a:solidFill>
                <a:latin typeface="+mj-lt"/>
                <a:ea typeface="+mj-ea"/>
                <a:cs typeface="+mj-cs"/>
              </a:rPr>
              <a:t>What would you say?</a:t>
            </a:r>
          </a:p>
        </p:txBody>
      </p:sp>
      <p:pic>
        <p:nvPicPr>
          <p:cNvPr id="4" name="Picture 4" descr="A picture containing text&#10;&#10;Description automatically generated">
            <a:extLst>
              <a:ext uri="{FF2B5EF4-FFF2-40B4-BE49-F238E27FC236}">
                <a16:creationId xmlns:a16="http://schemas.microsoft.com/office/drawing/2014/main" id="{16ACFCD1-7662-40DB-9AF9-75E52152C674}"/>
              </a:ext>
            </a:extLst>
          </p:cNvPr>
          <p:cNvPicPr>
            <a:picLocks noChangeAspect="1"/>
          </p:cNvPicPr>
          <p:nvPr/>
        </p:nvPicPr>
        <p:blipFill>
          <a:blip r:embed="rId3"/>
          <a:stretch>
            <a:fillRect/>
          </a:stretch>
        </p:blipFill>
        <p:spPr>
          <a:xfrm>
            <a:off x="1815941" y="762000"/>
            <a:ext cx="3987165" cy="5334000"/>
          </a:xfrm>
          <a:prstGeom prst="rect">
            <a:avLst/>
          </a:prstGeom>
        </p:spPr>
      </p:pic>
      <p:sp>
        <p:nvSpPr>
          <p:cNvPr id="3" name="Subtitle 2">
            <a:extLst>
              <a:ext uri="{FF2B5EF4-FFF2-40B4-BE49-F238E27FC236}">
                <a16:creationId xmlns:a16="http://schemas.microsoft.com/office/drawing/2014/main" id="{45770CA9-145E-4ABE-9DF1-FE02B9463759}"/>
              </a:ext>
            </a:extLst>
          </p:cNvPr>
          <p:cNvSpPr>
            <a:spLocks noGrp="1"/>
          </p:cNvSpPr>
          <p:nvPr>
            <p:ph type="subTitle" idx="1"/>
          </p:nvPr>
        </p:nvSpPr>
        <p:spPr>
          <a:xfrm>
            <a:off x="6815771" y="1659699"/>
            <a:ext cx="5375753" cy="5177424"/>
          </a:xfrm>
        </p:spPr>
        <p:txBody>
          <a:bodyPr vert="horz" lIns="91440" tIns="45720" rIns="91440" bIns="45720" rtlCol="0" anchor="t">
            <a:normAutofit/>
          </a:bodyPr>
          <a:lstStyle/>
          <a:p>
            <a:pPr indent="-228600" algn="l">
              <a:buFont typeface="Arial" panose="020B0604020202020204" pitchFamily="34" charset="0"/>
              <a:buChar char="•"/>
            </a:pPr>
            <a:r>
              <a:rPr lang="en-US" dirty="0"/>
              <a:t>You have been invited to your supervisor’s 50</a:t>
            </a:r>
            <a:r>
              <a:rPr lang="en-US" baseline="30000" dirty="0"/>
              <a:t>th</a:t>
            </a:r>
            <a:r>
              <a:rPr lang="en-US" dirty="0"/>
              <a:t> birthday party and you were picked to give the toast.  On the day of the event, you got sick, and had to cancel.  When you called to cancel, would you say:</a:t>
            </a:r>
          </a:p>
          <a:p>
            <a:pPr indent="-228600" algn="l">
              <a:buFont typeface="Arial" panose="020B0604020202020204" pitchFamily="34" charset="0"/>
              <a:buChar char="•"/>
            </a:pPr>
            <a:r>
              <a:rPr lang="en-US" dirty="0"/>
              <a:t>I cannot come because I have a kidney stone OR because I am depressed and suicidal?</a:t>
            </a:r>
          </a:p>
          <a:p>
            <a:pPr indent="-228600" algn="l">
              <a:buFont typeface="Arial" panose="020B0604020202020204" pitchFamily="34" charset="0"/>
              <a:buChar char="•"/>
            </a:pPr>
            <a:r>
              <a:rPr lang="en-US" dirty="0"/>
              <a:t>I hurt my back OR I am having a panic attack?</a:t>
            </a:r>
          </a:p>
          <a:p>
            <a:pPr indent="-228600" algn="l">
              <a:buFont typeface="Arial" panose="020B0604020202020204" pitchFamily="34" charset="0"/>
              <a:buChar char="•"/>
            </a:pPr>
            <a:r>
              <a:rPr lang="en-US" dirty="0"/>
              <a:t>I am having a migraine headache OR I am high on pain medication?</a:t>
            </a:r>
          </a:p>
        </p:txBody>
      </p:sp>
    </p:spTree>
    <p:extLst>
      <p:ext uri="{BB962C8B-B14F-4D97-AF65-F5344CB8AC3E}">
        <p14:creationId xmlns:p14="http://schemas.microsoft.com/office/powerpoint/2010/main" val="44610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How workplace stigma leads to sick leave and unemployment">
            <a:hlinkClick r:id="" action="ppaction://media"/>
            <a:extLst>
              <a:ext uri="{FF2B5EF4-FFF2-40B4-BE49-F238E27FC236}">
                <a16:creationId xmlns:a16="http://schemas.microsoft.com/office/drawing/2014/main" id="{780825D7-DEE0-42E4-BCE9-D3895B85744C}"/>
              </a:ext>
            </a:extLst>
          </p:cNvPr>
          <p:cNvPicPr>
            <a:picLocks noGrp="1" noRot="1" noChangeAspect="1"/>
          </p:cNvPicPr>
          <p:nvPr>
            <p:ph idx="1"/>
            <a:videoFile r:link="rId1"/>
          </p:nvPr>
        </p:nvPicPr>
        <p:blipFill>
          <a:blip r:embed="rId4"/>
          <a:stretch>
            <a:fillRect/>
          </a:stretch>
        </p:blipFill>
        <p:spPr>
          <a:xfrm>
            <a:off x="1063761" y="836742"/>
            <a:ext cx="9307790" cy="5259258"/>
          </a:xfrm>
          <a:prstGeom prst="rect">
            <a:avLst/>
          </a:prstGeom>
        </p:spPr>
      </p:pic>
    </p:spTree>
    <p:extLst>
      <p:ext uri="{BB962C8B-B14F-4D97-AF65-F5344CB8AC3E}">
        <p14:creationId xmlns:p14="http://schemas.microsoft.com/office/powerpoint/2010/main" val="105078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6A2A508-2B93-4DEB-BB97-60C478D321C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091" t="3519" b="14663"/>
          <a:stretch/>
        </p:blipFill>
        <p:spPr>
          <a:xfrm>
            <a:off x="2016590" y="1131994"/>
            <a:ext cx="8160696" cy="4590386"/>
          </a:xfrm>
          <a:prstGeom prst="rect">
            <a:avLst/>
          </a:prstGeom>
        </p:spPr>
      </p:pic>
    </p:spTree>
    <p:extLst>
      <p:ext uri="{BB962C8B-B14F-4D97-AF65-F5344CB8AC3E}">
        <p14:creationId xmlns:p14="http://schemas.microsoft.com/office/powerpoint/2010/main" val="2005446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223" y="675941"/>
            <a:ext cx="4296010" cy="5336552"/>
          </a:xfrm>
        </p:spPr>
        <p:txBody>
          <a:bodyPr vert="horz" lIns="91440" tIns="45720" rIns="91440" bIns="45720" rtlCol="0" anchor="t">
            <a:noAutofit/>
          </a:bodyPr>
          <a:lstStyle/>
          <a:p>
            <a:pPr>
              <a:lnSpc>
                <a:spcPct val="90000"/>
              </a:lnSpc>
            </a:pPr>
            <a:r>
              <a:rPr lang="en-US" sz="2400" dirty="0"/>
              <a:t>Negative Attitudes Leads to FEAR</a:t>
            </a:r>
          </a:p>
          <a:p>
            <a:pPr lvl="1"/>
            <a:r>
              <a:rPr lang="en-US" dirty="0"/>
              <a:t>Media &amp; Violence</a:t>
            </a:r>
          </a:p>
          <a:p>
            <a:pPr lvl="1"/>
            <a:r>
              <a:rPr lang="en-US" dirty="0"/>
              <a:t>Belief of Undesirable behaviors &amp; Unpredictability</a:t>
            </a:r>
          </a:p>
          <a:p>
            <a:pPr lvl="1"/>
            <a:r>
              <a:rPr lang="en-US" dirty="0"/>
              <a:t>Belief of less reliable</a:t>
            </a:r>
          </a:p>
          <a:p>
            <a:pPr marL="457200" lvl="1" indent="0">
              <a:buNone/>
            </a:pPr>
            <a:endParaRPr lang="en-US" dirty="0"/>
          </a:p>
          <a:p>
            <a:pPr>
              <a:lnSpc>
                <a:spcPct val="90000"/>
              </a:lnSpc>
            </a:pPr>
            <a:r>
              <a:rPr lang="en-US" sz="2400" dirty="0"/>
              <a:t>Importance of Supportive Managers &amp; Organizational Policies &amp; Practices</a:t>
            </a:r>
          </a:p>
          <a:p>
            <a:pPr lvl="1"/>
            <a:r>
              <a:rPr lang="en-US" dirty="0"/>
              <a:t>Training about mental health and how to support</a:t>
            </a:r>
          </a:p>
          <a:p>
            <a:pPr lvl="1"/>
            <a:r>
              <a:rPr lang="en-US" dirty="0"/>
              <a:t>Need to be more benefits to disclosure than risks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 b="37670"/>
          <a:stretch/>
        </p:blipFill>
        <p:spPr>
          <a:xfrm>
            <a:off x="6288839" y="1182929"/>
            <a:ext cx="4602747" cy="3984492"/>
          </a:xfrm>
          <a:prstGeom prst="rect">
            <a:avLst/>
          </a:prstGeom>
        </p:spPr>
      </p:pic>
      <p:sp>
        <p:nvSpPr>
          <p:cNvPr id="5" name="TextBox 4"/>
          <p:cNvSpPr txBox="1"/>
          <p:nvPr/>
        </p:nvSpPr>
        <p:spPr>
          <a:xfrm>
            <a:off x="611223" y="6488100"/>
            <a:ext cx="1610436" cy="369332"/>
          </a:xfrm>
          <a:prstGeom prst="rect">
            <a:avLst/>
          </a:prstGeom>
          <a:noFill/>
        </p:spPr>
        <p:txBody>
          <a:bodyPr wrap="square" rtlCol="0">
            <a:spAutoFit/>
          </a:bodyPr>
          <a:lstStyle/>
          <a:p>
            <a:pPr>
              <a:spcAft>
                <a:spcPts val="600"/>
              </a:spcAft>
            </a:pPr>
            <a:r>
              <a:rPr lang="en-US" dirty="0"/>
              <a:t>(Dewa, 2014)</a:t>
            </a:r>
          </a:p>
        </p:txBody>
      </p:sp>
    </p:spTree>
    <p:extLst>
      <p:ext uri="{BB962C8B-B14F-4D97-AF65-F5344CB8AC3E}">
        <p14:creationId xmlns:p14="http://schemas.microsoft.com/office/powerpoint/2010/main" val="100529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500" tmFilter="0, 0; .2, .5; .8, .5; 1, 0"/>
                                        <p:tgtEl>
                                          <p:spTgt spid="4"/>
                                        </p:tgtEl>
                                      </p:cBhvr>
                                    </p:animEffect>
                                    <p:animScale>
                                      <p:cBhvr>
                                        <p:cTn id="49"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94" r="6407" b="-2"/>
          <a:stretch/>
        </p:blipFill>
        <p:spPr>
          <a:xfrm>
            <a:off x="364252" y="1266083"/>
            <a:ext cx="5283289" cy="3782017"/>
          </a:xfrm>
          <a:prstGeom prst="rect">
            <a:avLst/>
          </a:prstGeom>
        </p:spPr>
      </p:pic>
      <p:sp>
        <p:nvSpPr>
          <p:cNvPr id="3" name="Content Placeholder 2"/>
          <p:cNvSpPr>
            <a:spLocks noGrp="1"/>
          </p:cNvSpPr>
          <p:nvPr>
            <p:ph idx="1"/>
          </p:nvPr>
        </p:nvSpPr>
        <p:spPr>
          <a:xfrm>
            <a:off x="5812190" y="1024778"/>
            <a:ext cx="5011901" cy="5174735"/>
          </a:xfrm>
        </p:spPr>
        <p:txBody>
          <a:bodyPr vert="horz" lIns="91440" tIns="45720" rIns="91440" bIns="45720" rtlCol="0" anchor="t">
            <a:normAutofit/>
          </a:bodyPr>
          <a:lstStyle/>
          <a:p>
            <a:pPr>
              <a:lnSpc>
                <a:spcPct val="90000"/>
              </a:lnSpc>
            </a:pPr>
            <a:r>
              <a:rPr lang="en-US" sz="2400" dirty="0">
                <a:solidFill>
                  <a:schemeClr val="tx1"/>
                </a:solidFill>
              </a:rPr>
              <a:t>Public attitudes improve when having contact with someone diagnosed with a mental illness</a:t>
            </a:r>
          </a:p>
          <a:p>
            <a:pPr>
              <a:lnSpc>
                <a:spcPct val="90000"/>
              </a:lnSpc>
            </a:pPr>
            <a:endParaRPr lang="en-US" sz="2400" dirty="0">
              <a:solidFill>
                <a:schemeClr val="tx1"/>
              </a:solidFill>
            </a:endParaRPr>
          </a:p>
          <a:p>
            <a:pPr>
              <a:lnSpc>
                <a:spcPct val="90000"/>
              </a:lnSpc>
            </a:pPr>
            <a:r>
              <a:rPr lang="en-US" sz="2400" dirty="0">
                <a:solidFill>
                  <a:schemeClr val="tx1"/>
                </a:solidFill>
              </a:rPr>
              <a:t>Analyzing the Considerations:</a:t>
            </a:r>
          </a:p>
          <a:p>
            <a:pPr marL="914400" lvl="1" indent="-457200">
              <a:lnSpc>
                <a:spcPct val="90000"/>
              </a:lnSpc>
              <a:buAutoNum type="arabicPeriod"/>
            </a:pPr>
            <a:r>
              <a:rPr lang="en-US" sz="2400" dirty="0">
                <a:solidFill>
                  <a:schemeClr val="tx1"/>
                </a:solidFill>
              </a:rPr>
              <a:t>Personal Considerations </a:t>
            </a:r>
          </a:p>
          <a:p>
            <a:pPr marL="914400" lvl="1" indent="-457200">
              <a:lnSpc>
                <a:spcPct val="90000"/>
              </a:lnSpc>
              <a:buAutoNum type="arabicPeriod"/>
            </a:pPr>
            <a:r>
              <a:rPr lang="en-US" sz="2400" dirty="0">
                <a:solidFill>
                  <a:schemeClr val="tx1"/>
                </a:solidFill>
              </a:rPr>
              <a:t>Considerations Involving a Potential or Actual Employer </a:t>
            </a:r>
          </a:p>
          <a:p>
            <a:pPr marL="914400" lvl="1" indent="-457200">
              <a:lnSpc>
                <a:spcPct val="90000"/>
              </a:lnSpc>
              <a:buAutoNum type="arabicPeriod"/>
            </a:pPr>
            <a:r>
              <a:rPr lang="en-US" sz="2400" dirty="0">
                <a:solidFill>
                  <a:schemeClr val="tx1"/>
                </a:solidFill>
              </a:rPr>
              <a:t>Societal Issues At the time you are considering disclosure</a:t>
            </a:r>
          </a:p>
        </p:txBody>
      </p:sp>
      <p:sp>
        <p:nvSpPr>
          <p:cNvPr id="5" name="TextBox 4">
            <a:extLst>
              <a:ext uri="{FF2B5EF4-FFF2-40B4-BE49-F238E27FC236}">
                <a16:creationId xmlns:a16="http://schemas.microsoft.com/office/drawing/2014/main" id="{C79C081F-A762-46B5-83D4-59545BDC6422}"/>
              </a:ext>
            </a:extLst>
          </p:cNvPr>
          <p:cNvSpPr txBox="1"/>
          <p:nvPr/>
        </p:nvSpPr>
        <p:spPr>
          <a:xfrm>
            <a:off x="479121" y="6199513"/>
            <a:ext cx="6093912" cy="369332"/>
          </a:xfrm>
          <a:prstGeom prst="rect">
            <a:avLst/>
          </a:prstGeom>
          <a:noFill/>
        </p:spPr>
        <p:txBody>
          <a:bodyPr wrap="square">
            <a:spAutoFit/>
          </a:bodyPr>
          <a:lstStyle/>
          <a:p>
            <a:pPr>
              <a:spcAft>
                <a:spcPts val="600"/>
              </a:spcAft>
            </a:pPr>
            <a:r>
              <a:rPr lang="en-US" dirty="0"/>
              <a:t>(Dewa, 2014)</a:t>
            </a:r>
          </a:p>
        </p:txBody>
      </p:sp>
    </p:spTree>
    <p:extLst>
      <p:ext uri="{BB962C8B-B14F-4D97-AF65-F5344CB8AC3E}">
        <p14:creationId xmlns:p14="http://schemas.microsoft.com/office/powerpoint/2010/main" val="42255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698" y="622213"/>
            <a:ext cx="4620923" cy="5797996"/>
          </a:xfrm>
        </p:spPr>
        <p:txBody>
          <a:bodyPr vert="horz" lIns="91440" tIns="45720" rIns="91440" bIns="45720" rtlCol="0" anchor="t">
            <a:normAutofit fontScale="92500" lnSpcReduction="20000"/>
          </a:bodyPr>
          <a:lstStyle/>
          <a:p>
            <a:pPr marL="0" indent="0">
              <a:lnSpc>
                <a:spcPct val="90000"/>
              </a:lnSpc>
              <a:buNone/>
            </a:pPr>
            <a:r>
              <a:rPr lang="en-US" dirty="0"/>
              <a:t>Disclosure is complex</a:t>
            </a:r>
          </a:p>
          <a:p>
            <a:pPr marL="0" indent="0">
              <a:lnSpc>
                <a:spcPct val="90000"/>
              </a:lnSpc>
              <a:buNone/>
            </a:pPr>
            <a:endParaRPr lang="en-US" dirty="0"/>
          </a:p>
          <a:p>
            <a:pPr marL="0" indent="0">
              <a:lnSpc>
                <a:spcPct val="90000"/>
              </a:lnSpc>
              <a:buNone/>
            </a:pPr>
            <a:r>
              <a:rPr lang="en-US" dirty="0"/>
              <a:t>Decision-Making skills tend to be diminished </a:t>
            </a:r>
          </a:p>
          <a:p>
            <a:pPr marL="0" indent="0">
              <a:lnSpc>
                <a:spcPct val="90000"/>
              </a:lnSpc>
              <a:buNone/>
            </a:pPr>
            <a:endParaRPr lang="en-US" dirty="0"/>
          </a:p>
          <a:p>
            <a:pPr marL="0" indent="0">
              <a:lnSpc>
                <a:spcPct val="90000"/>
              </a:lnSpc>
              <a:buNone/>
            </a:pPr>
            <a:r>
              <a:rPr lang="en-US" dirty="0"/>
              <a:t>Mixed Evidence of whether disclosure leads to better/worse employment outcomes</a:t>
            </a:r>
          </a:p>
          <a:p>
            <a:pPr marL="0" indent="0">
              <a:lnSpc>
                <a:spcPct val="90000"/>
              </a:lnSpc>
              <a:buNone/>
            </a:pPr>
            <a:endParaRPr lang="en-US" dirty="0"/>
          </a:p>
          <a:p>
            <a:pPr marL="0" indent="0">
              <a:lnSpc>
                <a:spcPct val="90000"/>
              </a:lnSpc>
              <a:buNone/>
            </a:pPr>
            <a:r>
              <a:rPr lang="en-US" dirty="0"/>
              <a:t>Accommodations related to increased employment duration</a:t>
            </a:r>
          </a:p>
          <a:p>
            <a:pPr marL="0" indent="0">
              <a:lnSpc>
                <a:spcPct val="90000"/>
              </a:lnSpc>
              <a:buNone/>
            </a:pPr>
            <a:endParaRPr lang="en-US" dirty="0"/>
          </a:p>
          <a:p>
            <a:pPr marL="0" indent="0">
              <a:lnSpc>
                <a:spcPct val="90000"/>
              </a:lnSpc>
              <a:buNone/>
            </a:pPr>
            <a:r>
              <a:rPr lang="en-US" dirty="0"/>
              <a:t>3 Different Approaches:</a:t>
            </a:r>
          </a:p>
          <a:p>
            <a:pPr marL="457200" lvl="1" indent="0">
              <a:lnSpc>
                <a:spcPct val="90000"/>
              </a:lnSpc>
              <a:buNone/>
            </a:pPr>
            <a:r>
              <a:rPr lang="en-US" sz="1800" dirty="0"/>
              <a:t>Binary</a:t>
            </a:r>
          </a:p>
          <a:p>
            <a:pPr marL="457200" lvl="1" indent="0">
              <a:lnSpc>
                <a:spcPct val="90000"/>
              </a:lnSpc>
              <a:buNone/>
            </a:pPr>
            <a:r>
              <a:rPr lang="en-US" sz="1800" dirty="0"/>
              <a:t>Multidimensional</a:t>
            </a:r>
          </a:p>
          <a:p>
            <a:pPr marL="457200" lvl="1" indent="0">
              <a:lnSpc>
                <a:spcPct val="90000"/>
              </a:lnSpc>
              <a:buNone/>
            </a:pPr>
            <a:r>
              <a:rPr lang="en-US" sz="1800" dirty="0"/>
              <a:t>Evolving &amp; Ongoing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331" b="8331"/>
          <a:stretch/>
        </p:blipFill>
        <p:spPr>
          <a:xfrm>
            <a:off x="6096001" y="1506791"/>
            <a:ext cx="5143500" cy="3831903"/>
          </a:xfrm>
          <a:prstGeom prst="rect">
            <a:avLst/>
          </a:prstGeom>
        </p:spPr>
      </p:pic>
      <p:sp>
        <p:nvSpPr>
          <p:cNvPr id="2" name="TextBox 1"/>
          <p:cNvSpPr txBox="1"/>
          <p:nvPr/>
        </p:nvSpPr>
        <p:spPr>
          <a:xfrm>
            <a:off x="8583641" y="6347134"/>
            <a:ext cx="3285147" cy="369332"/>
          </a:xfrm>
          <a:prstGeom prst="rect">
            <a:avLst/>
          </a:prstGeom>
          <a:noFill/>
        </p:spPr>
        <p:txBody>
          <a:bodyPr wrap="square" rtlCol="0" anchor="t">
            <a:spAutoFit/>
          </a:bodyPr>
          <a:lstStyle/>
          <a:p>
            <a:pPr>
              <a:spcAft>
                <a:spcPts val="600"/>
              </a:spcAft>
            </a:pPr>
            <a:r>
              <a:rPr lang="en-US" dirty="0"/>
              <a:t>(Hielscher &amp; Waghorn 2015)</a:t>
            </a:r>
            <a:endParaRPr lang="en-US"/>
          </a:p>
        </p:txBody>
      </p:sp>
    </p:spTree>
    <p:extLst>
      <p:ext uri="{BB962C8B-B14F-4D97-AF65-F5344CB8AC3E}">
        <p14:creationId xmlns:p14="http://schemas.microsoft.com/office/powerpoint/2010/main" val="8934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1000"/>
                                        <p:tgtEl>
                                          <p:spTgt spid="3">
                                            <p:txEl>
                                              <p:pRg st="8" end="8"/>
                                            </p:txEl>
                                          </p:spTgt>
                                        </p:tgtEl>
                                      </p:cBhvr>
                                    </p:animEffect>
                                    <p:anim calcmode="lin" valueType="num">
                                      <p:cBhvr>
                                        <p:cTn id="2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anim calcmode="lin" valueType="num">
                                      <p:cBhvr>
                                        <p:cTn id="3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1000"/>
                                        <p:tgtEl>
                                          <p:spTgt spid="3">
                                            <p:txEl>
                                              <p:pRg st="10" end="10"/>
                                            </p:txEl>
                                          </p:spTgt>
                                        </p:tgtEl>
                                      </p:cBhvr>
                                    </p:animEffect>
                                    <p:anim calcmode="lin" valueType="num">
                                      <p:cBhvr>
                                        <p:cTn id="3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1000"/>
                                        <p:tgtEl>
                                          <p:spTgt spid="3">
                                            <p:txEl>
                                              <p:pRg st="11" end="11"/>
                                            </p:txEl>
                                          </p:spTgt>
                                        </p:tgtEl>
                                      </p:cBhvr>
                                    </p:animEffect>
                                    <p:anim calcmode="lin" valueType="num">
                                      <p:cBhvr>
                                        <p:cTn id="4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mph" presetSubtype="0" fill="hold" nodeType="clickEffect">
                                  <p:stCondLst>
                                    <p:cond delay="0"/>
                                  </p:stCondLst>
                                  <p:childTnLst>
                                    <p:animRot by="21600000">
                                      <p:cBhvr>
                                        <p:cTn id="48"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rnVTI">
  <a:themeElements>
    <a:clrScheme name="AnalogousFromLightSeedLeftStep">
      <a:dk1>
        <a:srgbClr val="000000"/>
      </a:dk1>
      <a:lt1>
        <a:srgbClr val="FFFFFF"/>
      </a:lt1>
      <a:dk2>
        <a:srgbClr val="243841"/>
      </a:dk2>
      <a:lt2>
        <a:srgbClr val="E6E8E2"/>
      </a:lt2>
      <a:accent1>
        <a:srgbClr val="A696C6"/>
      </a:accent1>
      <a:accent2>
        <a:srgbClr val="7F84BA"/>
      </a:accent2>
      <a:accent3>
        <a:srgbClr val="8CA6C1"/>
      </a:accent3>
      <a:accent4>
        <a:srgbClr val="7AADB2"/>
      </a:accent4>
      <a:accent5>
        <a:srgbClr val="83AD9F"/>
      </a:accent5>
      <a:accent6>
        <a:srgbClr val="77AF85"/>
      </a:accent6>
      <a:hlink>
        <a:srgbClr val="778953"/>
      </a:hlink>
      <a:folHlink>
        <a:srgbClr val="7F7F7F"/>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TotalTime>
  <Words>3945</Words>
  <Application>Microsoft Office PowerPoint</Application>
  <PresentationFormat>Widescreen</PresentationFormat>
  <Paragraphs>393</Paragraphs>
  <Slides>29</Slides>
  <Notes>27</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Nova Cond</vt:lpstr>
      <vt:lpstr>Calibri</vt:lpstr>
      <vt:lpstr>Courier New</vt:lpstr>
      <vt:lpstr>Impact</vt:lpstr>
      <vt:lpstr>Wingdings</vt:lpstr>
      <vt:lpstr>TornVTI</vt:lpstr>
      <vt:lpstr>Diagnosis: It’s Only the Tip of the Iceberg </vt:lpstr>
      <vt:lpstr>Objectives</vt:lpstr>
      <vt:lpstr>What is Disclosure?</vt:lpstr>
      <vt:lpstr>What would you say?</vt:lpstr>
      <vt:lpstr>PowerPoint Presentation</vt:lpstr>
      <vt:lpstr>PowerPoint Presentation</vt:lpstr>
      <vt:lpstr>PowerPoint Presentation</vt:lpstr>
      <vt:lpstr>PowerPoint Presentation</vt:lpstr>
      <vt:lpstr>PowerPoint Presentation</vt:lpstr>
      <vt:lpstr>PowerPoint Presentation</vt:lpstr>
      <vt:lpstr>The Disclosure Conversation</vt:lpstr>
      <vt:lpstr>Our Role In Disclosure</vt:lpstr>
      <vt:lpstr>PowerPoint Presentation</vt:lpstr>
      <vt:lpstr>PowerPoint Presentation</vt:lpstr>
      <vt:lpstr>PowerPoint Presentation</vt:lpstr>
      <vt:lpstr>PowerPoint Presentation</vt:lpstr>
      <vt:lpstr>PowerPoint Presentation</vt:lpstr>
      <vt:lpstr>Pros &amp; Cons</vt:lpstr>
      <vt:lpstr>Common Job Concerns</vt:lpstr>
      <vt:lpstr>When Can Someone Disclose?</vt:lpstr>
      <vt:lpstr>What to disclose?</vt:lpstr>
      <vt:lpstr>To Whom Should Receive Information?</vt:lpstr>
      <vt:lpstr>How Should I Disclose?</vt:lpstr>
      <vt:lpstr>PowerPoint Presentation</vt:lpstr>
      <vt:lpstr>Why Should We Revisit Disclosure?</vt:lpstr>
      <vt:lpstr>We ALL have Closets</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Liles, Penny</dc:creator>
  <cp:lastModifiedBy>Gloria Nalumansi</cp:lastModifiedBy>
  <cp:revision>48</cp:revision>
  <dcterms:created xsi:type="dcterms:W3CDTF">2021-09-10T19:11:48Z</dcterms:created>
  <dcterms:modified xsi:type="dcterms:W3CDTF">2022-05-24T16:27:48Z</dcterms:modified>
</cp:coreProperties>
</file>