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1" r:id="rId5"/>
    <p:sldId id="264" r:id="rId6"/>
    <p:sldId id="262" r:id="rId7"/>
    <p:sldId id="267" r:id="rId8"/>
    <p:sldId id="265" r:id="rId9"/>
    <p:sldId id="266"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a Gibbons" initials="M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54"/>
    <a:srgbClr val="3695A4"/>
    <a:srgbClr val="237681"/>
    <a:srgbClr val="DC0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C2129-F4B2-48FC-9AFE-8BFAA2092AD3}" v="50" dt="2021-04-21T17:39:04.680"/>
    <p1510:client id="{CB36508C-367F-4326-86B3-8C94FCD4598C}" v="3" dt="2021-04-22T10:47:33.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37"/>
    <p:restoredTop sz="91340"/>
  </p:normalViewPr>
  <p:slideViewPr>
    <p:cSldViewPr snapToGrid="0" snapToObjects="1">
      <p:cViewPr varScale="1">
        <p:scale>
          <a:sx n="61" d="100"/>
          <a:sy n="61" d="100"/>
        </p:scale>
        <p:origin x="17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4E76-4A45-9042-8D41-7312F12F64F0}" type="datetimeFigureOut">
              <a:rPr lang="en-US" smtClean="0"/>
              <a:t>5/24/2022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4F4A0-5306-774F-B095-EC92756A6250}" type="slidenum">
              <a:rPr lang="en-US" smtClean="0"/>
              <a:t>‹#›</a:t>
            </a:fld>
            <a:endParaRPr lang="en-US"/>
          </a:p>
        </p:txBody>
      </p:sp>
    </p:spTree>
    <p:extLst>
      <p:ext uri="{BB962C8B-B14F-4D97-AF65-F5344CB8AC3E}">
        <p14:creationId xmlns:p14="http://schemas.microsoft.com/office/powerpoint/2010/main" val="92581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Working with psychiatrists, researchers, former IPS workers and charities across 5 EU countries: Croatia, Czech Republic, Denmark, France, Spain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have worked with Sarah Swanson, Debbie &amp; Bob from U.S.</a:t>
            </a:r>
            <a:endParaRPr lang="en-GB" sz="1200" kern="1200" dirty="0">
              <a:solidFill>
                <a:schemeClr val="tx1"/>
              </a:solidFill>
              <a:effectLst/>
              <a:latin typeface="+mn-lt"/>
              <a:ea typeface="+mn-ea"/>
              <a:cs typeface="+mn-cs"/>
            </a:endParaRPr>
          </a:p>
          <a:p>
            <a:endParaRPr lang="en-GB" dirty="0"/>
          </a:p>
          <a:p>
            <a:r>
              <a:rPr lang="en-GB" sz="1200" kern="1200" dirty="0">
                <a:solidFill>
                  <a:schemeClr val="tx1"/>
                </a:solidFill>
                <a:effectLst/>
                <a:latin typeface="+mn-lt"/>
                <a:ea typeface="+mn-ea"/>
                <a:cs typeface="+mn-cs"/>
              </a:rPr>
              <a:t>Each partner has extensive experience in shaping Government policy and promoting IPS. Furthermore, operate in different public, private and non-profit settings and together have a range of experience navigating and harnessing funding for IPS.  </a:t>
            </a:r>
          </a:p>
          <a:p>
            <a:r>
              <a:rPr lang="en-GB" sz="1200" kern="1200" dirty="0">
                <a:solidFill>
                  <a:schemeClr val="tx1"/>
                </a:solidFill>
                <a:effectLst/>
                <a:latin typeface="+mn-lt"/>
                <a:ea typeface="+mn-ea"/>
                <a:cs typeface="+mn-cs"/>
              </a:rPr>
              <a:t>Partners will work with mental health services, IPS practitioners plus key patient/service user groups in their country</a:t>
            </a:r>
            <a:endParaRPr lang="en-US" dirty="0"/>
          </a:p>
          <a:p>
            <a:endParaRPr lang="en-US" dirty="0"/>
          </a:p>
        </p:txBody>
      </p:sp>
      <p:sp>
        <p:nvSpPr>
          <p:cNvPr id="4" name="Slide Number Placeholder 3"/>
          <p:cNvSpPr>
            <a:spLocks noGrp="1"/>
          </p:cNvSpPr>
          <p:nvPr>
            <p:ph type="sldNum" sz="quarter" idx="10"/>
          </p:nvPr>
        </p:nvSpPr>
        <p:spPr/>
        <p:txBody>
          <a:bodyPr/>
          <a:lstStyle/>
          <a:p>
            <a:fld id="{A214F4A0-5306-774F-B095-EC92756A6250}" type="slidenum">
              <a:rPr lang="en-US" smtClean="0"/>
              <a:t>3</a:t>
            </a:fld>
            <a:endParaRPr lang="en-US"/>
          </a:p>
        </p:txBody>
      </p:sp>
    </p:spTree>
    <p:extLst>
      <p:ext uri="{BB962C8B-B14F-4D97-AF65-F5344CB8AC3E}">
        <p14:creationId xmlns:p14="http://schemas.microsoft.com/office/powerpoint/2010/main" val="90236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14F4A0-5306-774F-B095-EC92756A6250}" type="slidenum">
              <a:rPr lang="en-US" smtClean="0"/>
              <a:t>4</a:t>
            </a:fld>
            <a:endParaRPr lang="en-US"/>
          </a:p>
        </p:txBody>
      </p:sp>
    </p:spTree>
    <p:extLst>
      <p:ext uri="{BB962C8B-B14F-4D97-AF65-F5344CB8AC3E}">
        <p14:creationId xmlns:p14="http://schemas.microsoft.com/office/powerpoint/2010/main" val="388011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4F4A0-5306-774F-B095-EC92756A6250}" type="slidenum">
              <a:rPr lang="en-US" smtClean="0"/>
              <a:t>5</a:t>
            </a:fld>
            <a:endParaRPr lang="en-US"/>
          </a:p>
        </p:txBody>
      </p:sp>
    </p:spTree>
    <p:extLst>
      <p:ext uri="{BB962C8B-B14F-4D97-AF65-F5344CB8AC3E}">
        <p14:creationId xmlns:p14="http://schemas.microsoft.com/office/powerpoint/2010/main" val="18087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I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Opportunities:</a:t>
            </a:r>
          </a:p>
          <a:p>
            <a:pPr fontAlgn="base">
              <a:lnSpc>
                <a:spcPct val="107000"/>
              </a:lnSpc>
              <a:spcAft>
                <a:spcPts val="800"/>
              </a:spcAft>
            </a:pPr>
            <a:r>
              <a:rPr lang="en-I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IPS services are already in operation to varying extents in most of the countries we are working with. In all countries, there is clear scope to grow awareness of and interest in IPS as communities are becoming more aware of the need for recovery-oriented services in place of older train-then-place models and national policy in each country recognises the need for employment support for people with severe mental illness. This growing awareness is especially important as stigma and cultural ties to more traditional, sheltered work can be a key barrier to IPS implementation. There is already a level of government buy-in in most of the countries and interest from growing networks of other stakeholders such as user associations, professional networks, and NGOs. </a:t>
            </a:r>
            <a:r>
              <a:rPr lang="en-IE"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214F4A0-5306-774F-B095-EC92756A6250}" type="slidenum">
              <a:rPr lang="en-US" smtClean="0"/>
              <a:t>6</a:t>
            </a:fld>
            <a:endParaRPr lang="en-US"/>
          </a:p>
        </p:txBody>
      </p:sp>
    </p:spTree>
    <p:extLst>
      <p:ext uri="{BB962C8B-B14F-4D97-AF65-F5344CB8AC3E}">
        <p14:creationId xmlns:p14="http://schemas.microsoft.com/office/powerpoint/2010/main" val="242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situation is very different in each country, and often varies even from region to region within a country. This means that each plan will need to be carefully tailored to the local and national economic, political, and cultural contexts, and ‘scale-up’ will mean something different in each location. Learnings from scaling up IPS services in other countries previously also show that getting emotional buy-in from stakeholders is critical, especially when funding is scarce. This is something we intend to work more on through service user engagement and the sharing of recovery stories. In addition, these learnings show that peer-to-peer learning and support can be very effective and should be aimed for where it is possible. We will look into how we can create this links and connections as we move forward with the stakeholder engagement plans. Finally, multiple discussions have shown that starting small and growing is likely the best way to scale IPS in each of the countries we are working in; focussing on the areas where there is potential and going from there is probably more likely to be effective than trying a top-down approach of trying to influence central government.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fontAlgn="base"/>
            <a:r>
              <a:rPr lang="en-GB" b="1" dirty="0"/>
              <a:t>Pathway A</a:t>
            </a:r>
            <a:r>
              <a:rPr lang="en-GB" dirty="0"/>
              <a:t> would be those countries where there is the best experience and/or the greatest need and there is an institutional and health/welfare environment which makes IPS implementable.  The scale up model would need to leverage public and private funding to overcome barriers that may exist with just public funding, </a:t>
            </a:r>
          </a:p>
          <a:p>
            <a:pPr fontAlgn="base"/>
            <a:r>
              <a:rPr lang="en-GB" b="1" dirty="0"/>
              <a:t>Pathway B</a:t>
            </a:r>
            <a:r>
              <a:rPr lang="en-GB" dirty="0"/>
              <a:t> potentially where countries have significant structural or cultural barriers and scale up would require exploring solutions to these before scale-up </a:t>
            </a:r>
          </a:p>
          <a:p>
            <a:pPr fontAlgn="base"/>
            <a:r>
              <a:rPr lang="en-GB" b="1" dirty="0"/>
              <a:t>Pathway C</a:t>
            </a:r>
            <a:r>
              <a:rPr lang="en-GB" dirty="0"/>
              <a:t> may be for an early stage market with limited local experience, and IPS implementation would be a pilot but implemented with a route to scale </a:t>
            </a:r>
          </a:p>
        </p:txBody>
      </p:sp>
      <p:sp>
        <p:nvSpPr>
          <p:cNvPr id="4" name="Slide Number Placeholder 3"/>
          <p:cNvSpPr>
            <a:spLocks noGrp="1"/>
          </p:cNvSpPr>
          <p:nvPr>
            <p:ph type="sldNum" sz="quarter" idx="5"/>
          </p:nvPr>
        </p:nvSpPr>
        <p:spPr/>
        <p:txBody>
          <a:bodyPr/>
          <a:lstStyle/>
          <a:p>
            <a:fld id="{A214F4A0-5306-774F-B095-EC92756A6250}" type="slidenum">
              <a:rPr lang="en-US" smtClean="0"/>
              <a:t>7</a:t>
            </a:fld>
            <a:endParaRPr lang="en-US"/>
          </a:p>
        </p:txBody>
      </p:sp>
    </p:spTree>
    <p:extLst>
      <p:ext uri="{BB962C8B-B14F-4D97-AF65-F5344CB8AC3E}">
        <p14:creationId xmlns:p14="http://schemas.microsoft.com/office/powerpoint/2010/main" val="887212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18" name="Title 1"/>
          <p:cNvSpPr>
            <a:spLocks noGrp="1"/>
          </p:cNvSpPr>
          <p:nvPr>
            <p:ph type="title"/>
          </p:nvPr>
        </p:nvSpPr>
        <p:spPr>
          <a:xfrm>
            <a:off x="284996" y="210884"/>
            <a:ext cx="6858000"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sp>
        <p:nvSpPr>
          <p:cNvPr id="23" name="Picture Placeholder 2"/>
          <p:cNvSpPr>
            <a:spLocks noGrp="1" noChangeAspect="1"/>
          </p:cNvSpPr>
          <p:nvPr>
            <p:ph type="pic" idx="12"/>
          </p:nvPr>
        </p:nvSpPr>
        <p:spPr>
          <a:xfrm>
            <a:off x="4810027" y="1275054"/>
            <a:ext cx="4333973" cy="500472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4" name="Text Placeholder 2"/>
          <p:cNvSpPr>
            <a:spLocks noGrp="1"/>
          </p:cNvSpPr>
          <p:nvPr>
            <p:ph type="body" idx="13"/>
          </p:nvPr>
        </p:nvSpPr>
        <p:spPr>
          <a:xfrm>
            <a:off x="284995" y="6374579"/>
            <a:ext cx="8693904"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5" y="1571953"/>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Slide Number Placeholder 6"/>
          <p:cNvSpPr>
            <a:spLocks noGrp="1"/>
          </p:cNvSpPr>
          <p:nvPr>
            <p:ph type="sldNum" sz="quarter" idx="14"/>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5D9FAFBD-27EC-47A4-A333-D9321C7620A3}"/>
              </a:ext>
            </a:extLst>
          </p:cNvPr>
          <p:cNvPicPr>
            <a:picLocks noChangeAspect="1"/>
          </p:cNvPicPr>
          <p:nvPr userDrawn="1"/>
        </p:nvPicPr>
        <p:blipFill>
          <a:blip r:embed="rId2"/>
          <a:stretch>
            <a:fillRect/>
          </a:stretch>
        </p:blipFill>
        <p:spPr>
          <a:xfrm>
            <a:off x="7584508" y="0"/>
            <a:ext cx="1318612" cy="13186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CE765D-653A-B543-9371-FD930F730088}" type="datetime1">
              <a:rPr lang="en-GB" smtClean="0"/>
              <a:t>24/05/2022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CDB67-846D-9C40-B756-EAA5D7B3AE5A}" type="datetime1">
              <a:rPr lang="en-GB" smtClean="0"/>
              <a:t>24/05/2022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atin typeface="Arial Rounded MT Bold" charset="0"/>
                <a:ea typeface="Arial Rounded MT Bold" charset="0"/>
                <a:cs typeface="Arial Rounded MT Bold"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D60E893-F28C-C942-A570-A14FD5755829}" type="datetime1">
              <a:rPr lang="en-GB" smtClean="0"/>
              <a:t>24/05/2022</a:t>
            </a:fld>
            <a:endParaRPr lang="en-US"/>
          </a:p>
        </p:txBody>
      </p:sp>
      <p:sp>
        <p:nvSpPr>
          <p:cNvPr id="4" name="Footer Placeholder 3"/>
          <p:cNvSpPr>
            <a:spLocks noGrp="1"/>
          </p:cNvSpPr>
          <p:nvPr>
            <p:ph type="ftr" sz="quarter" idx="11"/>
          </p:nvPr>
        </p:nvSpPr>
        <p:spPr>
          <a:xfrm>
            <a:off x="3038376" y="6356351"/>
            <a:ext cx="3086100" cy="365125"/>
          </a:xfrm>
        </p:spPr>
        <p:txBody>
          <a:bodyPr/>
          <a:lstStyle/>
          <a:p>
            <a:endParaRPr lang="en-US"/>
          </a:p>
        </p:txBody>
      </p:sp>
      <p:sp>
        <p:nvSpPr>
          <p:cNvPr id="5" name="Slide Number Placeholder 4"/>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7F9C-6C1C-3448-9D5A-08ACB6568FAE}" type="datetime1">
              <a:rPr lang="en-GB" smtClean="0"/>
              <a:t>24/05/2022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A45CB-4934-AC41-B76F-0F042575F955}" type="datetime1">
              <a:rPr lang="en-GB" smtClean="0"/>
              <a:t>24/05/2022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995363"/>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CE9C7-B170-CB49-9CA3-297E51D1FBB0}" type="datetime1">
              <a:rPr lang="en-GB" smtClean="0"/>
              <a:t>24/05/2022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8A7AA-39B7-3E49-913D-1AFC74DD9428}"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FEB4E-F04F-CE4F-BEA6-69B5F1CAE9E6}"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24" name="Text Placeholder 2"/>
          <p:cNvSpPr>
            <a:spLocks noGrp="1"/>
          </p:cNvSpPr>
          <p:nvPr>
            <p:ph type="body" idx="13"/>
          </p:nvPr>
        </p:nvSpPr>
        <p:spPr>
          <a:xfrm>
            <a:off x="284994" y="6374579"/>
            <a:ext cx="8595053"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5" y="1571953"/>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p:cNvSpPr>
            <a:spLocks noGrp="1"/>
          </p:cNvSpPr>
          <p:nvPr>
            <p:ph type="body" sz="half" idx="14"/>
          </p:nvPr>
        </p:nvSpPr>
        <p:spPr>
          <a:xfrm>
            <a:off x="4626533" y="1574154"/>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Slide Number Placeholder 6"/>
          <p:cNvSpPr>
            <a:spLocks noGrp="1"/>
          </p:cNvSpPr>
          <p:nvPr>
            <p:ph type="sldNum" sz="quarter" idx="15"/>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
        <p:nvSpPr>
          <p:cNvPr id="16" name="Title 1">
            <a:extLst>
              <a:ext uri="{FF2B5EF4-FFF2-40B4-BE49-F238E27FC236}">
                <a16:creationId xmlns:a16="http://schemas.microsoft.com/office/drawing/2014/main" id="{21120F04-D510-4A6E-868E-9284A5BAC2FE}"/>
              </a:ext>
            </a:extLst>
          </p:cNvPr>
          <p:cNvSpPr>
            <a:spLocks noGrp="1"/>
          </p:cNvSpPr>
          <p:nvPr>
            <p:ph type="title"/>
          </p:nvPr>
        </p:nvSpPr>
        <p:spPr>
          <a:xfrm>
            <a:off x="284996" y="210884"/>
            <a:ext cx="6858000"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pic>
        <p:nvPicPr>
          <p:cNvPr id="17" name="Picture 16" descr="A picture containing graphical user interface&#10;&#10;Description automatically generated">
            <a:extLst>
              <a:ext uri="{FF2B5EF4-FFF2-40B4-BE49-F238E27FC236}">
                <a16:creationId xmlns:a16="http://schemas.microsoft.com/office/drawing/2014/main" id="{80DD981F-E67D-4B21-9E6F-076F5F99DE04}"/>
              </a:ext>
            </a:extLst>
          </p:cNvPr>
          <p:cNvPicPr>
            <a:picLocks noChangeAspect="1"/>
          </p:cNvPicPr>
          <p:nvPr userDrawn="1"/>
        </p:nvPicPr>
        <p:blipFill>
          <a:blip r:embed="rId2"/>
          <a:stretch>
            <a:fillRect/>
          </a:stretch>
        </p:blipFill>
        <p:spPr>
          <a:xfrm>
            <a:off x="7584508" y="0"/>
            <a:ext cx="1318612" cy="13186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24" name="Text Placeholder 2"/>
          <p:cNvSpPr>
            <a:spLocks noGrp="1"/>
          </p:cNvSpPr>
          <p:nvPr>
            <p:ph type="body" idx="13"/>
          </p:nvPr>
        </p:nvSpPr>
        <p:spPr>
          <a:xfrm>
            <a:off x="284994" y="6374579"/>
            <a:ext cx="8595053"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4" y="1591409"/>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Rounded Rectangle 14"/>
          <p:cNvSpPr/>
          <p:nvPr userDrawn="1"/>
        </p:nvSpPr>
        <p:spPr>
          <a:xfrm>
            <a:off x="4988858" y="2366824"/>
            <a:ext cx="3724835" cy="2606400"/>
          </a:xfrm>
          <a:prstGeom prst="round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p:cNvSpPr/>
          <p:nvPr userDrawn="1"/>
        </p:nvSpPr>
        <p:spPr>
          <a:xfrm rot="10800000">
            <a:off x="6383319" y="4569812"/>
            <a:ext cx="935916" cy="806824"/>
          </a:xfrm>
          <a:prstGeom prst="triangle">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
          <p:cNvSpPr>
            <a:spLocks noGrp="1"/>
          </p:cNvSpPr>
          <p:nvPr>
            <p:ph type="body" sz="half" idx="14"/>
          </p:nvPr>
        </p:nvSpPr>
        <p:spPr>
          <a:xfrm>
            <a:off x="5204013" y="2468649"/>
            <a:ext cx="3289538" cy="820857"/>
          </a:xfrm>
        </p:spPr>
        <p:txBody>
          <a:bodyPr>
            <a:normAutofit/>
          </a:bodyPr>
          <a:lstStyle>
            <a:lvl1pPr marL="0" indent="0" algn="ctr">
              <a:buNone/>
              <a:defRPr sz="1600">
                <a:solidFill>
                  <a:schemeClr val="bg1"/>
                </a:solidFill>
                <a:latin typeface="Arial Rounded MT Bold" charset="0"/>
                <a:ea typeface="Arial Rounded MT Bold" charset="0"/>
                <a:cs typeface="Arial Rounded MT Bold"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a:t>
            </a:r>
            <a:r>
              <a:rPr lang="en-US"/>
              <a:t>text styles</a:t>
            </a:r>
          </a:p>
          <a:p>
            <a:pPr lvl="0"/>
            <a:endParaRPr lang="en-US" dirty="0"/>
          </a:p>
        </p:txBody>
      </p:sp>
      <p:sp>
        <p:nvSpPr>
          <p:cNvPr id="19" name="Text Placeholder 3"/>
          <p:cNvSpPr>
            <a:spLocks noGrp="1"/>
          </p:cNvSpPr>
          <p:nvPr>
            <p:ph type="body" sz="half" idx="15"/>
          </p:nvPr>
        </p:nvSpPr>
        <p:spPr>
          <a:xfrm>
            <a:off x="5204013" y="4579311"/>
            <a:ext cx="3289538" cy="299564"/>
          </a:xfrm>
        </p:spPr>
        <p:txBody>
          <a:bodyPr>
            <a:normAutofit/>
          </a:bodyPr>
          <a:lstStyle>
            <a:lvl1pPr marL="0" indent="0" algn="ctr">
              <a:buNone/>
              <a:defRPr sz="1400">
                <a:solidFill>
                  <a:schemeClr val="bg1"/>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0"/>
            <a:endParaRPr lang="en-US" dirty="0"/>
          </a:p>
        </p:txBody>
      </p:sp>
      <p:sp>
        <p:nvSpPr>
          <p:cNvPr id="22" name="Slide Number Placeholder 6"/>
          <p:cNvSpPr>
            <a:spLocks noGrp="1"/>
          </p:cNvSpPr>
          <p:nvPr>
            <p:ph type="sldNum" sz="quarter" idx="16"/>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
        <p:nvSpPr>
          <p:cNvPr id="20" name="Title 1">
            <a:extLst>
              <a:ext uri="{FF2B5EF4-FFF2-40B4-BE49-F238E27FC236}">
                <a16:creationId xmlns:a16="http://schemas.microsoft.com/office/drawing/2014/main" id="{1AF035F3-9B45-4CAC-9803-109600A8775F}"/>
              </a:ext>
            </a:extLst>
          </p:cNvPr>
          <p:cNvSpPr>
            <a:spLocks noGrp="1"/>
          </p:cNvSpPr>
          <p:nvPr>
            <p:ph type="title"/>
          </p:nvPr>
        </p:nvSpPr>
        <p:spPr>
          <a:xfrm>
            <a:off x="284996" y="210884"/>
            <a:ext cx="6858000"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pic>
        <p:nvPicPr>
          <p:cNvPr id="21" name="Picture 20" descr="A picture containing graphical user interface&#10;&#10;Description automatically generated">
            <a:extLst>
              <a:ext uri="{FF2B5EF4-FFF2-40B4-BE49-F238E27FC236}">
                <a16:creationId xmlns:a16="http://schemas.microsoft.com/office/drawing/2014/main" id="{90436CB2-BDC4-45FD-B927-9C731629E9F7}"/>
              </a:ext>
            </a:extLst>
          </p:cNvPr>
          <p:cNvPicPr>
            <a:picLocks noChangeAspect="1"/>
          </p:cNvPicPr>
          <p:nvPr userDrawn="1"/>
        </p:nvPicPr>
        <p:blipFill>
          <a:blip r:embed="rId2"/>
          <a:stretch>
            <a:fillRect/>
          </a:stretch>
        </p:blipFill>
        <p:spPr>
          <a:xfrm>
            <a:off x="7584508" y="0"/>
            <a:ext cx="1318612" cy="131861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13" name="Slide Number Placeholder 6"/>
          <p:cNvSpPr>
            <a:spLocks noGrp="1"/>
          </p:cNvSpPr>
          <p:nvPr>
            <p:ph type="sldNum" sz="quarter" idx="14"/>
          </p:nvPr>
        </p:nvSpPr>
        <p:spPr>
          <a:xfrm>
            <a:off x="8587819" y="6374579"/>
            <a:ext cx="391080" cy="365125"/>
          </a:xfrm>
        </p:spPr>
        <p:txBody>
          <a:bodyPr/>
          <a:lstStyle>
            <a:lvl1pPr>
              <a:defRPr>
                <a:solidFill>
                  <a:schemeClr val="tx1"/>
                </a:solidFill>
              </a:defRPr>
            </a:lvl1pPr>
          </a:lstStyle>
          <a:p>
            <a:fld id="{E9F4CF8E-1AF5-A84A-BA30-8328B9038AD6}" type="slidenum">
              <a:rPr lang="en-US" smtClean="0"/>
              <a:pPr/>
              <a:t>‹#›</a:t>
            </a:fld>
            <a:endParaRPr lang="en-US" dirty="0"/>
          </a:p>
        </p:txBody>
      </p:sp>
      <p:sp>
        <p:nvSpPr>
          <p:cNvPr id="7" name="Title 1">
            <a:extLst>
              <a:ext uri="{FF2B5EF4-FFF2-40B4-BE49-F238E27FC236}">
                <a16:creationId xmlns:a16="http://schemas.microsoft.com/office/drawing/2014/main" id="{006CFB47-3FDD-4AE3-BBC5-382CA02AF26F}"/>
              </a:ext>
            </a:extLst>
          </p:cNvPr>
          <p:cNvSpPr>
            <a:spLocks noGrp="1"/>
          </p:cNvSpPr>
          <p:nvPr>
            <p:ph type="title"/>
          </p:nvPr>
        </p:nvSpPr>
        <p:spPr>
          <a:xfrm>
            <a:off x="284996" y="210884"/>
            <a:ext cx="6858000"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pic>
        <p:nvPicPr>
          <p:cNvPr id="8" name="Picture 7" descr="A picture containing graphical user interface&#10;&#10;Description automatically generated">
            <a:extLst>
              <a:ext uri="{FF2B5EF4-FFF2-40B4-BE49-F238E27FC236}">
                <a16:creationId xmlns:a16="http://schemas.microsoft.com/office/drawing/2014/main" id="{DDA3A7DC-FA1D-437B-8B65-0D343EBAC08B}"/>
              </a:ext>
            </a:extLst>
          </p:cNvPr>
          <p:cNvPicPr>
            <a:picLocks noChangeAspect="1"/>
          </p:cNvPicPr>
          <p:nvPr userDrawn="1"/>
        </p:nvPicPr>
        <p:blipFill>
          <a:blip r:embed="rId2"/>
          <a:stretch>
            <a:fillRect/>
          </a:stretch>
        </p:blipFill>
        <p:spPr>
          <a:xfrm>
            <a:off x="7584508" y="0"/>
            <a:ext cx="1318612" cy="131861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24" name="Text Placeholder 2"/>
          <p:cNvSpPr>
            <a:spLocks noGrp="1"/>
          </p:cNvSpPr>
          <p:nvPr>
            <p:ph type="body" idx="13"/>
          </p:nvPr>
        </p:nvSpPr>
        <p:spPr>
          <a:xfrm>
            <a:off x="284994" y="6374579"/>
            <a:ext cx="8595053"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15" name="Slide Number Placeholder 6"/>
          <p:cNvSpPr>
            <a:spLocks noGrp="1"/>
          </p:cNvSpPr>
          <p:nvPr>
            <p:ph type="sldNum" sz="quarter" idx="14"/>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
        <p:nvSpPr>
          <p:cNvPr id="9" name="Title 1">
            <a:extLst>
              <a:ext uri="{FF2B5EF4-FFF2-40B4-BE49-F238E27FC236}">
                <a16:creationId xmlns:a16="http://schemas.microsoft.com/office/drawing/2014/main" id="{2523DA95-DB76-43E0-B51C-113AC08878A7}"/>
              </a:ext>
            </a:extLst>
          </p:cNvPr>
          <p:cNvSpPr>
            <a:spLocks noGrp="1"/>
          </p:cNvSpPr>
          <p:nvPr>
            <p:ph type="title"/>
          </p:nvPr>
        </p:nvSpPr>
        <p:spPr>
          <a:xfrm>
            <a:off x="284996" y="210884"/>
            <a:ext cx="6858000"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pic>
        <p:nvPicPr>
          <p:cNvPr id="13" name="Picture 12" descr="A picture containing graphical user interface&#10;&#10;Description automatically generated">
            <a:extLst>
              <a:ext uri="{FF2B5EF4-FFF2-40B4-BE49-F238E27FC236}">
                <a16:creationId xmlns:a16="http://schemas.microsoft.com/office/drawing/2014/main" id="{2FD14C9C-1977-4B66-A23F-F6488B3623FB}"/>
              </a:ext>
            </a:extLst>
          </p:cNvPr>
          <p:cNvPicPr>
            <a:picLocks noChangeAspect="1"/>
          </p:cNvPicPr>
          <p:nvPr userDrawn="1"/>
        </p:nvPicPr>
        <p:blipFill>
          <a:blip r:embed="rId2"/>
          <a:stretch>
            <a:fillRect/>
          </a:stretch>
        </p:blipFill>
        <p:spPr>
          <a:xfrm>
            <a:off x="7584508" y="0"/>
            <a:ext cx="1318612" cy="13186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Picture Placeholder 2"/>
          <p:cNvSpPr>
            <a:spLocks noGrp="1" noChangeAspect="1"/>
          </p:cNvSpPr>
          <p:nvPr>
            <p:ph type="pic" idx="12"/>
          </p:nvPr>
        </p:nvSpPr>
        <p:spPr>
          <a:xfrm>
            <a:off x="0" y="-16779"/>
            <a:ext cx="9144000" cy="344774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cxnSp>
        <p:nvCxnSpPr>
          <p:cNvPr id="17" name="Straight Connector 16"/>
          <p:cNvCxnSpPr>
            <a:cxnSpLocks/>
          </p:cNvCxnSpPr>
          <p:nvPr userDrawn="1"/>
        </p:nvCxnSpPr>
        <p:spPr>
          <a:xfrm flipH="1">
            <a:off x="1" y="3429000"/>
            <a:ext cx="9143999"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284994" y="3969486"/>
            <a:ext cx="8595053" cy="767272"/>
          </a:xfrm>
        </p:spPr>
        <p:txBody>
          <a:bodyPr>
            <a:normAutofit/>
          </a:bodyPr>
          <a:lstStyle>
            <a:lvl1pPr>
              <a:defRPr sz="3600">
                <a:latin typeface="Arial Rounded MT Bold" charset="0"/>
                <a:ea typeface="Arial Rounded MT Bold" charset="0"/>
                <a:cs typeface="Arial Rounded MT Bold" charset="0"/>
              </a:defRPr>
            </a:lvl1pPr>
          </a:lstStyle>
          <a:p>
            <a:r>
              <a:rPr lang="en-US" dirty="0"/>
              <a:t>Click to edit Master title style</a:t>
            </a:r>
          </a:p>
        </p:txBody>
      </p:sp>
      <p:sp>
        <p:nvSpPr>
          <p:cNvPr id="23" name="Text Placeholder 2"/>
          <p:cNvSpPr>
            <a:spLocks noGrp="1"/>
          </p:cNvSpPr>
          <p:nvPr>
            <p:ph type="body" idx="1"/>
          </p:nvPr>
        </p:nvSpPr>
        <p:spPr>
          <a:xfrm>
            <a:off x="284994" y="5158210"/>
            <a:ext cx="7886700" cy="407424"/>
          </a:xfrm>
        </p:spPr>
        <p:txBody>
          <a:bodyPr>
            <a:normAutofit/>
          </a:bodyPr>
          <a:lstStyle>
            <a:lvl1pPr marL="0" indent="0">
              <a:buNone/>
              <a:defRPr sz="2000">
                <a:solidFill>
                  <a:schemeClr val="tx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6" name="Text Placeholder 2"/>
          <p:cNvSpPr>
            <a:spLocks noGrp="1"/>
          </p:cNvSpPr>
          <p:nvPr>
            <p:ph type="body" idx="13"/>
          </p:nvPr>
        </p:nvSpPr>
        <p:spPr>
          <a:xfrm>
            <a:off x="284994" y="6002149"/>
            <a:ext cx="7886700" cy="277111"/>
          </a:xfrm>
        </p:spPr>
        <p:txBody>
          <a:bodyPr>
            <a:normAutofit/>
          </a:bodyPr>
          <a:lstStyle>
            <a:lvl1pPr marL="0" indent="0">
              <a:buNone/>
              <a:defRPr sz="1200" i="1">
                <a:solidFill>
                  <a:schemeClr val="tx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B32BA-C290-6B4E-A894-728F89FBE96C}"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6247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3FB4-E8D3-5E4B-9726-3CAC33EB163E}"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257C-7D9D-844F-96B4-FA1A25957317}" type="datetime1">
              <a:rPr lang="en-GB" smtClean="0"/>
              <a:t>24/05/2022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4CF8E-1AF5-A84A-BA30-8328B9038AD6}" type="slidenum">
              <a:rPr lang="en-US" smtClean="0"/>
              <a:t>‹#›</a:t>
            </a:fld>
            <a:endParaRPr lang="en-US"/>
          </a:p>
        </p:txBody>
      </p:sp>
    </p:spTree>
    <p:extLst>
      <p:ext uri="{BB962C8B-B14F-4D97-AF65-F5344CB8AC3E}">
        <p14:creationId xmlns:p14="http://schemas.microsoft.com/office/powerpoint/2010/main" val="26534362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6" r:id="rId3"/>
    <p:sldLayoutId id="2147483677" r:id="rId4"/>
    <p:sldLayoutId id="2147483673" r:id="rId5"/>
    <p:sldLayoutId id="2147483674" r:id="rId6"/>
    <p:sldLayoutId id="2147483675"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Inaugural European IPS Meeting</a:t>
            </a:r>
            <a:br>
              <a:rPr lang="en-US" b="1" dirty="0"/>
            </a:br>
            <a:r>
              <a:rPr lang="en-US" b="1" dirty="0"/>
              <a:t>22</a:t>
            </a:r>
            <a:r>
              <a:rPr lang="en-US" b="1" baseline="30000" dirty="0"/>
              <a:t>nd</a:t>
            </a:r>
            <a:r>
              <a:rPr lang="en-US" b="1" dirty="0"/>
              <a:t> April 2021 by ZOOM</a:t>
            </a:r>
            <a:endParaRPr lang="en-US" dirty="0">
              <a:solidFill>
                <a:srgbClr val="3695A4"/>
              </a:solidFill>
            </a:endParaRPr>
          </a:p>
        </p:txBody>
      </p:sp>
      <p:sp>
        <p:nvSpPr>
          <p:cNvPr id="4" name="Text Placeholder 3"/>
          <p:cNvSpPr>
            <a:spLocks noGrp="1"/>
          </p:cNvSpPr>
          <p:nvPr>
            <p:ph type="body" idx="1"/>
          </p:nvPr>
        </p:nvSpPr>
        <p:spPr>
          <a:xfrm>
            <a:off x="284994" y="5158210"/>
            <a:ext cx="8279886" cy="857154"/>
          </a:xfrm>
        </p:spPr>
        <p:txBody>
          <a:bodyPr>
            <a:normAutofit/>
          </a:bodyPr>
          <a:lstStyle/>
          <a:p>
            <a:r>
              <a:rPr lang="en-US" b="1" dirty="0">
                <a:solidFill>
                  <a:srgbClr val="237681"/>
                </a:solidFill>
              </a:rPr>
              <a:t>European Social Catalyst Fund – Scaling up IPS across 5 European countries</a:t>
            </a:r>
          </a:p>
        </p:txBody>
      </p:sp>
      <p:sp>
        <p:nvSpPr>
          <p:cNvPr id="5" name="Text Placeholder 4"/>
          <p:cNvSpPr>
            <a:spLocks noGrp="1"/>
          </p:cNvSpPr>
          <p:nvPr>
            <p:ph type="body" idx="13"/>
          </p:nvPr>
        </p:nvSpPr>
        <p:spPr>
          <a:xfrm>
            <a:off x="284994" y="6015364"/>
            <a:ext cx="7886700" cy="841846"/>
          </a:xfrm>
        </p:spPr>
        <p:txBody>
          <a:bodyPr>
            <a:normAutofit/>
          </a:bodyPr>
          <a:lstStyle/>
          <a:p>
            <a:r>
              <a:rPr lang="en-US" b="1" i="0" dirty="0">
                <a:latin typeface="Arial" panose="020B0604020202020204" pitchFamily="34" charset="0"/>
                <a:cs typeface="Arial" panose="020B0604020202020204" pitchFamily="34" charset="0"/>
              </a:rPr>
              <a:t>Social Finance UK</a:t>
            </a:r>
            <a:endParaRPr lang="en-US" i="0" dirty="0"/>
          </a:p>
        </p:txBody>
      </p:sp>
      <p:pic>
        <p:nvPicPr>
          <p:cNvPr id="1026" name="Picture 2" descr="Image result for reykjavik">
            <a:extLst>
              <a:ext uri="{FF2B5EF4-FFF2-40B4-BE49-F238E27FC236}">
                <a16:creationId xmlns:a16="http://schemas.microsoft.com/office/drawing/2014/main" id="{D8616144-3422-4B68-828F-78626A4BEC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16"/>
          <a:stretch/>
        </p:blipFill>
        <p:spPr bwMode="auto">
          <a:xfrm>
            <a:off x="-1" y="0"/>
            <a:ext cx="9144001" cy="337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1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95" y="210884"/>
            <a:ext cx="7318963" cy="767272"/>
          </a:xfrm>
        </p:spPr>
        <p:txBody>
          <a:bodyPr>
            <a:normAutofit/>
          </a:bodyPr>
          <a:lstStyle/>
          <a:p>
            <a:r>
              <a:rPr lang="en-US" dirty="0"/>
              <a:t>The European Social Catalyst Fund is helping scale up proven innovations tackling social challenges</a:t>
            </a:r>
          </a:p>
        </p:txBody>
      </p:sp>
      <p:sp>
        <p:nvSpPr>
          <p:cNvPr id="3" name="Text Placeholder 2"/>
          <p:cNvSpPr>
            <a:spLocks noGrp="1"/>
          </p:cNvSpPr>
          <p:nvPr>
            <p:ph type="body" idx="13"/>
          </p:nvPr>
        </p:nvSpPr>
        <p:spPr/>
        <p:txBody>
          <a:bodyPr/>
          <a:lstStyle/>
          <a:p>
            <a:endParaRPr lang="en-US" dirty="0"/>
          </a:p>
        </p:txBody>
      </p:sp>
      <p:sp>
        <p:nvSpPr>
          <p:cNvPr id="6" name="Slide Number Placeholder 5"/>
          <p:cNvSpPr>
            <a:spLocks noGrp="1"/>
          </p:cNvSpPr>
          <p:nvPr>
            <p:ph type="sldNum" sz="quarter" idx="15"/>
          </p:nvPr>
        </p:nvSpPr>
        <p:spPr/>
        <p:txBody>
          <a:bodyPr/>
          <a:lstStyle/>
          <a:p>
            <a:fld id="{E9F4CF8E-1AF5-A84A-BA30-8328B9038AD6}" type="slidenum">
              <a:rPr lang="en-US" smtClean="0"/>
              <a:pPr/>
              <a:t>2</a:t>
            </a:fld>
            <a:endParaRPr lang="en-US" dirty="0"/>
          </a:p>
        </p:txBody>
      </p:sp>
      <p:sp>
        <p:nvSpPr>
          <p:cNvPr id="8" name="Text Placeholder 1">
            <a:extLst>
              <a:ext uri="{FF2B5EF4-FFF2-40B4-BE49-F238E27FC236}">
                <a16:creationId xmlns:a16="http://schemas.microsoft.com/office/drawing/2014/main" id="{5748FDEE-A511-4224-9E87-7396FC6F4FFC}"/>
              </a:ext>
            </a:extLst>
          </p:cNvPr>
          <p:cNvSpPr txBox="1">
            <a:spLocks/>
          </p:cNvSpPr>
          <p:nvPr/>
        </p:nvSpPr>
        <p:spPr>
          <a:xfrm>
            <a:off x="391135" y="1328829"/>
            <a:ext cx="8088313" cy="4476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2">
                  <a:lumMod val="75000"/>
                </a:schemeClr>
              </a:buClr>
            </a:pPr>
            <a:endParaRPr lang="en-US" sz="2400" dirty="0">
              <a:latin typeface="Gill Sans"/>
            </a:endParaRPr>
          </a:p>
          <a:p>
            <a:pPr>
              <a:buClr>
                <a:schemeClr val="tx2">
                  <a:lumMod val="75000"/>
                </a:schemeClr>
              </a:buClr>
            </a:pPr>
            <a:r>
              <a:rPr lang="en-US" sz="2000" dirty="0">
                <a:latin typeface="Gill Sans"/>
              </a:rPr>
              <a:t>ESCF is established and co-funded by:</a:t>
            </a:r>
          </a:p>
          <a:p>
            <a:pPr>
              <a:buClr>
                <a:schemeClr val="tx2">
                  <a:lumMod val="75000"/>
                </a:schemeClr>
              </a:buClr>
            </a:pPr>
            <a:endParaRPr lang="en-US" sz="2000" dirty="0">
              <a:latin typeface="Gill Sans"/>
            </a:endParaRPr>
          </a:p>
          <a:p>
            <a:pPr>
              <a:buClr>
                <a:schemeClr val="tx2">
                  <a:lumMod val="75000"/>
                </a:schemeClr>
              </a:buClr>
            </a:pPr>
            <a:endParaRPr lang="en-US" sz="2000" dirty="0">
              <a:latin typeface="Gill Sans"/>
            </a:endParaRPr>
          </a:p>
          <a:p>
            <a:pPr>
              <a:buClr>
                <a:schemeClr val="tx2">
                  <a:lumMod val="75000"/>
                </a:schemeClr>
              </a:buClr>
            </a:pPr>
            <a:endParaRPr lang="en-US" sz="2000" dirty="0">
              <a:latin typeface="Gill Sans"/>
            </a:endParaRPr>
          </a:p>
          <a:p>
            <a:pPr>
              <a:buClr>
                <a:schemeClr val="tx2">
                  <a:lumMod val="75000"/>
                </a:schemeClr>
              </a:buClr>
            </a:pPr>
            <a:endParaRPr lang="en-US" sz="2000" dirty="0">
              <a:latin typeface="Gill Sans"/>
            </a:endParaRPr>
          </a:p>
          <a:p>
            <a:pPr>
              <a:buClr>
                <a:schemeClr val="tx2">
                  <a:lumMod val="75000"/>
                </a:schemeClr>
              </a:buClr>
            </a:pPr>
            <a:endParaRPr lang="en-US" sz="2000" dirty="0">
              <a:latin typeface="Gill Sans"/>
            </a:endParaRPr>
          </a:p>
          <a:p>
            <a:pPr>
              <a:buClr>
                <a:schemeClr val="tx2">
                  <a:lumMod val="75000"/>
                </a:schemeClr>
              </a:buClr>
            </a:pPr>
            <a:r>
              <a:rPr lang="en-US" sz="2000" dirty="0">
                <a:latin typeface="Gill Sans"/>
              </a:rPr>
              <a:t>Designed to stimulate and support creative ways to scale up proven innovations to produce good outcomes cost-effectively</a:t>
            </a:r>
          </a:p>
          <a:p>
            <a:pPr>
              <a:buClr>
                <a:schemeClr val="tx2">
                  <a:lumMod val="75000"/>
                </a:schemeClr>
              </a:buClr>
            </a:pPr>
            <a:endParaRPr lang="en-US" sz="2000" dirty="0">
              <a:latin typeface="Gill Sans"/>
            </a:endParaRPr>
          </a:p>
          <a:p>
            <a:pPr>
              <a:buClr>
                <a:schemeClr val="tx2">
                  <a:lumMod val="75000"/>
                </a:schemeClr>
              </a:buClr>
            </a:pPr>
            <a:r>
              <a:rPr lang="en-US" sz="2000" dirty="0">
                <a:latin typeface="Gill Sans"/>
              </a:rPr>
              <a:t>We are 1 of 7 projects receiving funding</a:t>
            </a:r>
            <a:endParaRPr lang="en-GB" sz="2000" dirty="0">
              <a:latin typeface="Gill Sans"/>
            </a:endParaRPr>
          </a:p>
        </p:txBody>
      </p:sp>
      <p:grpSp>
        <p:nvGrpSpPr>
          <p:cNvPr id="9" name="Group 8">
            <a:extLst>
              <a:ext uri="{FF2B5EF4-FFF2-40B4-BE49-F238E27FC236}">
                <a16:creationId xmlns:a16="http://schemas.microsoft.com/office/drawing/2014/main" id="{64FA377F-A06D-4EE3-8A7F-EEC375FE9ACB}"/>
              </a:ext>
            </a:extLst>
          </p:cNvPr>
          <p:cNvGrpSpPr/>
          <p:nvPr/>
        </p:nvGrpSpPr>
        <p:grpSpPr>
          <a:xfrm>
            <a:off x="546561" y="2233705"/>
            <a:ext cx="8071917" cy="1333500"/>
            <a:chOff x="470700" y="1175402"/>
            <a:chExt cx="8071917" cy="1333500"/>
          </a:xfrm>
        </p:grpSpPr>
        <p:pic>
          <p:nvPicPr>
            <p:cNvPr id="10" name="Picture 9">
              <a:extLst>
                <a:ext uri="{FF2B5EF4-FFF2-40B4-BE49-F238E27FC236}">
                  <a16:creationId xmlns:a16="http://schemas.microsoft.com/office/drawing/2014/main" id="{EE38787B-35FC-4AAC-A1CD-C53E2244FE67}"/>
                </a:ext>
              </a:extLst>
            </p:cNvPr>
            <p:cNvPicPr>
              <a:picLocks noChangeAspect="1"/>
            </p:cNvPicPr>
            <p:nvPr/>
          </p:nvPicPr>
          <p:blipFill>
            <a:blip r:embed="rId2"/>
            <a:stretch>
              <a:fillRect/>
            </a:stretch>
          </p:blipFill>
          <p:spPr>
            <a:xfrm>
              <a:off x="470700" y="1474830"/>
              <a:ext cx="2612478" cy="741944"/>
            </a:xfrm>
            <a:prstGeom prst="rect">
              <a:avLst/>
            </a:prstGeom>
          </p:spPr>
        </p:pic>
        <p:pic>
          <p:nvPicPr>
            <p:cNvPr id="11" name="Picture 10">
              <a:extLst>
                <a:ext uri="{FF2B5EF4-FFF2-40B4-BE49-F238E27FC236}">
                  <a16:creationId xmlns:a16="http://schemas.microsoft.com/office/drawing/2014/main" id="{8AD0221C-5F3C-4C83-A16E-3667F1483EF2}"/>
                </a:ext>
              </a:extLst>
            </p:cNvPr>
            <p:cNvPicPr>
              <a:picLocks noChangeAspect="1"/>
            </p:cNvPicPr>
            <p:nvPr/>
          </p:nvPicPr>
          <p:blipFill>
            <a:blip r:embed="rId3"/>
            <a:stretch>
              <a:fillRect/>
            </a:stretch>
          </p:blipFill>
          <p:spPr>
            <a:xfrm>
              <a:off x="3083178" y="1175402"/>
              <a:ext cx="1333500" cy="1333500"/>
            </a:xfrm>
            <a:prstGeom prst="rect">
              <a:avLst/>
            </a:prstGeom>
          </p:spPr>
        </p:pic>
        <p:pic>
          <p:nvPicPr>
            <p:cNvPr id="12" name="Picture 8" descr="idw - Robert Bosch Stiftung">
              <a:extLst>
                <a:ext uri="{FF2B5EF4-FFF2-40B4-BE49-F238E27FC236}">
                  <a16:creationId xmlns:a16="http://schemas.microsoft.com/office/drawing/2014/main" id="{2B1BCE7B-F305-4466-A2BA-71934F699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24085"/>
              <a:ext cx="2039007" cy="836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B205BE4-5CBE-4928-8C41-872F2D0F1769}"/>
                </a:ext>
              </a:extLst>
            </p:cNvPr>
            <p:cNvPicPr>
              <a:picLocks noChangeAspect="1"/>
            </p:cNvPicPr>
            <p:nvPr/>
          </p:nvPicPr>
          <p:blipFill>
            <a:blip r:embed="rId5"/>
            <a:stretch>
              <a:fillRect/>
            </a:stretch>
          </p:blipFill>
          <p:spPr>
            <a:xfrm>
              <a:off x="6915150" y="1474830"/>
              <a:ext cx="1627467" cy="904148"/>
            </a:xfrm>
            <a:prstGeom prst="rect">
              <a:avLst/>
            </a:prstGeom>
          </p:spPr>
        </p:pic>
      </p:grpSp>
    </p:spTree>
    <p:extLst>
      <p:ext uri="{BB962C8B-B14F-4D97-AF65-F5344CB8AC3E}">
        <p14:creationId xmlns:p14="http://schemas.microsoft.com/office/powerpoint/2010/main" val="117568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95" y="210884"/>
            <a:ext cx="7274045" cy="767272"/>
          </a:xfrm>
        </p:spPr>
        <p:txBody>
          <a:bodyPr/>
          <a:lstStyle/>
          <a:p>
            <a:r>
              <a:rPr lang="en-US" dirty="0"/>
              <a:t>We were awarded funding by the ESCF to develop plans to scale IPS in 5 European countries </a:t>
            </a:r>
          </a:p>
        </p:txBody>
      </p:sp>
      <p:sp>
        <p:nvSpPr>
          <p:cNvPr id="3" name="Text Placeholder 2"/>
          <p:cNvSpPr>
            <a:spLocks noGrp="1"/>
          </p:cNvSpPr>
          <p:nvPr>
            <p:ph type="body" idx="13"/>
          </p:nvPr>
        </p:nvSpPr>
        <p:spPr/>
        <p:txBody>
          <a:bodyPr/>
          <a:lstStyle/>
          <a:p>
            <a:endParaRPr lang="en-US" dirty="0"/>
          </a:p>
        </p:txBody>
      </p:sp>
      <p:sp>
        <p:nvSpPr>
          <p:cNvPr id="6" name="Slide Number Placeholder 5"/>
          <p:cNvSpPr>
            <a:spLocks noGrp="1"/>
          </p:cNvSpPr>
          <p:nvPr>
            <p:ph type="sldNum" sz="quarter" idx="15"/>
          </p:nvPr>
        </p:nvSpPr>
        <p:spPr/>
        <p:txBody>
          <a:bodyPr/>
          <a:lstStyle/>
          <a:p>
            <a:fld id="{E9F4CF8E-1AF5-A84A-BA30-8328B9038AD6}" type="slidenum">
              <a:rPr lang="en-US" smtClean="0"/>
              <a:pPr/>
              <a:t>3</a:t>
            </a:fld>
            <a:endParaRPr lang="en-US" dirty="0"/>
          </a:p>
        </p:txBody>
      </p:sp>
      <p:grpSp>
        <p:nvGrpSpPr>
          <p:cNvPr id="12" name="Group 11">
            <a:extLst>
              <a:ext uri="{FF2B5EF4-FFF2-40B4-BE49-F238E27FC236}">
                <a16:creationId xmlns:a16="http://schemas.microsoft.com/office/drawing/2014/main" id="{6CCCA425-44BF-4509-9FDB-A421D760EC5F}"/>
              </a:ext>
            </a:extLst>
          </p:cNvPr>
          <p:cNvGrpSpPr/>
          <p:nvPr/>
        </p:nvGrpSpPr>
        <p:grpSpPr>
          <a:xfrm>
            <a:off x="2054225" y="4628975"/>
            <a:ext cx="2434366" cy="1267906"/>
            <a:chOff x="1064358" y="4118709"/>
            <a:chExt cx="3529478" cy="1495102"/>
          </a:xfrm>
        </p:grpSpPr>
        <p:pic>
          <p:nvPicPr>
            <p:cNvPr id="13" name="Picture 4">
              <a:extLst>
                <a:ext uri="{FF2B5EF4-FFF2-40B4-BE49-F238E27FC236}">
                  <a16:creationId xmlns:a16="http://schemas.microsoft.com/office/drawing/2014/main" id="{C688B899-C29D-4881-862F-7DB6CA2138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829" y="4254147"/>
              <a:ext cx="1112037" cy="71600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5CB77074-EA33-401D-8376-F2A396288C9A}"/>
                </a:ext>
              </a:extLst>
            </p:cNvPr>
            <p:cNvSpPr/>
            <p:nvPr/>
          </p:nvSpPr>
          <p:spPr>
            <a:xfrm>
              <a:off x="1064358" y="4118709"/>
              <a:ext cx="3529478" cy="14951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Gill Sans"/>
              </a:endParaRPr>
            </a:p>
          </p:txBody>
        </p:sp>
        <p:pic>
          <p:nvPicPr>
            <p:cNvPr id="15" name="Picture 1" descr="F:\COMUN\LOGOTIPS -\FAD\FAD-INSTITUT NOUS\Logos Alta resolución\UAB IUAD alta resolución.JPG">
              <a:extLst>
                <a:ext uri="{FF2B5EF4-FFF2-40B4-BE49-F238E27FC236}">
                  <a16:creationId xmlns:a16="http://schemas.microsoft.com/office/drawing/2014/main" id="{A5486992-1002-4FF9-9AA3-FEE7DE760992}"/>
                </a:ext>
              </a:extLst>
            </p:cNvPr>
            <p:cNvPicPr>
              <a:picLocks noChangeAspect="1" noChangeArrowheads="1"/>
            </p:cNvPicPr>
            <p:nvPr/>
          </p:nvPicPr>
          <p:blipFill>
            <a:blip r:embed="rId4" cstate="print"/>
            <a:srcRect/>
            <a:stretch>
              <a:fillRect/>
            </a:stretch>
          </p:blipFill>
          <p:spPr bwMode="auto">
            <a:xfrm>
              <a:off x="1279255" y="4971581"/>
              <a:ext cx="1740106" cy="548068"/>
            </a:xfrm>
            <a:prstGeom prst="rect">
              <a:avLst/>
            </a:prstGeom>
            <a:noFill/>
          </p:spPr>
        </p:pic>
      </p:grpSp>
      <p:grpSp>
        <p:nvGrpSpPr>
          <p:cNvPr id="4" name="Group 3">
            <a:extLst>
              <a:ext uri="{FF2B5EF4-FFF2-40B4-BE49-F238E27FC236}">
                <a16:creationId xmlns:a16="http://schemas.microsoft.com/office/drawing/2014/main" id="{727C4D44-0BF4-4D84-8504-F5A05782CC4B}"/>
              </a:ext>
            </a:extLst>
          </p:cNvPr>
          <p:cNvGrpSpPr/>
          <p:nvPr/>
        </p:nvGrpSpPr>
        <p:grpSpPr>
          <a:xfrm>
            <a:off x="4777512" y="1438841"/>
            <a:ext cx="2525283" cy="1293928"/>
            <a:chOff x="4777512" y="1438841"/>
            <a:chExt cx="2525283" cy="1293928"/>
          </a:xfrm>
        </p:grpSpPr>
        <p:pic>
          <p:nvPicPr>
            <p:cNvPr id="17" name="Picture 16" descr="Flag of France - Wikipedia">
              <a:extLst>
                <a:ext uri="{FF2B5EF4-FFF2-40B4-BE49-F238E27FC236}">
                  <a16:creationId xmlns:a16="http://schemas.microsoft.com/office/drawing/2014/main" id="{871CE972-94AE-4098-9B51-FEEDEF5CE8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428" y="1568123"/>
              <a:ext cx="795645" cy="61966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37342D28-D84B-459C-8D05-AABDD0259405}"/>
                </a:ext>
              </a:extLst>
            </p:cNvPr>
            <p:cNvSpPr/>
            <p:nvPr/>
          </p:nvSpPr>
          <p:spPr>
            <a:xfrm>
              <a:off x="4777512" y="1438841"/>
              <a:ext cx="2525283" cy="12939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Gill Sans"/>
              </a:endParaRPr>
            </a:p>
          </p:txBody>
        </p:sp>
        <p:pic>
          <p:nvPicPr>
            <p:cNvPr id="19" name="Picture 24" descr="Working First Logo">
              <a:extLst>
                <a:ext uri="{FF2B5EF4-FFF2-40B4-BE49-F238E27FC236}">
                  <a16:creationId xmlns:a16="http://schemas.microsoft.com/office/drawing/2014/main" id="{C2D354C7-C181-48A4-A41A-3B96A9518B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418" y="2147629"/>
              <a:ext cx="1244646" cy="5244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2006490-073D-4BB4-A95D-AB69849E526B}"/>
              </a:ext>
            </a:extLst>
          </p:cNvPr>
          <p:cNvGrpSpPr/>
          <p:nvPr/>
        </p:nvGrpSpPr>
        <p:grpSpPr>
          <a:xfrm>
            <a:off x="1825277" y="1412084"/>
            <a:ext cx="2591080" cy="1292586"/>
            <a:chOff x="1064358" y="832983"/>
            <a:chExt cx="3529478" cy="1495102"/>
          </a:xfrm>
        </p:grpSpPr>
        <p:pic>
          <p:nvPicPr>
            <p:cNvPr id="21" name="Picture 12" descr="Flag of Denmark - Wikipedia">
              <a:extLst>
                <a:ext uri="{FF2B5EF4-FFF2-40B4-BE49-F238E27FC236}">
                  <a16:creationId xmlns:a16="http://schemas.microsoft.com/office/drawing/2014/main" id="{0D0DD429-CEB9-4F23-A28C-9CA1E9FB2B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4254" y="999600"/>
              <a:ext cx="982276" cy="71917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2BCF31CC-AAF3-49DB-99AC-E832F5869E2E}"/>
                </a:ext>
              </a:extLst>
            </p:cNvPr>
            <p:cNvSpPr/>
            <p:nvPr/>
          </p:nvSpPr>
          <p:spPr>
            <a:xfrm>
              <a:off x="1064358" y="832983"/>
              <a:ext cx="3529478" cy="14951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Gill Sans"/>
              </a:endParaRPr>
            </a:p>
          </p:txBody>
        </p:sp>
        <p:pic>
          <p:nvPicPr>
            <p:cNvPr id="23" name="Picture 22" descr="A picture containing text&#10;&#10;Description automatically generated">
              <a:extLst>
                <a:ext uri="{FF2B5EF4-FFF2-40B4-BE49-F238E27FC236}">
                  <a16:creationId xmlns:a16="http://schemas.microsoft.com/office/drawing/2014/main" id="{1CADD16B-87FF-4073-803F-EE5A4D70A8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0966" y="1708150"/>
              <a:ext cx="1699971" cy="498519"/>
            </a:xfrm>
            <a:prstGeom prst="rect">
              <a:avLst/>
            </a:prstGeom>
          </p:spPr>
        </p:pic>
        <p:sp>
          <p:nvSpPr>
            <p:cNvPr id="24" name="TextBox 23">
              <a:extLst>
                <a:ext uri="{FF2B5EF4-FFF2-40B4-BE49-F238E27FC236}">
                  <a16:creationId xmlns:a16="http://schemas.microsoft.com/office/drawing/2014/main" id="{CDFED165-3E89-4FC9-A428-0C187B0543E7}"/>
                </a:ext>
              </a:extLst>
            </p:cNvPr>
            <p:cNvSpPr txBox="1"/>
            <p:nvPr/>
          </p:nvSpPr>
          <p:spPr>
            <a:xfrm>
              <a:off x="1189075" y="891407"/>
              <a:ext cx="1955003" cy="815352"/>
            </a:xfrm>
            <a:prstGeom prst="rect">
              <a:avLst/>
            </a:prstGeom>
          </p:spPr>
          <p:txBody>
            <a:bodyPr vert="horz" wrap="square" lIns="0" tIns="0" rIns="0" bIns="0" rtlCol="0">
              <a:normAutofit fontScale="92500" lnSpcReduction="20000"/>
            </a:bodyPr>
            <a:lstStyle/>
            <a:p>
              <a:pPr>
                <a:spcBef>
                  <a:spcPts val="500"/>
                </a:spcBef>
                <a:buClr>
                  <a:schemeClr val="tx2"/>
                </a:buClr>
                <a:buSzPct val="120000"/>
              </a:pPr>
              <a:r>
                <a:rPr lang="en-US" sz="1400" b="1" dirty="0">
                  <a:latin typeface="Gill Sans"/>
                </a:rPr>
                <a:t>Denmark</a:t>
              </a:r>
            </a:p>
            <a:p>
              <a:pPr>
                <a:spcBef>
                  <a:spcPts val="500"/>
                </a:spcBef>
                <a:buClr>
                  <a:schemeClr val="tx2"/>
                </a:buClr>
                <a:buSzPct val="120000"/>
              </a:pPr>
              <a:r>
                <a:rPr lang="en-US" sz="1400" dirty="0">
                  <a:latin typeface="Gill Sans"/>
                </a:rPr>
                <a:t>Copenhagen Research Centre for Mental Health</a:t>
              </a:r>
              <a:endParaRPr lang="en-GB" sz="1400" dirty="0">
                <a:latin typeface="Gill Sans"/>
              </a:endParaRPr>
            </a:p>
          </p:txBody>
        </p:sp>
      </p:grpSp>
      <p:sp>
        <p:nvSpPr>
          <p:cNvPr id="25" name="TextBox 24">
            <a:extLst>
              <a:ext uri="{FF2B5EF4-FFF2-40B4-BE49-F238E27FC236}">
                <a16:creationId xmlns:a16="http://schemas.microsoft.com/office/drawing/2014/main" id="{6AA21B3C-8DD8-4450-81C7-14A37055AE95}"/>
              </a:ext>
            </a:extLst>
          </p:cNvPr>
          <p:cNvSpPr txBox="1"/>
          <p:nvPr/>
        </p:nvSpPr>
        <p:spPr>
          <a:xfrm>
            <a:off x="6327737" y="1519994"/>
            <a:ext cx="1571778" cy="648183"/>
          </a:xfrm>
          <a:prstGeom prst="rect">
            <a:avLst/>
          </a:prstGeom>
        </p:spPr>
        <p:txBody>
          <a:bodyPr vert="horz" wrap="square" lIns="0" tIns="0" rIns="0" bIns="0" rtlCol="0">
            <a:normAutofit/>
          </a:bodyPr>
          <a:lstStyle/>
          <a:p>
            <a:pPr>
              <a:spcBef>
                <a:spcPts val="500"/>
              </a:spcBef>
              <a:buClr>
                <a:schemeClr val="tx2"/>
              </a:buClr>
              <a:buSzPct val="120000"/>
            </a:pPr>
            <a:r>
              <a:rPr lang="en-US" sz="1400" b="1" dirty="0">
                <a:latin typeface="Gill Sans"/>
              </a:rPr>
              <a:t>France</a:t>
            </a:r>
            <a:endParaRPr lang="en-GB" sz="1400" dirty="0">
              <a:latin typeface="Gill Sans"/>
            </a:endParaRPr>
          </a:p>
        </p:txBody>
      </p:sp>
      <p:grpSp>
        <p:nvGrpSpPr>
          <p:cNvPr id="26" name="Group 25">
            <a:extLst>
              <a:ext uri="{FF2B5EF4-FFF2-40B4-BE49-F238E27FC236}">
                <a16:creationId xmlns:a16="http://schemas.microsoft.com/office/drawing/2014/main" id="{5073D987-4FF6-46FB-A8EB-FF81B07F3DF4}"/>
              </a:ext>
            </a:extLst>
          </p:cNvPr>
          <p:cNvGrpSpPr/>
          <p:nvPr/>
        </p:nvGrpSpPr>
        <p:grpSpPr>
          <a:xfrm>
            <a:off x="665394" y="3053095"/>
            <a:ext cx="2525283" cy="1248242"/>
            <a:chOff x="792529" y="2542094"/>
            <a:chExt cx="3529478" cy="1495102"/>
          </a:xfrm>
        </p:grpSpPr>
        <p:grpSp>
          <p:nvGrpSpPr>
            <p:cNvPr id="27" name="Group 26">
              <a:extLst>
                <a:ext uri="{FF2B5EF4-FFF2-40B4-BE49-F238E27FC236}">
                  <a16:creationId xmlns:a16="http://schemas.microsoft.com/office/drawing/2014/main" id="{15BCD204-4841-4A60-8F25-C923F1F0AD7D}"/>
                </a:ext>
              </a:extLst>
            </p:cNvPr>
            <p:cNvGrpSpPr/>
            <p:nvPr/>
          </p:nvGrpSpPr>
          <p:grpSpPr>
            <a:xfrm>
              <a:off x="792529" y="2542094"/>
              <a:ext cx="3529478" cy="1495102"/>
              <a:chOff x="549439" y="2527865"/>
              <a:chExt cx="3529478" cy="1495102"/>
            </a:xfrm>
          </p:grpSpPr>
          <p:pic>
            <p:nvPicPr>
              <p:cNvPr id="29" name="Picture 18" descr="Flag of the Netherlands - Wikipedia">
                <a:extLst>
                  <a:ext uri="{FF2B5EF4-FFF2-40B4-BE49-F238E27FC236}">
                    <a16:creationId xmlns:a16="http://schemas.microsoft.com/office/drawing/2014/main" id="{378A4749-799B-43CC-A8D5-4C39367725D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1545" y="2666865"/>
                <a:ext cx="1101856" cy="7094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Strategic partnerships - ABN AMRO Bank">
                <a:extLst>
                  <a:ext uri="{FF2B5EF4-FFF2-40B4-BE49-F238E27FC236}">
                    <a16:creationId xmlns:a16="http://schemas.microsoft.com/office/drawing/2014/main" id="{728CCB85-A5DE-47F9-A04B-39DB7CCB72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388" y="2806361"/>
                <a:ext cx="1531090" cy="928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Social Finance UK">
                <a:extLst>
                  <a:ext uri="{FF2B5EF4-FFF2-40B4-BE49-F238E27FC236}">
                    <a16:creationId xmlns:a16="http://schemas.microsoft.com/office/drawing/2014/main" id="{CD0BB411-73DF-4381-9441-166ED70516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945" y="3592516"/>
                <a:ext cx="1468547" cy="31260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E9DBB5AE-0D3B-4933-86F5-9FECD9E8F14E}"/>
                  </a:ext>
                </a:extLst>
              </p:cNvPr>
              <p:cNvSpPr/>
              <p:nvPr/>
            </p:nvSpPr>
            <p:spPr>
              <a:xfrm>
                <a:off x="549439" y="2527865"/>
                <a:ext cx="3529478" cy="14951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Gill Sans"/>
                </a:endParaRPr>
              </a:p>
            </p:txBody>
          </p:sp>
        </p:grpSp>
        <p:sp>
          <p:nvSpPr>
            <p:cNvPr id="28" name="TextBox 27">
              <a:extLst>
                <a:ext uri="{FF2B5EF4-FFF2-40B4-BE49-F238E27FC236}">
                  <a16:creationId xmlns:a16="http://schemas.microsoft.com/office/drawing/2014/main" id="{8EEBA6C1-357F-42ED-AFA5-9535367D376F}"/>
                </a:ext>
              </a:extLst>
            </p:cNvPr>
            <p:cNvSpPr txBox="1"/>
            <p:nvPr/>
          </p:nvSpPr>
          <p:spPr>
            <a:xfrm>
              <a:off x="904205" y="2624800"/>
              <a:ext cx="2331512" cy="648183"/>
            </a:xfrm>
            <a:prstGeom prst="rect">
              <a:avLst/>
            </a:prstGeom>
          </p:spPr>
          <p:txBody>
            <a:bodyPr vert="horz" wrap="square" lIns="0" tIns="0" rIns="0" bIns="0" rtlCol="0">
              <a:noAutofit/>
            </a:bodyPr>
            <a:lstStyle/>
            <a:p>
              <a:pPr>
                <a:spcBef>
                  <a:spcPts val="500"/>
                </a:spcBef>
                <a:buClr>
                  <a:schemeClr val="tx2"/>
                </a:buClr>
                <a:buSzPct val="120000"/>
              </a:pPr>
              <a:r>
                <a:rPr lang="en-US" sz="1400" b="1" dirty="0">
                  <a:latin typeface="Gill Sans"/>
                </a:rPr>
                <a:t>Social Finance UK/NL</a:t>
              </a:r>
              <a:endParaRPr lang="en-GB" sz="1400" dirty="0">
                <a:latin typeface="Gill Sans"/>
              </a:endParaRPr>
            </a:p>
          </p:txBody>
        </p:sp>
      </p:grpSp>
      <p:grpSp>
        <p:nvGrpSpPr>
          <p:cNvPr id="33" name="Group 32">
            <a:extLst>
              <a:ext uri="{FF2B5EF4-FFF2-40B4-BE49-F238E27FC236}">
                <a16:creationId xmlns:a16="http://schemas.microsoft.com/office/drawing/2014/main" id="{87805720-08CB-4F4A-A509-FB44C04A2BA6}"/>
              </a:ext>
            </a:extLst>
          </p:cNvPr>
          <p:cNvGrpSpPr/>
          <p:nvPr/>
        </p:nvGrpSpPr>
        <p:grpSpPr>
          <a:xfrm>
            <a:off x="6026454" y="3053787"/>
            <a:ext cx="2525283" cy="1267906"/>
            <a:chOff x="5827263" y="2542094"/>
            <a:chExt cx="2525283" cy="1267906"/>
          </a:xfrm>
        </p:grpSpPr>
        <p:grpSp>
          <p:nvGrpSpPr>
            <p:cNvPr id="34" name="Group 33">
              <a:extLst>
                <a:ext uri="{FF2B5EF4-FFF2-40B4-BE49-F238E27FC236}">
                  <a16:creationId xmlns:a16="http://schemas.microsoft.com/office/drawing/2014/main" id="{0F21F7D6-91F8-4346-88FA-1E5CAFBB2D93}"/>
                </a:ext>
              </a:extLst>
            </p:cNvPr>
            <p:cNvGrpSpPr/>
            <p:nvPr/>
          </p:nvGrpSpPr>
          <p:grpSpPr>
            <a:xfrm>
              <a:off x="5827263" y="2542094"/>
              <a:ext cx="2525283" cy="1267906"/>
              <a:chOff x="5069876" y="2527864"/>
              <a:chExt cx="3529478" cy="1495102"/>
            </a:xfrm>
          </p:grpSpPr>
          <p:pic>
            <p:nvPicPr>
              <p:cNvPr id="36" name="Picture 14" descr="Flag of the Czech Republic - Wikipedia">
                <a:extLst>
                  <a:ext uri="{FF2B5EF4-FFF2-40B4-BE49-F238E27FC236}">
                    <a16:creationId xmlns:a16="http://schemas.microsoft.com/office/drawing/2014/main" id="{9586B314-B447-4440-BE99-C3133E7020C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3041" y="2666864"/>
                <a:ext cx="1101857" cy="7094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64585723-656C-44B5-A194-334BE983E7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67907" y="3425112"/>
                <a:ext cx="2985626" cy="52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Rounded Corners 37">
                <a:extLst>
                  <a:ext uri="{FF2B5EF4-FFF2-40B4-BE49-F238E27FC236}">
                    <a16:creationId xmlns:a16="http://schemas.microsoft.com/office/drawing/2014/main" id="{C2ABB0E1-03CE-4CA5-BC57-24548848A7CB}"/>
                  </a:ext>
                </a:extLst>
              </p:cNvPr>
              <p:cNvSpPr/>
              <p:nvPr/>
            </p:nvSpPr>
            <p:spPr>
              <a:xfrm>
                <a:off x="5069876" y="2527864"/>
                <a:ext cx="3529478" cy="14951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Gill Sans"/>
                </a:endParaRPr>
              </a:p>
            </p:txBody>
          </p:sp>
        </p:grpSp>
        <p:sp>
          <p:nvSpPr>
            <p:cNvPr id="35" name="TextBox 34">
              <a:extLst>
                <a:ext uri="{FF2B5EF4-FFF2-40B4-BE49-F238E27FC236}">
                  <a16:creationId xmlns:a16="http://schemas.microsoft.com/office/drawing/2014/main" id="{846D6015-E55F-4EBE-BB8D-27BCF5011039}"/>
                </a:ext>
              </a:extLst>
            </p:cNvPr>
            <p:cNvSpPr txBox="1"/>
            <p:nvPr/>
          </p:nvSpPr>
          <p:spPr>
            <a:xfrm>
              <a:off x="6740545" y="2747913"/>
              <a:ext cx="1571778" cy="648183"/>
            </a:xfrm>
            <a:prstGeom prst="rect">
              <a:avLst/>
            </a:prstGeom>
          </p:spPr>
          <p:txBody>
            <a:bodyPr vert="horz" wrap="square" lIns="0" tIns="0" rIns="0" bIns="0" rtlCol="0">
              <a:normAutofit/>
            </a:bodyPr>
            <a:lstStyle/>
            <a:p>
              <a:pPr>
                <a:spcBef>
                  <a:spcPts val="500"/>
                </a:spcBef>
                <a:buClr>
                  <a:schemeClr val="tx2"/>
                </a:buClr>
                <a:buSzPct val="120000"/>
              </a:pPr>
              <a:r>
                <a:rPr lang="en-US" sz="1400" b="1" dirty="0">
                  <a:latin typeface="Gill Sans"/>
                </a:rPr>
                <a:t>Czech Republic</a:t>
              </a:r>
              <a:endParaRPr lang="en-GB" sz="1400" dirty="0">
                <a:latin typeface="Gill Sans"/>
              </a:endParaRPr>
            </a:p>
          </p:txBody>
        </p:sp>
      </p:grpSp>
      <p:sp>
        <p:nvSpPr>
          <p:cNvPr id="39" name="TextBox 38">
            <a:extLst>
              <a:ext uri="{FF2B5EF4-FFF2-40B4-BE49-F238E27FC236}">
                <a16:creationId xmlns:a16="http://schemas.microsoft.com/office/drawing/2014/main" id="{F1247CC1-4236-4ED2-8E29-833E701509B3}"/>
              </a:ext>
            </a:extLst>
          </p:cNvPr>
          <p:cNvSpPr txBox="1"/>
          <p:nvPr/>
        </p:nvSpPr>
        <p:spPr>
          <a:xfrm>
            <a:off x="2142126" y="4766210"/>
            <a:ext cx="1571778" cy="648183"/>
          </a:xfrm>
          <a:prstGeom prst="rect">
            <a:avLst/>
          </a:prstGeom>
        </p:spPr>
        <p:txBody>
          <a:bodyPr vert="horz" wrap="square" lIns="0" tIns="0" rIns="0" bIns="0" rtlCol="0">
            <a:normAutofit/>
          </a:bodyPr>
          <a:lstStyle/>
          <a:p>
            <a:pPr>
              <a:spcBef>
                <a:spcPts val="500"/>
              </a:spcBef>
              <a:buClr>
                <a:schemeClr val="tx2"/>
              </a:buClr>
              <a:buSzPct val="120000"/>
            </a:pPr>
            <a:r>
              <a:rPr lang="en-US" sz="1400" b="1" dirty="0">
                <a:latin typeface="Gill Sans"/>
              </a:rPr>
              <a:t>Spain</a:t>
            </a:r>
            <a:endParaRPr lang="en-GB" sz="1400" dirty="0">
              <a:latin typeface="Gill Sans"/>
            </a:endParaRPr>
          </a:p>
        </p:txBody>
      </p:sp>
      <p:grpSp>
        <p:nvGrpSpPr>
          <p:cNvPr id="40" name="Group 39">
            <a:extLst>
              <a:ext uri="{FF2B5EF4-FFF2-40B4-BE49-F238E27FC236}">
                <a16:creationId xmlns:a16="http://schemas.microsoft.com/office/drawing/2014/main" id="{259043F1-79C2-458B-A311-E989C74C88BC}"/>
              </a:ext>
            </a:extLst>
          </p:cNvPr>
          <p:cNvGrpSpPr/>
          <p:nvPr/>
        </p:nvGrpSpPr>
        <p:grpSpPr>
          <a:xfrm>
            <a:off x="4761725" y="4649869"/>
            <a:ext cx="2687583" cy="1267906"/>
            <a:chOff x="4951450" y="4407566"/>
            <a:chExt cx="2687583" cy="1267906"/>
          </a:xfrm>
        </p:grpSpPr>
        <p:grpSp>
          <p:nvGrpSpPr>
            <p:cNvPr id="41" name="Group 40">
              <a:extLst>
                <a:ext uri="{FF2B5EF4-FFF2-40B4-BE49-F238E27FC236}">
                  <a16:creationId xmlns:a16="http://schemas.microsoft.com/office/drawing/2014/main" id="{B7A2142C-4ABC-43A5-9384-CA2CB626D193}"/>
                </a:ext>
              </a:extLst>
            </p:cNvPr>
            <p:cNvGrpSpPr/>
            <p:nvPr/>
          </p:nvGrpSpPr>
          <p:grpSpPr>
            <a:xfrm>
              <a:off x="4951450" y="4407566"/>
              <a:ext cx="2269444" cy="1267906"/>
              <a:chOff x="4727248" y="4118708"/>
              <a:chExt cx="3529478" cy="1495102"/>
            </a:xfrm>
          </p:grpSpPr>
          <p:pic>
            <p:nvPicPr>
              <p:cNvPr id="43" name="Picture 42">
                <a:extLst>
                  <a:ext uri="{FF2B5EF4-FFF2-40B4-BE49-F238E27FC236}">
                    <a16:creationId xmlns:a16="http://schemas.microsoft.com/office/drawing/2014/main" id="{AB9C6E5C-6B5A-470D-9EC1-8E8E11F087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76589" y="4979342"/>
                <a:ext cx="2393035" cy="532546"/>
              </a:xfrm>
              <a:prstGeom prst="rect">
                <a:avLst/>
              </a:prstGeom>
            </p:spPr>
          </p:pic>
          <p:pic>
            <p:nvPicPr>
              <p:cNvPr id="44" name="Picture 2" descr="Flag of Croatia image and meaning Croatian flag - country flags">
                <a:extLst>
                  <a:ext uri="{FF2B5EF4-FFF2-40B4-BE49-F238E27FC236}">
                    <a16:creationId xmlns:a16="http://schemas.microsoft.com/office/drawing/2014/main" id="{55CC359E-1E2E-4CF0-BC61-F83ED71111D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06511" y="4254147"/>
                <a:ext cx="1376792" cy="66606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A28E9092-620F-4DD1-9BF2-BC0BD0E92258}"/>
                  </a:ext>
                </a:extLst>
              </p:cNvPr>
              <p:cNvSpPr/>
              <p:nvPr/>
            </p:nvSpPr>
            <p:spPr>
              <a:xfrm>
                <a:off x="4727248" y="4118708"/>
                <a:ext cx="3529478" cy="14951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Gill Sans"/>
                </a:endParaRPr>
              </a:p>
            </p:txBody>
          </p:sp>
        </p:grpSp>
        <p:sp>
          <p:nvSpPr>
            <p:cNvPr id="42" name="TextBox 41">
              <a:extLst>
                <a:ext uri="{FF2B5EF4-FFF2-40B4-BE49-F238E27FC236}">
                  <a16:creationId xmlns:a16="http://schemas.microsoft.com/office/drawing/2014/main" id="{F5E80DFD-8B1E-484B-8A9E-E9C94F3397F7}"/>
                </a:ext>
              </a:extLst>
            </p:cNvPr>
            <p:cNvSpPr txBox="1"/>
            <p:nvPr/>
          </p:nvSpPr>
          <p:spPr>
            <a:xfrm>
              <a:off x="6067255" y="4539213"/>
              <a:ext cx="1571778" cy="648183"/>
            </a:xfrm>
            <a:prstGeom prst="rect">
              <a:avLst/>
            </a:prstGeom>
          </p:spPr>
          <p:txBody>
            <a:bodyPr vert="horz" wrap="square" lIns="0" tIns="0" rIns="0" bIns="0" rtlCol="0">
              <a:normAutofit/>
            </a:bodyPr>
            <a:lstStyle/>
            <a:p>
              <a:pPr>
                <a:spcBef>
                  <a:spcPts val="500"/>
                </a:spcBef>
                <a:buClr>
                  <a:schemeClr val="tx2"/>
                </a:buClr>
                <a:buSzPct val="120000"/>
              </a:pPr>
              <a:r>
                <a:rPr lang="en-US" sz="1400" b="1" dirty="0">
                  <a:latin typeface="Gill Sans"/>
                </a:rPr>
                <a:t>Croatia</a:t>
              </a:r>
              <a:endParaRPr lang="en-GB" sz="1400" dirty="0">
                <a:latin typeface="Gill Sans"/>
              </a:endParaRPr>
            </a:p>
          </p:txBody>
        </p:sp>
      </p:grpSp>
      <p:sp>
        <p:nvSpPr>
          <p:cNvPr id="46" name="Oval 45">
            <a:extLst>
              <a:ext uri="{FF2B5EF4-FFF2-40B4-BE49-F238E27FC236}">
                <a16:creationId xmlns:a16="http://schemas.microsoft.com/office/drawing/2014/main" id="{AEA456E9-1228-4364-8E2A-C4242300CFED}"/>
              </a:ext>
            </a:extLst>
          </p:cNvPr>
          <p:cNvSpPr/>
          <p:nvPr/>
        </p:nvSpPr>
        <p:spPr>
          <a:xfrm>
            <a:off x="4297523" y="3381925"/>
            <a:ext cx="548954" cy="5627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Gill Sans"/>
            </a:endParaRPr>
          </a:p>
        </p:txBody>
      </p:sp>
      <p:cxnSp>
        <p:nvCxnSpPr>
          <p:cNvPr id="47" name="Straight Arrow Connector 46">
            <a:extLst>
              <a:ext uri="{FF2B5EF4-FFF2-40B4-BE49-F238E27FC236}">
                <a16:creationId xmlns:a16="http://schemas.microsoft.com/office/drawing/2014/main" id="{7144352E-7D3F-4436-A1D1-B9535FBEF5B8}"/>
              </a:ext>
            </a:extLst>
          </p:cNvPr>
          <p:cNvCxnSpPr>
            <a:cxnSpLocks/>
            <a:stCxn id="46" idx="1"/>
            <a:endCxn id="22" idx="2"/>
          </p:cNvCxnSpPr>
          <p:nvPr/>
        </p:nvCxnSpPr>
        <p:spPr>
          <a:xfrm flipH="1" flipV="1">
            <a:off x="3120817" y="2704670"/>
            <a:ext cx="1257098" cy="75966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ABC4D7E-EA62-4317-AE87-FB722A5025E6}"/>
              </a:ext>
            </a:extLst>
          </p:cNvPr>
          <p:cNvCxnSpPr>
            <a:cxnSpLocks/>
            <a:stCxn id="46" idx="7"/>
            <a:endCxn id="18" idx="2"/>
          </p:cNvCxnSpPr>
          <p:nvPr/>
        </p:nvCxnSpPr>
        <p:spPr>
          <a:xfrm flipV="1">
            <a:off x="4766085" y="2732769"/>
            <a:ext cx="1274069" cy="73157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43C2654-D1C7-4828-8891-34E5228FEB04}"/>
              </a:ext>
            </a:extLst>
          </p:cNvPr>
          <p:cNvCxnSpPr>
            <a:cxnSpLocks/>
            <a:stCxn id="46" idx="6"/>
            <a:endCxn id="38" idx="1"/>
          </p:cNvCxnSpPr>
          <p:nvPr/>
        </p:nvCxnSpPr>
        <p:spPr>
          <a:xfrm>
            <a:off x="4846477" y="3663306"/>
            <a:ext cx="1179977" cy="2443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001CB77-A739-4D83-BF62-4DA1F5214E2E}"/>
              </a:ext>
            </a:extLst>
          </p:cNvPr>
          <p:cNvCxnSpPr>
            <a:cxnSpLocks/>
            <a:stCxn id="46" idx="5"/>
            <a:endCxn id="45" idx="0"/>
          </p:cNvCxnSpPr>
          <p:nvPr/>
        </p:nvCxnSpPr>
        <p:spPr>
          <a:xfrm>
            <a:off x="4766085" y="3862272"/>
            <a:ext cx="1130362" cy="78759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C6D3070-3808-4D10-BE01-242048C4FD0F}"/>
              </a:ext>
            </a:extLst>
          </p:cNvPr>
          <p:cNvCxnSpPr>
            <a:cxnSpLocks/>
            <a:stCxn id="46" idx="3"/>
            <a:endCxn id="14" idx="0"/>
          </p:cNvCxnSpPr>
          <p:nvPr/>
        </p:nvCxnSpPr>
        <p:spPr>
          <a:xfrm flipH="1">
            <a:off x="3271408" y="3862272"/>
            <a:ext cx="1106507" cy="7667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9675CB4-1F03-49A7-9912-665B43E57F87}"/>
              </a:ext>
            </a:extLst>
          </p:cNvPr>
          <p:cNvCxnSpPr>
            <a:cxnSpLocks/>
            <a:stCxn id="46" idx="2"/>
            <a:endCxn id="32" idx="3"/>
          </p:cNvCxnSpPr>
          <p:nvPr/>
        </p:nvCxnSpPr>
        <p:spPr>
          <a:xfrm flipH="1">
            <a:off x="3190677" y="3663306"/>
            <a:ext cx="1106846" cy="1391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00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D5546-8095-4CF7-B45A-BCA13D614265}"/>
              </a:ext>
            </a:extLst>
          </p:cNvPr>
          <p:cNvSpPr>
            <a:spLocks noGrp="1"/>
          </p:cNvSpPr>
          <p:nvPr>
            <p:ph type="body" idx="13"/>
          </p:nvPr>
        </p:nvSpPr>
        <p:spPr/>
        <p:txBody>
          <a:bodyPr/>
          <a:lstStyle/>
          <a:p>
            <a:endParaRPr lang="en-GB"/>
          </a:p>
        </p:txBody>
      </p:sp>
      <p:sp>
        <p:nvSpPr>
          <p:cNvPr id="5" name="Slide Number Placeholder 4">
            <a:extLst>
              <a:ext uri="{FF2B5EF4-FFF2-40B4-BE49-F238E27FC236}">
                <a16:creationId xmlns:a16="http://schemas.microsoft.com/office/drawing/2014/main" id="{D18695C9-65F0-4A3A-98A9-478F4F5912F7}"/>
              </a:ext>
            </a:extLst>
          </p:cNvPr>
          <p:cNvSpPr>
            <a:spLocks noGrp="1"/>
          </p:cNvSpPr>
          <p:nvPr>
            <p:ph type="sldNum" sz="quarter" idx="15"/>
          </p:nvPr>
        </p:nvSpPr>
        <p:spPr/>
        <p:txBody>
          <a:bodyPr/>
          <a:lstStyle/>
          <a:p>
            <a:fld id="{E9F4CF8E-1AF5-A84A-BA30-8328B9038AD6}" type="slidenum">
              <a:rPr lang="en-US" smtClean="0"/>
              <a:pPr/>
              <a:t>4</a:t>
            </a:fld>
            <a:endParaRPr lang="en-US" dirty="0"/>
          </a:p>
        </p:txBody>
      </p:sp>
      <p:sp>
        <p:nvSpPr>
          <p:cNvPr id="6" name="Title 5">
            <a:extLst>
              <a:ext uri="{FF2B5EF4-FFF2-40B4-BE49-F238E27FC236}">
                <a16:creationId xmlns:a16="http://schemas.microsoft.com/office/drawing/2014/main" id="{AD064B25-F52A-4128-90B1-E6062624552F}"/>
              </a:ext>
            </a:extLst>
          </p:cNvPr>
          <p:cNvSpPr>
            <a:spLocks noGrp="1"/>
          </p:cNvSpPr>
          <p:nvPr>
            <p:ph type="title"/>
          </p:nvPr>
        </p:nvSpPr>
        <p:spPr/>
        <p:txBody>
          <a:bodyPr/>
          <a:lstStyle/>
          <a:p>
            <a:r>
              <a:rPr lang="en-US" dirty="0"/>
              <a:t>The funding will unlock key ingredients needed for scale</a:t>
            </a:r>
            <a:endParaRPr lang="en-GB" dirty="0"/>
          </a:p>
        </p:txBody>
      </p:sp>
      <p:sp>
        <p:nvSpPr>
          <p:cNvPr id="7" name="Rectangle: Rounded Corners 6">
            <a:extLst>
              <a:ext uri="{FF2B5EF4-FFF2-40B4-BE49-F238E27FC236}">
                <a16:creationId xmlns:a16="http://schemas.microsoft.com/office/drawing/2014/main" id="{0F675D30-1791-4A81-BCDF-52295D60AE77}"/>
              </a:ext>
            </a:extLst>
          </p:cNvPr>
          <p:cNvSpPr/>
          <p:nvPr/>
        </p:nvSpPr>
        <p:spPr>
          <a:xfrm>
            <a:off x="523875" y="1650872"/>
            <a:ext cx="2536144" cy="3944710"/>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ts val="192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Gill Sans MT" panose="020B0502020104020203" pitchFamily="34" charset="0"/>
              </a:rPr>
              <a:t>1. Local engagement &amp; partnership building</a:t>
            </a:r>
          </a:p>
          <a:p>
            <a:pPr marL="0" marR="0" lvl="0" indent="0" algn="l" defTabSz="914400" rtl="0" eaLnBrk="1" fontAlgn="auto" latinLnBrk="0" hangingPunct="1">
              <a:lnSpc>
                <a:spcPts val="192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bg1"/>
              </a:solidFill>
              <a:effectLst/>
              <a:uLnTx/>
              <a:uFillTx/>
              <a:latin typeface="Gill Sans MT" panose="020B0502020104020203" pitchFamily="34" charset="0"/>
            </a:endParaRPr>
          </a:p>
          <a:p>
            <a:pPr marL="0" marR="0" lvl="0" indent="0" algn="l" defTabSz="914400" rtl="0" eaLnBrk="1" fontAlgn="auto" latinLnBrk="0" hangingPunct="1">
              <a:lnSpc>
                <a:spcPts val="192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Gill Sans MT" panose="020B0502020104020203" pitchFamily="34" charset="0"/>
              </a:rPr>
              <a:t>Engage country-specific stakeholders, including new types of public and private partners</a:t>
            </a:r>
          </a:p>
        </p:txBody>
      </p:sp>
      <p:sp>
        <p:nvSpPr>
          <p:cNvPr id="8" name="Rectangle: Rounded Corners 7">
            <a:extLst>
              <a:ext uri="{FF2B5EF4-FFF2-40B4-BE49-F238E27FC236}">
                <a16:creationId xmlns:a16="http://schemas.microsoft.com/office/drawing/2014/main" id="{ADDF36DB-478E-43D8-83D1-770755670558}"/>
              </a:ext>
            </a:extLst>
          </p:cNvPr>
          <p:cNvSpPr/>
          <p:nvPr/>
        </p:nvSpPr>
        <p:spPr>
          <a:xfrm>
            <a:off x="6083980" y="1650872"/>
            <a:ext cx="2536144" cy="3944710"/>
          </a:xfrm>
          <a:prstGeom prst="roundRect">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ts val="1920"/>
              </a:lnSpc>
              <a:spcBef>
                <a:spcPts val="0"/>
              </a:spcBef>
              <a:spcAft>
                <a:spcPts val="0"/>
              </a:spcAft>
              <a:buClrTx/>
              <a:buSzTx/>
              <a:buFontTx/>
              <a:buNone/>
              <a:tabLst/>
              <a:defRPr/>
            </a:pPr>
            <a:r>
              <a:rPr lang="en-GB" sz="1600" b="1">
                <a:solidFill>
                  <a:prstClr val="black"/>
                </a:solidFill>
                <a:latin typeface="Gill Sans MT" panose="020B0502020104020203" pitchFamily="34" charset="0"/>
              </a:rPr>
              <a:t>3. </a:t>
            </a:r>
            <a:r>
              <a:rPr kumimoji="0" lang="en-GB" sz="1600" b="1" i="0" u="none" strike="noStrike" kern="1200" cap="none" spc="0" normalizeH="0" baseline="0" noProof="0">
                <a:ln>
                  <a:noFill/>
                </a:ln>
                <a:solidFill>
                  <a:prstClr val="black"/>
                </a:solidFill>
                <a:effectLst/>
                <a:uLnTx/>
                <a:uFillTx/>
                <a:latin typeface="Gill Sans MT" panose="020B0502020104020203" pitchFamily="34" charset="0"/>
              </a:rPr>
              <a:t>Pan-European community</a:t>
            </a:r>
          </a:p>
          <a:p>
            <a:pPr marL="0" marR="0" lvl="0" indent="0" algn="ctr" defTabSz="914400" rtl="0" eaLnBrk="1" fontAlgn="auto" latinLnBrk="0" hangingPunct="1">
              <a:lnSpc>
                <a:spcPts val="192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ctr" defTabSz="914400" rtl="0" eaLnBrk="1" fontAlgn="auto" latinLnBrk="0" hangingPunct="1">
              <a:lnSpc>
                <a:spcPts val="192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ts val="192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Gill Sans MT" panose="020B0502020104020203" pitchFamily="34" charset="0"/>
              </a:rPr>
              <a:t>Develop a 17+ country community to share learnings, build relationships, and identify common pathways to scale</a:t>
            </a:r>
          </a:p>
        </p:txBody>
      </p:sp>
      <p:sp>
        <p:nvSpPr>
          <p:cNvPr id="9" name="Rectangle: Rounded Corners 8">
            <a:extLst>
              <a:ext uri="{FF2B5EF4-FFF2-40B4-BE49-F238E27FC236}">
                <a16:creationId xmlns:a16="http://schemas.microsoft.com/office/drawing/2014/main" id="{F628F030-75E9-41B0-B1FF-4E0AE8D3FA28}"/>
              </a:ext>
            </a:extLst>
          </p:cNvPr>
          <p:cNvSpPr/>
          <p:nvPr/>
        </p:nvSpPr>
        <p:spPr>
          <a:xfrm>
            <a:off x="3303928" y="1650872"/>
            <a:ext cx="2536144" cy="394471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ts val="192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rPr>
              <a:t>2. Deploying local &amp; international expertise</a:t>
            </a:r>
          </a:p>
          <a:p>
            <a:pPr marL="0" marR="0" lvl="0" indent="0" algn="l" defTabSz="914400" rtl="0" eaLnBrk="1" fontAlgn="auto" latinLnBrk="0" hangingPunct="1">
              <a:lnSpc>
                <a:spcPts val="192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ts val="192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rPr>
              <a:t>5-country consortium of local IPS leaders &amp; experts</a:t>
            </a:r>
          </a:p>
          <a:p>
            <a:pPr marL="0" marR="0" lvl="0" indent="0" algn="l" defTabSz="914400" rtl="0" eaLnBrk="1" fontAlgn="auto" latinLnBrk="0" hangingPunct="1">
              <a:lnSpc>
                <a:spcPts val="192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ts val="192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rPr>
              <a:t>Coordinated by SFUK, a social enterprise partner specialised in IPS </a:t>
            </a:r>
            <a:r>
              <a:rPr kumimoji="0" lang="en-GB" sz="1600" b="0" u="none" strike="noStrike" kern="1200" cap="none" spc="0" normalizeH="0" baseline="0" noProof="0" dirty="0">
                <a:ln>
                  <a:noFill/>
                </a:ln>
                <a:solidFill>
                  <a:prstClr val="black"/>
                </a:solidFill>
                <a:effectLst/>
                <a:uLnTx/>
                <a:uFillTx/>
                <a:latin typeface="Gill Sans MT" panose="020B0502020104020203" pitchFamily="34" charset="0"/>
              </a:rPr>
              <a:t>and</a:t>
            </a: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rPr>
              <a:t> scaling up international evidence-based models</a:t>
            </a:r>
          </a:p>
        </p:txBody>
      </p:sp>
    </p:spTree>
    <p:extLst>
      <p:ext uri="{BB962C8B-B14F-4D97-AF65-F5344CB8AC3E}">
        <p14:creationId xmlns:p14="http://schemas.microsoft.com/office/powerpoint/2010/main" val="189276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95" y="210884"/>
            <a:ext cx="7420843" cy="767272"/>
          </a:xfrm>
        </p:spPr>
        <p:txBody>
          <a:bodyPr/>
          <a:lstStyle/>
          <a:p>
            <a:r>
              <a:rPr lang="en-US" dirty="0"/>
              <a:t>We have 8 months to develop roadmaps detailing plans to scale IPS in each of these countries</a:t>
            </a:r>
          </a:p>
        </p:txBody>
      </p:sp>
      <p:sp>
        <p:nvSpPr>
          <p:cNvPr id="3" name="Text Placeholder 2"/>
          <p:cNvSpPr>
            <a:spLocks noGrp="1"/>
          </p:cNvSpPr>
          <p:nvPr>
            <p:ph type="body" idx="13"/>
          </p:nvPr>
        </p:nvSpPr>
        <p:spPr/>
        <p:txBody>
          <a:bodyPr/>
          <a:lstStyle/>
          <a:p>
            <a:endParaRPr lang="en-US" dirty="0"/>
          </a:p>
        </p:txBody>
      </p:sp>
      <p:sp>
        <p:nvSpPr>
          <p:cNvPr id="6" name="Slide Number Placeholder 5"/>
          <p:cNvSpPr>
            <a:spLocks noGrp="1"/>
          </p:cNvSpPr>
          <p:nvPr>
            <p:ph type="sldNum" sz="quarter" idx="15"/>
          </p:nvPr>
        </p:nvSpPr>
        <p:spPr/>
        <p:txBody>
          <a:bodyPr/>
          <a:lstStyle/>
          <a:p>
            <a:fld id="{E9F4CF8E-1AF5-A84A-BA30-8328B9038AD6}" type="slidenum">
              <a:rPr lang="en-US" smtClean="0"/>
              <a:pPr/>
              <a:t>5</a:t>
            </a:fld>
            <a:endParaRPr lang="en-US" dirty="0"/>
          </a:p>
        </p:txBody>
      </p:sp>
      <p:sp>
        <p:nvSpPr>
          <p:cNvPr id="51" name="Text Placeholder 2">
            <a:extLst>
              <a:ext uri="{FF2B5EF4-FFF2-40B4-BE49-F238E27FC236}">
                <a16:creationId xmlns:a16="http://schemas.microsoft.com/office/drawing/2014/main" id="{8A2BC73C-C3F4-414B-A085-41D225DCC90C}"/>
              </a:ext>
            </a:extLst>
          </p:cNvPr>
          <p:cNvSpPr txBox="1">
            <a:spLocks/>
          </p:cNvSpPr>
          <p:nvPr/>
        </p:nvSpPr>
        <p:spPr>
          <a:xfrm>
            <a:off x="523874" y="1447800"/>
            <a:ext cx="2478632" cy="406400"/>
          </a:xfrm>
          <a:prstGeom prst="rect">
            <a:avLst/>
          </a:prstGeom>
          <a:solidFill>
            <a:srgbClr val="003399"/>
          </a:solidFill>
          <a:ln>
            <a:solidFill>
              <a:srgbClr val="556991"/>
            </a:solidFill>
          </a:ln>
        </p:spPr>
        <p:txBody>
          <a:bodyPr vert="horz" lIns="0" tIns="0" rIns="0" bIns="0" rtlCol="0" anchor="ctr">
            <a:normAutofit/>
          </a:bodyPr>
          <a:lstStyle>
            <a:lvl1pPr marL="0" indent="0" algn="ctr" defTabSz="914400" rtl="0" eaLnBrk="1" latinLnBrk="0" hangingPunct="1">
              <a:spcBef>
                <a:spcPts val="500"/>
              </a:spcBef>
              <a:buClr>
                <a:schemeClr val="tx2"/>
              </a:buClr>
              <a:buSzPct val="120000"/>
              <a:buFont typeface="Arial" pitchFamily="34" charset="0"/>
              <a:buNone/>
              <a:defRPr sz="1400" b="0" kern="1200">
                <a:solidFill>
                  <a:schemeClr val="bg2"/>
                </a:solidFill>
                <a:latin typeface="+mn-lt"/>
                <a:ea typeface="+mn-ea"/>
                <a:cs typeface="+mn-cs"/>
              </a:defRPr>
            </a:lvl1pPr>
            <a:lvl2pPr marL="457200" indent="0" algn="l" defTabSz="914400" rtl="0" eaLnBrk="1" latinLnBrk="0" hangingPunct="1">
              <a:spcBef>
                <a:spcPts val="100"/>
              </a:spcBef>
              <a:buClr>
                <a:schemeClr val="tx2"/>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spcBef>
                <a:spcPts val="100"/>
              </a:spcBef>
              <a:buClr>
                <a:schemeClr val="accent2"/>
              </a:buClr>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1" i="0" u="none" strike="noStrike" kern="1200" cap="none" spc="0" normalizeH="0" baseline="0" noProof="0">
                <a:ln>
                  <a:noFill/>
                </a:ln>
                <a:solidFill>
                  <a:srgbClr val="FFFFFF"/>
                </a:solidFill>
                <a:effectLst/>
                <a:uLnTx/>
                <a:uFillTx/>
                <a:latin typeface="Gill Sans MT"/>
                <a:ea typeface="+mn-ea"/>
                <a:cs typeface="+mn-cs"/>
              </a:rPr>
              <a:t>Phase 1: Feb – Apr</a:t>
            </a:r>
            <a:endParaRPr kumimoji="0" lang="en-GB" sz="1800" b="1" i="0" u="none" strike="noStrike" kern="1200" cap="none" spc="0" normalizeH="0" baseline="0" noProof="0">
              <a:ln>
                <a:noFill/>
              </a:ln>
              <a:solidFill>
                <a:srgbClr val="FFFFFF"/>
              </a:solidFill>
              <a:effectLst/>
              <a:uLnTx/>
              <a:uFillTx/>
              <a:latin typeface="Gill Sans MT"/>
              <a:ea typeface="+mn-ea"/>
              <a:cs typeface="+mn-cs"/>
            </a:endParaRPr>
          </a:p>
        </p:txBody>
      </p:sp>
      <p:sp>
        <p:nvSpPr>
          <p:cNvPr id="52" name="Content Placeholder 3">
            <a:extLst>
              <a:ext uri="{FF2B5EF4-FFF2-40B4-BE49-F238E27FC236}">
                <a16:creationId xmlns:a16="http://schemas.microsoft.com/office/drawing/2014/main" id="{161F33B1-80F8-4A24-8C36-2276A2384D87}"/>
              </a:ext>
            </a:extLst>
          </p:cNvPr>
          <p:cNvSpPr txBox="1">
            <a:spLocks/>
          </p:cNvSpPr>
          <p:nvPr/>
        </p:nvSpPr>
        <p:spPr>
          <a:xfrm>
            <a:off x="523876" y="1854199"/>
            <a:ext cx="2478631" cy="2989943"/>
          </a:xfrm>
          <a:prstGeom prst="rect">
            <a:avLst/>
          </a:prstGeom>
          <a:ln>
            <a:solidFill>
              <a:srgbClr val="556991"/>
            </a:solidFill>
          </a:ln>
        </p:spPr>
        <p:txBody>
          <a:bodyPr vert="horz" lIns="182880" tIns="182880" rIns="182880" bIns="182880" rtlCol="0">
            <a:normAutofit/>
          </a:bodyPr>
          <a:lstStyle>
            <a:lvl1pPr marL="182880" indent="-182880" algn="l" defTabSz="914400" rtl="0" eaLnBrk="1" latinLnBrk="0" hangingPunct="1">
              <a:spcBef>
                <a:spcPts val="500"/>
              </a:spcBef>
              <a:buClr>
                <a:schemeClr val="tx2"/>
              </a:buClr>
              <a:buSzPct val="120000"/>
              <a:buFont typeface="Arial" pitchFamily="34" charset="0"/>
              <a:buChar char="•"/>
              <a:defRPr sz="1400" b="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400" b="0" kern="1200">
                <a:solidFill>
                  <a:schemeClr val="tx1"/>
                </a:solidFill>
                <a:latin typeface="+mn-lt"/>
                <a:ea typeface="+mn-ea"/>
                <a:cs typeface="+mn-cs"/>
              </a:defRPr>
            </a:lvl2pPr>
            <a:lvl3pPr marL="83439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3pPr>
            <a:lvl4pPr marL="110871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4pPr>
            <a:lvl5pPr marL="138303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marR="0" lvl="0" indent="-182880" algn="ctr" defTabSz="914400" rtl="0" eaLnBrk="1" fontAlgn="auto" latinLnBrk="0" hangingPunct="1">
              <a:lnSpc>
                <a:spcPct val="100000"/>
              </a:lnSpc>
              <a:spcBef>
                <a:spcPts val="500"/>
              </a:spcBef>
              <a:spcAft>
                <a:spcPts val="0"/>
              </a:spcAft>
              <a:buClr>
                <a:srgbClr val="F7F0F0"/>
              </a:buClr>
              <a:buSzPct val="120000"/>
              <a:buFont typeface="Arial" pitchFamily="34" charset="0"/>
              <a:buChar char="•"/>
              <a:tabLst/>
              <a:defRPr/>
            </a:pPr>
            <a:endParaRPr kumimoji="0" lang="en-US" sz="1800" b="0" i="1" u="none" strike="noStrike" kern="1200" cap="none" spc="0" normalizeH="0" baseline="0" noProof="0">
              <a:ln>
                <a:noFill/>
              </a:ln>
              <a:solidFill>
                <a:sysClr val="windowText" lastClr="000000"/>
              </a:solidFill>
              <a:effectLst/>
              <a:uLnTx/>
              <a:uFillTx/>
              <a:latin typeface="Gill Sans MT"/>
              <a:ea typeface="+mn-ea"/>
              <a:cs typeface="+mn-cs"/>
            </a:endParaRPr>
          </a:p>
          <a:p>
            <a:pPr marL="182880" marR="0" lvl="0" indent="-182880" algn="ctr" defTabSz="914400" rtl="0" eaLnBrk="1" fontAlgn="auto" latinLnBrk="0" hangingPunct="1">
              <a:lnSpc>
                <a:spcPct val="100000"/>
              </a:lnSpc>
              <a:spcBef>
                <a:spcPts val="500"/>
              </a:spcBef>
              <a:spcAft>
                <a:spcPts val="0"/>
              </a:spcAft>
              <a:buClr>
                <a:srgbClr val="F7F0F0"/>
              </a:buClr>
              <a:buSzPct val="120000"/>
              <a:buFont typeface="Arial" pitchFamily="34" charset="0"/>
              <a:buChar char="•"/>
              <a:tabLst/>
              <a:defRPr/>
            </a:pPr>
            <a:endParaRPr kumimoji="0" lang="en-US" sz="1800" b="0" i="1" u="none" strike="noStrike" kern="1200" cap="none" spc="0" normalizeH="0" baseline="0" noProof="0">
              <a:ln>
                <a:noFill/>
              </a:ln>
              <a:solidFill>
                <a:sysClr val="windowText" lastClr="000000"/>
              </a:solidFill>
              <a:effectLst/>
              <a:uLnTx/>
              <a:uFillTx/>
              <a:latin typeface="Gill Sans MT"/>
              <a:ea typeface="+mn-ea"/>
              <a:cs typeface="+mn-cs"/>
            </a:endParaRPr>
          </a:p>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endParaRPr kumimoji="0" lang="en-US" sz="1800" b="0" i="1" u="none" strike="noStrike" kern="1200" cap="none" spc="0" normalizeH="0" baseline="0" noProof="0">
              <a:ln>
                <a:noFill/>
              </a:ln>
              <a:solidFill>
                <a:sysClr val="windowText" lastClr="000000"/>
              </a:solidFill>
              <a:effectLst/>
              <a:uLnTx/>
              <a:uFillTx/>
              <a:latin typeface="Gill Sans MT"/>
              <a:ea typeface="+mn-ea"/>
              <a:cs typeface="+mn-cs"/>
            </a:endParaRPr>
          </a:p>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0" i="1" u="none" strike="noStrike" kern="1200" cap="none" spc="0" normalizeH="0" baseline="0" noProof="0">
                <a:ln>
                  <a:noFill/>
                </a:ln>
                <a:solidFill>
                  <a:sysClr val="windowText" lastClr="000000"/>
                </a:solidFill>
                <a:effectLst/>
                <a:uLnTx/>
                <a:uFillTx/>
                <a:latin typeface="Gill Sans MT"/>
                <a:ea typeface="+mn-ea"/>
                <a:cs typeface="+mn-cs"/>
              </a:rPr>
              <a:t>Map existing landscape</a:t>
            </a:r>
            <a:r>
              <a:rPr kumimoji="0" lang="en-US" sz="1800" b="0" i="1" u="none" strike="noStrike" kern="1200" cap="none" spc="0" normalizeH="0" baseline="0" noProof="0" dirty="0">
                <a:ln>
                  <a:noFill/>
                </a:ln>
                <a:solidFill>
                  <a:sysClr val="windowText" lastClr="000000"/>
                </a:solidFill>
                <a:effectLst/>
                <a:uLnTx/>
                <a:uFillTx/>
                <a:latin typeface="Gill Sans MT"/>
                <a:ea typeface="+mn-ea"/>
                <a:cs typeface="+mn-cs"/>
              </a:rPr>
              <a:t> &amp; identify key stakeholders</a:t>
            </a:r>
            <a:endParaRPr kumimoji="0" lang="en-GB" sz="1800" b="0" i="1" u="none" strike="noStrike" kern="1200" cap="none" spc="0" normalizeH="0" baseline="0" noProof="0">
              <a:ln>
                <a:noFill/>
              </a:ln>
              <a:solidFill>
                <a:sysClr val="windowText" lastClr="000000"/>
              </a:solidFill>
              <a:effectLst/>
              <a:uLnTx/>
              <a:uFillTx/>
              <a:latin typeface="Gill Sans MT"/>
              <a:ea typeface="+mn-ea"/>
              <a:cs typeface="+mn-cs"/>
            </a:endParaRPr>
          </a:p>
        </p:txBody>
      </p:sp>
      <p:sp>
        <p:nvSpPr>
          <p:cNvPr id="53" name="Text Placeholder 4">
            <a:extLst>
              <a:ext uri="{FF2B5EF4-FFF2-40B4-BE49-F238E27FC236}">
                <a16:creationId xmlns:a16="http://schemas.microsoft.com/office/drawing/2014/main" id="{70AAB048-B918-4841-B424-43B4FE8766DC}"/>
              </a:ext>
            </a:extLst>
          </p:cNvPr>
          <p:cNvSpPr txBox="1">
            <a:spLocks/>
          </p:cNvSpPr>
          <p:nvPr/>
        </p:nvSpPr>
        <p:spPr>
          <a:xfrm>
            <a:off x="3241602" y="1447800"/>
            <a:ext cx="2473322" cy="406400"/>
          </a:xfrm>
          <a:prstGeom prst="rect">
            <a:avLst/>
          </a:prstGeom>
          <a:solidFill>
            <a:srgbClr val="003399"/>
          </a:solidFill>
          <a:ln>
            <a:solidFill>
              <a:srgbClr val="556991"/>
            </a:solidFill>
          </a:ln>
        </p:spPr>
        <p:txBody>
          <a:bodyPr vert="horz" lIns="0" tIns="0" rIns="0" bIns="0" rtlCol="0" anchor="ctr">
            <a:normAutofit/>
          </a:bodyPr>
          <a:lstStyle>
            <a:lvl1pPr marL="0" indent="0" algn="ctr" defTabSz="914400" rtl="0" eaLnBrk="1" latinLnBrk="0" hangingPunct="1">
              <a:spcBef>
                <a:spcPts val="500"/>
              </a:spcBef>
              <a:buClr>
                <a:schemeClr val="tx2"/>
              </a:buClr>
              <a:buSzPct val="120000"/>
              <a:buFont typeface="Arial" pitchFamily="34" charset="0"/>
              <a:buNone/>
              <a:defRPr sz="1400" b="0" kern="1200">
                <a:solidFill>
                  <a:schemeClr val="bg2"/>
                </a:solidFill>
                <a:latin typeface="+mn-lt"/>
                <a:ea typeface="+mn-ea"/>
                <a:cs typeface="+mn-cs"/>
              </a:defRPr>
            </a:lvl1pPr>
            <a:lvl2pPr marL="457200" indent="0" algn="l" defTabSz="914400" rtl="0" eaLnBrk="1" latinLnBrk="0" hangingPunct="1">
              <a:spcBef>
                <a:spcPts val="100"/>
              </a:spcBef>
              <a:buClr>
                <a:schemeClr val="tx2"/>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spcBef>
                <a:spcPts val="100"/>
              </a:spcBef>
              <a:buClr>
                <a:schemeClr val="accent2"/>
              </a:buClr>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1" i="0" u="none" strike="noStrike" kern="1200" cap="none" spc="0" normalizeH="0" baseline="0" noProof="0">
                <a:ln>
                  <a:noFill/>
                </a:ln>
                <a:solidFill>
                  <a:srgbClr val="FFFFFF"/>
                </a:solidFill>
                <a:effectLst/>
                <a:uLnTx/>
                <a:uFillTx/>
                <a:latin typeface="Gill Sans MT"/>
                <a:ea typeface="+mn-ea"/>
                <a:cs typeface="+mn-cs"/>
              </a:rPr>
              <a:t>Phase 2: May – Jul </a:t>
            </a:r>
            <a:endParaRPr kumimoji="0" lang="en-GB" sz="1800" b="1" i="0" u="none" strike="noStrike" kern="1200" cap="none" spc="0" normalizeH="0" baseline="0" noProof="0">
              <a:ln>
                <a:noFill/>
              </a:ln>
              <a:solidFill>
                <a:srgbClr val="FFFFFF"/>
              </a:solidFill>
              <a:effectLst/>
              <a:uLnTx/>
              <a:uFillTx/>
              <a:latin typeface="Gill Sans MT"/>
              <a:ea typeface="+mn-ea"/>
              <a:cs typeface="+mn-cs"/>
            </a:endParaRPr>
          </a:p>
        </p:txBody>
      </p:sp>
      <p:sp>
        <p:nvSpPr>
          <p:cNvPr id="54" name="Content Placeholder 5">
            <a:extLst>
              <a:ext uri="{FF2B5EF4-FFF2-40B4-BE49-F238E27FC236}">
                <a16:creationId xmlns:a16="http://schemas.microsoft.com/office/drawing/2014/main" id="{97844335-25E5-408C-9C71-220E596E8F6C}"/>
              </a:ext>
            </a:extLst>
          </p:cNvPr>
          <p:cNvSpPr txBox="1">
            <a:spLocks/>
          </p:cNvSpPr>
          <p:nvPr/>
        </p:nvSpPr>
        <p:spPr>
          <a:xfrm>
            <a:off x="3241601" y="1854199"/>
            <a:ext cx="2473322" cy="2989943"/>
          </a:xfrm>
          <a:prstGeom prst="rect">
            <a:avLst/>
          </a:prstGeom>
          <a:ln>
            <a:solidFill>
              <a:srgbClr val="556991"/>
            </a:solidFill>
          </a:ln>
        </p:spPr>
        <p:txBody>
          <a:bodyPr vert="horz" lIns="182880" tIns="182880" rIns="182880" bIns="182880" rtlCol="0">
            <a:normAutofit/>
          </a:bodyPr>
          <a:lstStyle>
            <a:lvl1pPr marL="182880" indent="-182880" algn="l" defTabSz="914400" rtl="0" eaLnBrk="1" latinLnBrk="0" hangingPunct="1">
              <a:spcBef>
                <a:spcPts val="500"/>
              </a:spcBef>
              <a:buClr>
                <a:schemeClr val="tx2"/>
              </a:buClr>
              <a:buSzPct val="120000"/>
              <a:buFont typeface="Arial" pitchFamily="34" charset="0"/>
              <a:buChar char="•"/>
              <a:defRPr sz="1400" b="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400" b="0" kern="1200">
                <a:solidFill>
                  <a:schemeClr val="tx1"/>
                </a:solidFill>
                <a:latin typeface="+mn-lt"/>
                <a:ea typeface="+mn-ea"/>
                <a:cs typeface="+mn-cs"/>
              </a:defRPr>
            </a:lvl2pPr>
            <a:lvl3pPr marL="83439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3pPr>
            <a:lvl4pPr marL="110871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4pPr>
            <a:lvl5pPr marL="138303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marR="0" lvl="0" indent="-182880" algn="ctr" defTabSz="914400" rtl="0" eaLnBrk="1" fontAlgn="auto" latinLnBrk="0" hangingPunct="1">
              <a:lnSpc>
                <a:spcPct val="100000"/>
              </a:lnSpc>
              <a:spcBef>
                <a:spcPts val="500"/>
              </a:spcBef>
              <a:spcAft>
                <a:spcPts val="0"/>
              </a:spcAft>
              <a:buClr>
                <a:srgbClr val="F7F0F0"/>
              </a:buClr>
              <a:buSzPct val="120000"/>
              <a:buFont typeface="Arial" pitchFamily="34" charset="0"/>
              <a:buChar char="•"/>
              <a:tabLst/>
              <a:defRPr/>
            </a:pPr>
            <a:endParaRPr kumimoji="0" lang="en-US" sz="1800" b="0" i="1" u="none" strike="noStrike" kern="1200" cap="none" spc="0" normalizeH="0" baseline="0" noProof="0">
              <a:ln>
                <a:noFill/>
              </a:ln>
              <a:solidFill>
                <a:sysClr val="windowText" lastClr="000000"/>
              </a:solidFill>
              <a:effectLst/>
              <a:uLnTx/>
              <a:uFillTx/>
              <a:latin typeface="Gill Sans MT"/>
              <a:ea typeface="+mn-ea"/>
              <a:cs typeface="+mn-cs"/>
            </a:endParaRPr>
          </a:p>
          <a:p>
            <a:pPr marL="182880" marR="0" lvl="0" indent="-182880" algn="ctr" defTabSz="914400" rtl="0" eaLnBrk="1" fontAlgn="auto" latinLnBrk="0" hangingPunct="1">
              <a:lnSpc>
                <a:spcPct val="100000"/>
              </a:lnSpc>
              <a:spcBef>
                <a:spcPts val="500"/>
              </a:spcBef>
              <a:spcAft>
                <a:spcPts val="0"/>
              </a:spcAft>
              <a:buClr>
                <a:srgbClr val="F7F0F0"/>
              </a:buClr>
              <a:buSzPct val="120000"/>
              <a:buFont typeface="Arial" pitchFamily="34" charset="0"/>
              <a:buChar char="•"/>
              <a:tabLst/>
              <a:defRPr/>
            </a:pPr>
            <a:endParaRPr kumimoji="0" lang="en-US" sz="1800" b="0" i="1" u="none" strike="noStrike" kern="1200" cap="none" spc="0" normalizeH="0" baseline="0" noProof="0">
              <a:ln>
                <a:noFill/>
              </a:ln>
              <a:solidFill>
                <a:sysClr val="windowText" lastClr="000000"/>
              </a:solidFill>
              <a:effectLst/>
              <a:uLnTx/>
              <a:uFillTx/>
              <a:latin typeface="Gill Sans MT"/>
              <a:ea typeface="+mn-ea"/>
              <a:cs typeface="+mn-cs"/>
            </a:endParaRPr>
          </a:p>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endParaRPr kumimoji="0" lang="en-US" sz="1800" b="0" i="1" u="none" strike="noStrike" kern="1200" cap="none" spc="0" normalizeH="0" baseline="0" noProof="0">
              <a:ln>
                <a:noFill/>
              </a:ln>
              <a:solidFill>
                <a:sysClr val="windowText" lastClr="000000"/>
              </a:solidFill>
              <a:effectLst/>
              <a:uLnTx/>
              <a:uFillTx/>
              <a:latin typeface="Gill Sans MT"/>
              <a:ea typeface="+mn-ea"/>
              <a:cs typeface="+mn-cs"/>
            </a:endParaRPr>
          </a:p>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0" i="1" u="none" strike="noStrike" kern="1200" cap="none" spc="0" normalizeH="0" baseline="0" noProof="0">
                <a:ln>
                  <a:noFill/>
                </a:ln>
                <a:solidFill>
                  <a:sysClr val="windowText" lastClr="000000"/>
                </a:solidFill>
                <a:effectLst/>
                <a:uLnTx/>
                <a:uFillTx/>
                <a:latin typeface="Gill Sans MT"/>
                <a:ea typeface="+mn-ea"/>
                <a:cs typeface="+mn-cs"/>
              </a:rPr>
              <a:t>Engage key stakeholders including potential funders and people with lived experience</a:t>
            </a:r>
            <a:endParaRPr kumimoji="0" lang="en-GB" sz="1800" b="0" i="1" u="none" strike="noStrike" kern="1200" cap="none" spc="0" normalizeH="0" baseline="0" noProof="0">
              <a:ln>
                <a:noFill/>
              </a:ln>
              <a:solidFill>
                <a:sysClr val="windowText" lastClr="000000"/>
              </a:solidFill>
              <a:effectLst/>
              <a:uLnTx/>
              <a:uFillTx/>
              <a:latin typeface="Gill Sans MT"/>
              <a:ea typeface="+mn-ea"/>
              <a:cs typeface="+mn-cs"/>
            </a:endParaRPr>
          </a:p>
        </p:txBody>
      </p:sp>
      <p:sp>
        <p:nvSpPr>
          <p:cNvPr id="55" name="Text Placeholder 4">
            <a:extLst>
              <a:ext uri="{FF2B5EF4-FFF2-40B4-BE49-F238E27FC236}">
                <a16:creationId xmlns:a16="http://schemas.microsoft.com/office/drawing/2014/main" id="{D6E8D18D-2F55-4564-853A-FA9EF6DF933A}"/>
              </a:ext>
            </a:extLst>
          </p:cNvPr>
          <p:cNvSpPr txBox="1">
            <a:spLocks/>
          </p:cNvSpPr>
          <p:nvPr/>
        </p:nvSpPr>
        <p:spPr>
          <a:xfrm>
            <a:off x="5934155" y="1447800"/>
            <a:ext cx="2473322" cy="406400"/>
          </a:xfrm>
          <a:prstGeom prst="rect">
            <a:avLst/>
          </a:prstGeom>
          <a:solidFill>
            <a:srgbClr val="003399"/>
          </a:solidFill>
          <a:ln>
            <a:solidFill>
              <a:srgbClr val="556991"/>
            </a:solidFill>
          </a:ln>
        </p:spPr>
        <p:txBody>
          <a:bodyPr vert="horz" lIns="0" tIns="0" rIns="0" bIns="0" rtlCol="0" anchor="ctr">
            <a:normAutofit/>
          </a:bodyPr>
          <a:lstStyle>
            <a:lvl1pPr marL="0" indent="0" algn="ctr" defTabSz="914400" rtl="0" eaLnBrk="1" latinLnBrk="0" hangingPunct="1">
              <a:spcBef>
                <a:spcPts val="500"/>
              </a:spcBef>
              <a:buClr>
                <a:schemeClr val="tx2"/>
              </a:buClr>
              <a:buSzPct val="120000"/>
              <a:buFont typeface="Arial" pitchFamily="34" charset="0"/>
              <a:buNone/>
              <a:defRPr sz="1400" b="0" kern="1200">
                <a:solidFill>
                  <a:schemeClr val="bg2"/>
                </a:solidFill>
                <a:latin typeface="+mn-lt"/>
                <a:ea typeface="+mn-ea"/>
                <a:cs typeface="+mn-cs"/>
              </a:defRPr>
            </a:lvl1pPr>
            <a:lvl2pPr marL="457200" indent="0" algn="l" defTabSz="914400" rtl="0" eaLnBrk="1" latinLnBrk="0" hangingPunct="1">
              <a:spcBef>
                <a:spcPts val="100"/>
              </a:spcBef>
              <a:buClr>
                <a:schemeClr val="tx2"/>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spcBef>
                <a:spcPts val="100"/>
              </a:spcBef>
              <a:buClr>
                <a:schemeClr val="accent2"/>
              </a:buClr>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1" i="0" u="none" strike="noStrike" kern="1200" cap="none" spc="0" normalizeH="0" baseline="0" noProof="0">
                <a:ln>
                  <a:noFill/>
                </a:ln>
                <a:solidFill>
                  <a:srgbClr val="FFFFFF"/>
                </a:solidFill>
                <a:effectLst/>
                <a:uLnTx/>
                <a:uFillTx/>
                <a:latin typeface="Gill Sans MT"/>
                <a:ea typeface="+mn-ea"/>
                <a:cs typeface="+mn-cs"/>
              </a:rPr>
              <a:t>Phase 3: Aug – Sep</a:t>
            </a:r>
            <a:endParaRPr kumimoji="0" lang="en-GB" sz="1800" b="1" i="0" u="none" strike="noStrike" kern="1200" cap="none" spc="0" normalizeH="0" baseline="0" noProof="0">
              <a:ln>
                <a:noFill/>
              </a:ln>
              <a:solidFill>
                <a:srgbClr val="FFFFFF"/>
              </a:solidFill>
              <a:effectLst/>
              <a:uLnTx/>
              <a:uFillTx/>
              <a:latin typeface="Gill Sans MT"/>
              <a:ea typeface="+mn-ea"/>
              <a:cs typeface="+mn-cs"/>
            </a:endParaRPr>
          </a:p>
        </p:txBody>
      </p:sp>
      <p:sp>
        <p:nvSpPr>
          <p:cNvPr id="56" name="Content Placeholder 5">
            <a:extLst>
              <a:ext uri="{FF2B5EF4-FFF2-40B4-BE49-F238E27FC236}">
                <a16:creationId xmlns:a16="http://schemas.microsoft.com/office/drawing/2014/main" id="{3091A01D-4842-48F0-8EB2-82B2E0A020FB}"/>
              </a:ext>
            </a:extLst>
          </p:cNvPr>
          <p:cNvSpPr txBox="1">
            <a:spLocks/>
          </p:cNvSpPr>
          <p:nvPr/>
        </p:nvSpPr>
        <p:spPr>
          <a:xfrm>
            <a:off x="5934154" y="1854199"/>
            <a:ext cx="2473322" cy="2989943"/>
          </a:xfrm>
          <a:prstGeom prst="rect">
            <a:avLst/>
          </a:prstGeom>
          <a:ln>
            <a:solidFill>
              <a:srgbClr val="556991"/>
            </a:solidFill>
          </a:ln>
        </p:spPr>
        <p:txBody>
          <a:bodyPr vert="horz" lIns="182880" tIns="182880" rIns="182880" bIns="182880" rtlCol="0">
            <a:normAutofit/>
          </a:bodyPr>
          <a:lstStyle>
            <a:lvl1pPr marL="182880" indent="-182880" algn="l" defTabSz="914400" rtl="0" eaLnBrk="1" latinLnBrk="0" hangingPunct="1">
              <a:spcBef>
                <a:spcPts val="500"/>
              </a:spcBef>
              <a:buClr>
                <a:schemeClr val="tx2"/>
              </a:buClr>
              <a:buSzPct val="120000"/>
              <a:buFont typeface="Arial" pitchFamily="34" charset="0"/>
              <a:buChar char="•"/>
              <a:defRPr sz="1400" b="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400" b="0" kern="1200">
                <a:solidFill>
                  <a:schemeClr val="tx1"/>
                </a:solidFill>
                <a:latin typeface="+mn-lt"/>
                <a:ea typeface="+mn-ea"/>
                <a:cs typeface="+mn-cs"/>
              </a:defRPr>
            </a:lvl2pPr>
            <a:lvl3pPr marL="83439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3pPr>
            <a:lvl4pPr marL="110871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4pPr>
            <a:lvl5pPr marL="138303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marR="0" lvl="0" indent="-182880" algn="ctr" defTabSz="914400" rtl="0" eaLnBrk="1" fontAlgn="auto" latinLnBrk="0" hangingPunct="1">
              <a:lnSpc>
                <a:spcPct val="100000"/>
              </a:lnSpc>
              <a:spcBef>
                <a:spcPts val="500"/>
              </a:spcBef>
              <a:spcAft>
                <a:spcPts val="0"/>
              </a:spcAft>
              <a:buClr>
                <a:srgbClr val="F7F0F0"/>
              </a:buClr>
              <a:buSzPct val="120000"/>
              <a:buFont typeface="Arial" pitchFamily="34" charset="0"/>
              <a:buChar char="•"/>
              <a:tabLst/>
              <a:defRPr/>
            </a:pPr>
            <a:endParaRPr kumimoji="0" lang="en-US" sz="1800" b="0" i="1" u="none" strike="noStrike" kern="1200" cap="none" spc="0" normalizeH="0" baseline="0" noProof="0">
              <a:ln>
                <a:noFill/>
              </a:ln>
              <a:solidFill>
                <a:prstClr val="black"/>
              </a:solidFill>
              <a:effectLst/>
              <a:uLnTx/>
              <a:uFillTx/>
              <a:latin typeface="Gill Sans MT"/>
              <a:ea typeface="+mn-ea"/>
              <a:cs typeface="+mn-cs"/>
            </a:endParaRPr>
          </a:p>
          <a:p>
            <a:pPr marL="182880" marR="0" lvl="0" indent="-182880" algn="ctr" defTabSz="914400" rtl="0" eaLnBrk="1" fontAlgn="auto" latinLnBrk="0" hangingPunct="1">
              <a:lnSpc>
                <a:spcPct val="100000"/>
              </a:lnSpc>
              <a:spcBef>
                <a:spcPts val="500"/>
              </a:spcBef>
              <a:spcAft>
                <a:spcPts val="0"/>
              </a:spcAft>
              <a:buClr>
                <a:srgbClr val="F7F0F0"/>
              </a:buClr>
              <a:buSzPct val="120000"/>
              <a:buFont typeface="Arial" pitchFamily="34" charset="0"/>
              <a:buChar char="•"/>
              <a:tabLst/>
              <a:defRPr/>
            </a:pPr>
            <a:endParaRPr kumimoji="0" lang="en-US" sz="1800" b="0" i="1" u="none" strike="noStrike" kern="1200" cap="none" spc="0" normalizeH="0" baseline="0" noProof="0">
              <a:ln>
                <a:noFill/>
              </a:ln>
              <a:solidFill>
                <a:prstClr val="black"/>
              </a:solidFill>
              <a:effectLst/>
              <a:uLnTx/>
              <a:uFillTx/>
              <a:latin typeface="Gill Sans MT"/>
              <a:ea typeface="+mn-ea"/>
              <a:cs typeface="+mn-cs"/>
            </a:endParaRPr>
          </a:p>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endParaRPr kumimoji="0" lang="en-US" sz="1800" b="0" i="1" u="none" strike="noStrike" kern="1200" cap="none" spc="0" normalizeH="0" baseline="0" noProof="0">
              <a:ln>
                <a:noFill/>
              </a:ln>
              <a:solidFill>
                <a:prstClr val="black"/>
              </a:solidFill>
              <a:effectLst/>
              <a:uLnTx/>
              <a:uFillTx/>
              <a:latin typeface="Gill Sans MT"/>
              <a:ea typeface="+mn-ea"/>
              <a:cs typeface="+mn-cs"/>
            </a:endParaRPr>
          </a:p>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0" i="1" u="none" strike="noStrike" kern="1200" cap="none" spc="0" normalizeH="0" baseline="0" noProof="0">
                <a:ln>
                  <a:noFill/>
                </a:ln>
                <a:solidFill>
                  <a:prstClr val="black"/>
                </a:solidFill>
                <a:effectLst/>
                <a:uLnTx/>
                <a:uFillTx/>
                <a:latin typeface="Gill Sans MT"/>
                <a:ea typeface="+mn-ea"/>
                <a:cs typeface="+mn-cs"/>
              </a:rPr>
              <a:t>Develop final roadmaps</a:t>
            </a:r>
            <a:endParaRPr kumimoji="0" lang="en-GB" sz="1800" b="0" i="1" u="none" strike="noStrike" kern="1200" cap="none" spc="0" normalizeH="0" baseline="0" noProof="0">
              <a:ln>
                <a:noFill/>
              </a:ln>
              <a:solidFill>
                <a:prstClr val="black"/>
              </a:solidFill>
              <a:effectLst/>
              <a:uLnTx/>
              <a:uFillTx/>
              <a:latin typeface="Gill Sans MT"/>
              <a:ea typeface="+mn-ea"/>
              <a:cs typeface="+mn-cs"/>
            </a:endParaRPr>
          </a:p>
        </p:txBody>
      </p:sp>
      <p:sp>
        <p:nvSpPr>
          <p:cNvPr id="57" name="Arrow: Right 56">
            <a:extLst>
              <a:ext uri="{FF2B5EF4-FFF2-40B4-BE49-F238E27FC236}">
                <a16:creationId xmlns:a16="http://schemas.microsoft.com/office/drawing/2014/main" id="{BD5F2577-7120-4082-B84F-E054CF1C0F82}"/>
              </a:ext>
            </a:extLst>
          </p:cNvPr>
          <p:cNvSpPr/>
          <p:nvPr/>
        </p:nvSpPr>
        <p:spPr>
          <a:xfrm>
            <a:off x="523874" y="4959104"/>
            <a:ext cx="7883602" cy="902192"/>
          </a:xfrm>
          <a:prstGeom prst="rightArrow">
            <a:avLst/>
          </a:prstGeom>
          <a:gradFill flip="none" rotWithShape="1">
            <a:gsLst>
              <a:gs pos="0">
                <a:srgbClr val="18A999">
                  <a:tint val="66000"/>
                  <a:satMod val="160000"/>
                </a:srgbClr>
              </a:gs>
              <a:gs pos="50000">
                <a:srgbClr val="18A999">
                  <a:tint val="44500"/>
                  <a:satMod val="160000"/>
                </a:srgbClr>
              </a:gs>
              <a:gs pos="100000">
                <a:srgbClr val="18A999">
                  <a:tint val="23500"/>
                  <a:satMod val="160000"/>
                </a:srgbClr>
              </a:gs>
            </a:gsLst>
            <a:path path="circle">
              <a:fillToRect l="100000" b="100000"/>
            </a:path>
            <a:tileRect t="-100000" r="-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Gill Sans"/>
              <a:ea typeface="+mn-ea"/>
              <a:cs typeface="+mn-cs"/>
            </a:endParaRPr>
          </a:p>
        </p:txBody>
      </p:sp>
      <p:pic>
        <p:nvPicPr>
          <p:cNvPr id="58" name="Graphic 57" descr="Map with pin">
            <a:extLst>
              <a:ext uri="{FF2B5EF4-FFF2-40B4-BE49-F238E27FC236}">
                <a16:creationId xmlns:a16="http://schemas.microsoft.com/office/drawing/2014/main" id="{8A9E81CE-6997-4F55-BE84-29F5455C9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5990" y="1969162"/>
            <a:ext cx="914400" cy="914400"/>
          </a:xfrm>
          <a:prstGeom prst="rect">
            <a:avLst/>
          </a:prstGeom>
        </p:spPr>
      </p:pic>
      <p:pic>
        <p:nvPicPr>
          <p:cNvPr id="59" name="Graphic 58" descr="Customer review">
            <a:extLst>
              <a:ext uri="{FF2B5EF4-FFF2-40B4-BE49-F238E27FC236}">
                <a16:creationId xmlns:a16="http://schemas.microsoft.com/office/drawing/2014/main" id="{6988C2E5-426F-42BD-9FD3-35D5744229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4002" y="2147567"/>
            <a:ext cx="735995" cy="735995"/>
          </a:xfrm>
          <a:prstGeom prst="rect">
            <a:avLst/>
          </a:prstGeom>
        </p:spPr>
      </p:pic>
      <p:pic>
        <p:nvPicPr>
          <p:cNvPr id="60" name="Graphic 59" descr="Chevron arrows">
            <a:extLst>
              <a:ext uri="{FF2B5EF4-FFF2-40B4-BE49-F238E27FC236}">
                <a16:creationId xmlns:a16="http://schemas.microsoft.com/office/drawing/2014/main" id="{6E3BA088-4CE3-4D3B-8890-32ECF49568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28386" y="2138225"/>
            <a:ext cx="760685" cy="760685"/>
          </a:xfrm>
          <a:prstGeom prst="rect">
            <a:avLst/>
          </a:prstGeom>
        </p:spPr>
      </p:pic>
    </p:spTree>
    <p:extLst>
      <p:ext uri="{BB962C8B-B14F-4D97-AF65-F5344CB8AC3E}">
        <p14:creationId xmlns:p14="http://schemas.microsoft.com/office/powerpoint/2010/main" val="38677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95" y="210884"/>
            <a:ext cx="7314685" cy="767272"/>
          </a:xfrm>
        </p:spPr>
        <p:txBody>
          <a:bodyPr/>
          <a:lstStyle/>
          <a:p>
            <a:r>
              <a:rPr lang="en-US" dirty="0"/>
              <a:t>We have identified key challenges and opportunities across all 5 countries</a:t>
            </a:r>
          </a:p>
        </p:txBody>
      </p:sp>
      <p:sp>
        <p:nvSpPr>
          <p:cNvPr id="3" name="Text Placeholder 2"/>
          <p:cNvSpPr>
            <a:spLocks noGrp="1"/>
          </p:cNvSpPr>
          <p:nvPr>
            <p:ph type="body" idx="13"/>
          </p:nvPr>
        </p:nvSpPr>
        <p:spPr/>
        <p:txBody>
          <a:bodyPr/>
          <a:lstStyle/>
          <a:p>
            <a:endParaRPr lang="en-US" dirty="0"/>
          </a:p>
        </p:txBody>
      </p:sp>
      <p:sp>
        <p:nvSpPr>
          <p:cNvPr id="6" name="Slide Number Placeholder 5"/>
          <p:cNvSpPr>
            <a:spLocks noGrp="1"/>
          </p:cNvSpPr>
          <p:nvPr>
            <p:ph type="sldNum" sz="quarter" idx="15"/>
          </p:nvPr>
        </p:nvSpPr>
        <p:spPr/>
        <p:txBody>
          <a:bodyPr/>
          <a:lstStyle/>
          <a:p>
            <a:fld id="{E9F4CF8E-1AF5-A84A-BA30-8328B9038AD6}" type="slidenum">
              <a:rPr lang="en-US" smtClean="0"/>
              <a:pPr/>
              <a:t>6</a:t>
            </a:fld>
            <a:endParaRPr lang="en-US" dirty="0"/>
          </a:p>
        </p:txBody>
      </p:sp>
      <p:sp>
        <p:nvSpPr>
          <p:cNvPr id="12" name="Text Placeholder 2">
            <a:extLst>
              <a:ext uri="{FF2B5EF4-FFF2-40B4-BE49-F238E27FC236}">
                <a16:creationId xmlns:a16="http://schemas.microsoft.com/office/drawing/2014/main" id="{E5C0F7CD-E0F0-4B29-9299-C209D800A767}"/>
              </a:ext>
            </a:extLst>
          </p:cNvPr>
          <p:cNvSpPr txBox="1">
            <a:spLocks/>
          </p:cNvSpPr>
          <p:nvPr/>
        </p:nvSpPr>
        <p:spPr>
          <a:xfrm>
            <a:off x="523876" y="1493520"/>
            <a:ext cx="3732436" cy="406400"/>
          </a:xfrm>
          <a:prstGeom prst="rect">
            <a:avLst/>
          </a:prstGeom>
          <a:solidFill>
            <a:schemeClr val="tx2"/>
          </a:solidFill>
          <a:ln>
            <a:solidFill>
              <a:srgbClr val="556991"/>
            </a:solidFill>
          </a:ln>
        </p:spPr>
        <p:txBody>
          <a:bodyPr vert="horz" lIns="0" tIns="0" rIns="0" bIns="0" rtlCol="0" anchor="ctr">
            <a:normAutofit/>
          </a:bodyPr>
          <a:lstStyle>
            <a:lvl1pPr marL="0" indent="0" algn="ctr" defTabSz="914400" rtl="0" eaLnBrk="1" latinLnBrk="0" hangingPunct="1">
              <a:spcBef>
                <a:spcPts val="500"/>
              </a:spcBef>
              <a:buClr>
                <a:schemeClr val="tx2"/>
              </a:buClr>
              <a:buSzPct val="120000"/>
              <a:buFont typeface="Arial" pitchFamily="34" charset="0"/>
              <a:buNone/>
              <a:defRPr sz="1400" b="0" kern="1200">
                <a:solidFill>
                  <a:schemeClr val="bg2"/>
                </a:solidFill>
                <a:latin typeface="+mn-lt"/>
                <a:ea typeface="+mn-ea"/>
                <a:cs typeface="+mn-cs"/>
              </a:defRPr>
            </a:lvl1pPr>
            <a:lvl2pPr marL="457200" indent="0" algn="l" defTabSz="914400" rtl="0" eaLnBrk="1" latinLnBrk="0" hangingPunct="1">
              <a:spcBef>
                <a:spcPts val="100"/>
              </a:spcBef>
              <a:buClr>
                <a:schemeClr val="tx2"/>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spcBef>
                <a:spcPts val="100"/>
              </a:spcBef>
              <a:buClr>
                <a:schemeClr val="accent2"/>
              </a:buClr>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Gill Sans MT"/>
                <a:ea typeface="+mn-ea"/>
                <a:cs typeface="+mn-cs"/>
              </a:rPr>
              <a:t>Challenges</a:t>
            </a:r>
            <a:endParaRPr kumimoji="0" lang="en-GB" sz="18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3" name="Content Placeholder 3">
            <a:extLst>
              <a:ext uri="{FF2B5EF4-FFF2-40B4-BE49-F238E27FC236}">
                <a16:creationId xmlns:a16="http://schemas.microsoft.com/office/drawing/2014/main" id="{03CC74F0-8D92-4100-9593-208303F3E22A}"/>
              </a:ext>
            </a:extLst>
          </p:cNvPr>
          <p:cNvSpPr txBox="1">
            <a:spLocks/>
          </p:cNvSpPr>
          <p:nvPr/>
        </p:nvSpPr>
        <p:spPr>
          <a:xfrm>
            <a:off x="523878" y="1899920"/>
            <a:ext cx="3732436" cy="4205604"/>
          </a:xfrm>
          <a:prstGeom prst="rect">
            <a:avLst/>
          </a:prstGeom>
          <a:ln>
            <a:solidFill>
              <a:srgbClr val="556991"/>
            </a:solidFill>
          </a:ln>
        </p:spPr>
        <p:txBody>
          <a:bodyPr vert="horz" lIns="182880" tIns="182880" rIns="182880" bIns="182880" rtlCol="0">
            <a:noAutofit/>
          </a:bodyPr>
          <a:lstStyle>
            <a:lvl1pPr marL="182880" indent="-182880" algn="l" defTabSz="914400" rtl="0" eaLnBrk="1" latinLnBrk="0" hangingPunct="1">
              <a:spcBef>
                <a:spcPts val="500"/>
              </a:spcBef>
              <a:buClr>
                <a:schemeClr val="tx2"/>
              </a:buClr>
              <a:buSzPct val="120000"/>
              <a:buFont typeface="Arial" pitchFamily="34" charset="0"/>
              <a:buChar char="•"/>
              <a:defRPr sz="1400" b="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400" b="0" kern="1200">
                <a:solidFill>
                  <a:schemeClr val="tx1"/>
                </a:solidFill>
                <a:latin typeface="+mn-lt"/>
                <a:ea typeface="+mn-ea"/>
                <a:cs typeface="+mn-cs"/>
              </a:defRPr>
            </a:lvl2pPr>
            <a:lvl3pPr marL="83439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3pPr>
            <a:lvl4pPr marL="110871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4pPr>
            <a:lvl5pPr marL="138303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Stigma around mental health and low aspirations </a:t>
            </a: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endParaRP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Disconnect between mental health and employment services</a:t>
            </a:r>
          </a:p>
          <a:p>
            <a:pPr marL="0" marR="0" lvl="0" indent="0" algn="l" defTabSz="914400" rtl="0" eaLnBrk="1" fontAlgn="auto" latinLnBrk="0" hangingPunct="1">
              <a:lnSpc>
                <a:spcPct val="100000"/>
              </a:lnSpc>
              <a:spcBef>
                <a:spcPts val="500"/>
              </a:spcBef>
              <a:spcAft>
                <a:spcPts val="0"/>
              </a:spcAft>
              <a:buClr>
                <a:srgbClr val="F7F0F0">
                  <a:lumMod val="75000"/>
                </a:srgbClr>
              </a:buClr>
              <a:buSzPct val="120000"/>
              <a:buNone/>
              <a:tabLst/>
              <a:defRPr/>
            </a:pPr>
            <a:endPar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endParaRP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Funding </a:t>
            </a: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endParaRP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Gill Sans MT"/>
                <a:ea typeface="+mn-ea"/>
                <a:cs typeface="+mn-cs"/>
              </a:rPr>
              <a:t>Translation of IPS &amp; capacity for quality, good-fidelity IPS delivery</a:t>
            </a: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endParaRPr lang="en-GB" sz="1600" dirty="0">
              <a:solidFill>
                <a:sysClr val="windowText" lastClr="000000"/>
              </a:solidFill>
              <a:latin typeface="Gill Sans MT"/>
            </a:endParaRP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Gill Sans MT"/>
                <a:ea typeface="+mn-ea"/>
                <a:cs typeface="+mn-cs"/>
              </a:rPr>
              <a:t>Lack of drive for IPS from government</a:t>
            </a:r>
          </a:p>
        </p:txBody>
      </p:sp>
      <p:sp>
        <p:nvSpPr>
          <p:cNvPr id="14" name="Text Placeholder 4">
            <a:extLst>
              <a:ext uri="{FF2B5EF4-FFF2-40B4-BE49-F238E27FC236}">
                <a16:creationId xmlns:a16="http://schemas.microsoft.com/office/drawing/2014/main" id="{12074494-8893-49C2-95B2-3D0FF0F2E691}"/>
              </a:ext>
            </a:extLst>
          </p:cNvPr>
          <p:cNvSpPr txBox="1">
            <a:spLocks/>
          </p:cNvSpPr>
          <p:nvPr/>
        </p:nvSpPr>
        <p:spPr>
          <a:xfrm>
            <a:off x="4794252" y="1493520"/>
            <a:ext cx="3733200" cy="406400"/>
          </a:xfrm>
          <a:prstGeom prst="rect">
            <a:avLst/>
          </a:prstGeom>
          <a:solidFill>
            <a:schemeClr val="tx2"/>
          </a:solidFill>
          <a:ln>
            <a:solidFill>
              <a:srgbClr val="556991"/>
            </a:solidFill>
          </a:ln>
        </p:spPr>
        <p:txBody>
          <a:bodyPr vert="horz" lIns="0" tIns="0" rIns="0" bIns="0" rtlCol="0" anchor="ctr">
            <a:normAutofit/>
          </a:bodyPr>
          <a:lstStyle>
            <a:lvl1pPr marL="0" indent="0" algn="ctr" defTabSz="914400" rtl="0" eaLnBrk="1" latinLnBrk="0" hangingPunct="1">
              <a:spcBef>
                <a:spcPts val="500"/>
              </a:spcBef>
              <a:buClr>
                <a:schemeClr val="tx2"/>
              </a:buClr>
              <a:buSzPct val="120000"/>
              <a:buFont typeface="Arial" pitchFamily="34" charset="0"/>
              <a:buNone/>
              <a:defRPr sz="1400" b="0" kern="1200">
                <a:solidFill>
                  <a:schemeClr val="bg2"/>
                </a:solidFill>
                <a:latin typeface="+mn-lt"/>
                <a:ea typeface="+mn-ea"/>
                <a:cs typeface="+mn-cs"/>
              </a:defRPr>
            </a:lvl1pPr>
            <a:lvl2pPr marL="457200" indent="0" algn="l" defTabSz="914400" rtl="0" eaLnBrk="1" latinLnBrk="0" hangingPunct="1">
              <a:spcBef>
                <a:spcPts val="100"/>
              </a:spcBef>
              <a:buClr>
                <a:schemeClr val="tx2"/>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spcBef>
                <a:spcPts val="100"/>
              </a:spcBef>
              <a:buClr>
                <a:schemeClr val="accent2"/>
              </a:buClr>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spcBef>
                <a:spcPts val="100"/>
              </a:spcBef>
              <a:buClr>
                <a:schemeClr val="accent2"/>
              </a:buClr>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F7F0F0"/>
              </a:buClr>
              <a:buSzPct val="120000"/>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Gill Sans MT"/>
                <a:ea typeface="+mn-ea"/>
                <a:cs typeface="+mn-cs"/>
              </a:rPr>
              <a:t>Opportunities</a:t>
            </a:r>
            <a:endParaRPr kumimoji="0" lang="en-GB" sz="18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5" name="Content Placeholder 5">
            <a:extLst>
              <a:ext uri="{FF2B5EF4-FFF2-40B4-BE49-F238E27FC236}">
                <a16:creationId xmlns:a16="http://schemas.microsoft.com/office/drawing/2014/main" id="{76D02EAF-177E-4FDD-B3D2-851C8D70B50F}"/>
              </a:ext>
            </a:extLst>
          </p:cNvPr>
          <p:cNvSpPr txBox="1">
            <a:spLocks/>
          </p:cNvSpPr>
          <p:nvPr/>
        </p:nvSpPr>
        <p:spPr>
          <a:xfrm>
            <a:off x="4794252" y="1899920"/>
            <a:ext cx="3733200" cy="4205604"/>
          </a:xfrm>
          <a:prstGeom prst="rect">
            <a:avLst/>
          </a:prstGeom>
          <a:solidFill>
            <a:sysClr val="window" lastClr="FFFFFF"/>
          </a:solidFill>
          <a:ln>
            <a:solidFill>
              <a:srgbClr val="556991"/>
            </a:solidFill>
          </a:ln>
        </p:spPr>
        <p:txBody>
          <a:bodyPr vert="horz" lIns="182880" tIns="182880" rIns="182880" bIns="182880" rtlCol="0">
            <a:normAutofit/>
          </a:bodyPr>
          <a:lstStyle>
            <a:lvl1pPr marL="182880" indent="-182880" algn="l" defTabSz="914400" rtl="0" eaLnBrk="1" latinLnBrk="0" hangingPunct="1">
              <a:spcBef>
                <a:spcPts val="500"/>
              </a:spcBef>
              <a:buClr>
                <a:schemeClr val="tx2"/>
              </a:buClr>
              <a:buSzPct val="120000"/>
              <a:buFont typeface="Arial" pitchFamily="34" charset="0"/>
              <a:buChar char="•"/>
              <a:defRPr sz="1400" b="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400" b="0" kern="1200">
                <a:solidFill>
                  <a:schemeClr val="tx1"/>
                </a:solidFill>
                <a:latin typeface="+mn-lt"/>
                <a:ea typeface="+mn-ea"/>
                <a:cs typeface="+mn-cs"/>
              </a:defRPr>
            </a:lvl2pPr>
            <a:lvl3pPr marL="83439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3pPr>
            <a:lvl4pPr marL="110871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4pPr>
            <a:lvl5pPr marL="1383030" indent="-285750" algn="l" defTabSz="914400" rtl="0" eaLnBrk="1" latinLnBrk="0" hangingPunct="1">
              <a:spcBef>
                <a:spcPts val="100"/>
              </a:spcBef>
              <a:buClr>
                <a:schemeClr val="accent2"/>
              </a:buClr>
              <a:buSzPct val="80000"/>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IPS services already in operation in some of the countries</a:t>
            </a: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endParaRPr lang="en-US" sz="1600" dirty="0">
              <a:solidFill>
                <a:sysClr val="windowText" lastClr="000000"/>
              </a:solidFill>
              <a:latin typeface="Gill Sans MT"/>
            </a:endParaRP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Clear scope to grow awareness of and interest in IPS </a:t>
            </a: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endParaRPr lang="en-US" sz="1600" dirty="0">
              <a:solidFill>
                <a:sysClr val="windowText" lastClr="000000"/>
              </a:solidFill>
              <a:latin typeface="Gill Sans MT"/>
            </a:endParaRP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Some level of government buy-in in most of the countries </a:t>
            </a: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endParaRPr lang="en-US" sz="1600" dirty="0">
              <a:solidFill>
                <a:sysClr val="windowText" lastClr="000000"/>
              </a:solidFill>
              <a:latin typeface="Gill Sans MT"/>
            </a:endParaRP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Interest from growing networks of other stakeholders</a:t>
            </a:r>
            <a:endParaRPr kumimoji="0" lang="en-GB" sz="1600" b="0" i="0" u="none" strike="noStrike" kern="1200" cap="none" spc="0" normalizeH="0" baseline="0" noProof="0" dirty="0">
              <a:ln>
                <a:noFill/>
              </a:ln>
              <a:solidFill>
                <a:sysClr val="windowText" lastClr="000000"/>
              </a:solidFill>
              <a:effectLst/>
              <a:uLnTx/>
              <a:uFillTx/>
              <a:latin typeface="Gill Sans MT"/>
              <a:ea typeface="+mn-ea"/>
              <a:cs typeface="+mn-cs"/>
            </a:endParaRPr>
          </a:p>
        </p:txBody>
      </p:sp>
    </p:spTree>
    <p:extLst>
      <p:ext uri="{BB962C8B-B14F-4D97-AF65-F5344CB8AC3E}">
        <p14:creationId xmlns:p14="http://schemas.microsoft.com/office/powerpoint/2010/main" val="372467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F679-63B4-4180-BFF9-39167027FC6C}"/>
              </a:ext>
            </a:extLst>
          </p:cNvPr>
          <p:cNvSpPr>
            <a:spLocks noGrp="1"/>
          </p:cNvSpPr>
          <p:nvPr>
            <p:ph type="body" idx="13"/>
          </p:nvPr>
        </p:nvSpPr>
        <p:spPr/>
        <p:txBody>
          <a:bodyPr/>
          <a:lstStyle/>
          <a:p>
            <a:endParaRPr lang="en-GB"/>
          </a:p>
        </p:txBody>
      </p:sp>
      <p:sp>
        <p:nvSpPr>
          <p:cNvPr id="3" name="Text Placeholder 2">
            <a:extLst>
              <a:ext uri="{FF2B5EF4-FFF2-40B4-BE49-F238E27FC236}">
                <a16:creationId xmlns:a16="http://schemas.microsoft.com/office/drawing/2014/main" id="{0F76873D-64F5-4A37-9F43-A1058592B922}"/>
              </a:ext>
            </a:extLst>
          </p:cNvPr>
          <p:cNvSpPr>
            <a:spLocks noGrp="1"/>
          </p:cNvSpPr>
          <p:nvPr>
            <p:ph type="body" sz="half" idx="2"/>
          </p:nvPr>
        </p:nvSpPr>
        <p:spPr/>
        <p:txBody>
          <a:bodyPr/>
          <a:lstStyle/>
          <a:p>
            <a:pPr marL="285750" indent="-285750">
              <a:buFont typeface="Arial" panose="020B0604020202020204" pitchFamily="34" charset="0"/>
              <a:buChar char="•"/>
            </a:pPr>
            <a:r>
              <a:rPr lang="en-US" dirty="0">
                <a:latin typeface="Gill Sans MT" panose="020B0502020104020203" pitchFamily="34" charset="0"/>
              </a:rPr>
              <a:t>Situation varies greatly country to country, and even region to region</a:t>
            </a:r>
          </a:p>
          <a:p>
            <a:pPr marL="742950" lvl="1" indent="-285750">
              <a:buFont typeface="Arial" panose="020B0604020202020204" pitchFamily="34" charset="0"/>
              <a:buChar char="•"/>
            </a:pPr>
            <a:r>
              <a:rPr lang="en-US" sz="1600" dirty="0">
                <a:latin typeface="Gill Sans MT" panose="020B0502020104020203" pitchFamily="34" charset="0"/>
              </a:rPr>
              <a:t>Scale up will mean something different in each country</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latin typeface="Gill Sans MT" panose="020B0502020104020203" pitchFamily="34" charset="0"/>
              </a:rPr>
              <a:t>Emotional buy-in is key</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latin typeface="Gill Sans MT" panose="020B0502020104020203" pitchFamily="34" charset="0"/>
              </a:rPr>
              <a:t>Importance of peer-to-peer learning and support </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latin typeface="Gill Sans MT" panose="020B0502020104020203" pitchFamily="34" charset="0"/>
              </a:rPr>
              <a:t>Starting small and growing </a:t>
            </a:r>
          </a:p>
        </p:txBody>
      </p:sp>
      <p:sp>
        <p:nvSpPr>
          <p:cNvPr id="4" name="Text Placeholder 3">
            <a:extLst>
              <a:ext uri="{FF2B5EF4-FFF2-40B4-BE49-F238E27FC236}">
                <a16:creationId xmlns:a16="http://schemas.microsoft.com/office/drawing/2014/main" id="{0BED1875-EB90-4E05-B11C-7AEB06C0DB44}"/>
              </a:ext>
            </a:extLst>
          </p:cNvPr>
          <p:cNvSpPr>
            <a:spLocks noGrp="1"/>
          </p:cNvSpPr>
          <p:nvPr>
            <p:ph type="body" sz="half" idx="14"/>
          </p:nvPr>
        </p:nvSpPr>
        <p:spPr>
          <a:xfrm>
            <a:off x="4626533" y="1574154"/>
            <a:ext cx="4230444" cy="3315898"/>
          </a:xfrm>
          <a:solidFill>
            <a:schemeClr val="bg1">
              <a:lumMod val="95000"/>
            </a:schemeClr>
          </a:solidFill>
          <a:ln>
            <a:solidFill>
              <a:schemeClr val="tx2"/>
            </a:solidFill>
          </a:ln>
        </p:spPr>
        <p:txBody>
          <a:bodyPr/>
          <a:lstStyle/>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3 different pathways to scale depending on the local and national context within each country:</a:t>
            </a:r>
          </a:p>
          <a:p>
            <a:pPr marL="182880" marR="0" lvl="0" indent="-182880" algn="l" defTabSz="914400" rtl="0" eaLnBrk="1" fontAlgn="auto" latinLnBrk="0" hangingPunct="1">
              <a:lnSpc>
                <a:spcPct val="100000"/>
              </a:lnSpc>
              <a:spcBef>
                <a:spcPts val="500"/>
              </a:spcBef>
              <a:spcAft>
                <a:spcPts val="0"/>
              </a:spcAft>
              <a:buClr>
                <a:srgbClr val="F7F0F0">
                  <a:lumMod val="75000"/>
                </a:srgbClr>
              </a:buClr>
              <a:buSzPct val="120000"/>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endParaRPr>
          </a:p>
          <a:p>
            <a:pPr marL="457200" marR="0" lvl="1" indent="-182880" algn="l" defTabSz="914400" rtl="0" eaLnBrk="1" fontAlgn="auto" latinLnBrk="0" hangingPunct="1">
              <a:lnSpc>
                <a:spcPct val="100000"/>
              </a:lnSpc>
              <a:spcBef>
                <a:spcPts val="100"/>
              </a:spcBef>
              <a:spcAft>
                <a:spcPts val="0"/>
              </a:spcAft>
              <a:buClr>
                <a:srgbClr val="F7F0F0">
                  <a:lumMod val="75000"/>
                </a:srgbClr>
              </a:buClr>
              <a:buSzTx/>
              <a:buFont typeface="Wingdings" pitchFamily="2" charset="2"/>
              <a:buChar char="§"/>
              <a:tabLst/>
              <a:defRPr/>
            </a:pPr>
            <a:r>
              <a:rPr kumimoji="0" lang="en-US" sz="1600" b="1" i="0" u="none" strike="noStrike" kern="1200" cap="none" spc="0" normalizeH="0" baseline="0" noProof="0" dirty="0">
                <a:ln>
                  <a:noFill/>
                </a:ln>
                <a:solidFill>
                  <a:sysClr val="windowText" lastClr="000000"/>
                </a:solidFill>
                <a:effectLst/>
                <a:uLnTx/>
                <a:uFillTx/>
                <a:latin typeface="Gill Sans MT"/>
                <a:ea typeface="+mn-ea"/>
                <a:cs typeface="+mn-cs"/>
              </a:rPr>
              <a:t>Pathway A</a:t>
            </a: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 countries where there is the best experience and/or the greatest need </a:t>
            </a:r>
          </a:p>
          <a:p>
            <a:pPr marL="457200" marR="0" lvl="1" indent="-182880" algn="l" defTabSz="914400" rtl="0" eaLnBrk="1" fontAlgn="auto" latinLnBrk="0" hangingPunct="1">
              <a:lnSpc>
                <a:spcPct val="100000"/>
              </a:lnSpc>
              <a:spcBef>
                <a:spcPts val="100"/>
              </a:spcBef>
              <a:spcAft>
                <a:spcPts val="0"/>
              </a:spcAft>
              <a:buClr>
                <a:srgbClr val="F7F0F0">
                  <a:lumMod val="75000"/>
                </a:srgbClr>
              </a:buClr>
              <a:buSzTx/>
              <a:buFont typeface="Wingdings" pitchFamily="2" charset="2"/>
              <a:buChar char="§"/>
              <a:tabLst/>
              <a:defRPr/>
            </a:pPr>
            <a:endParaRPr kumimoji="0" lang="en-US" sz="1600" b="1" i="0" u="none" strike="noStrike" kern="1200" cap="none" spc="0" normalizeH="0" baseline="0" noProof="0" dirty="0">
              <a:ln>
                <a:noFill/>
              </a:ln>
              <a:solidFill>
                <a:sysClr val="windowText" lastClr="000000"/>
              </a:solidFill>
              <a:effectLst/>
              <a:uLnTx/>
              <a:uFillTx/>
              <a:latin typeface="Gill Sans MT"/>
              <a:ea typeface="+mn-ea"/>
              <a:cs typeface="+mn-cs"/>
            </a:endParaRPr>
          </a:p>
          <a:p>
            <a:pPr marL="457200" marR="0" lvl="1" indent="-182880" algn="l" defTabSz="914400" rtl="0" eaLnBrk="1" fontAlgn="auto" latinLnBrk="0" hangingPunct="1">
              <a:lnSpc>
                <a:spcPct val="100000"/>
              </a:lnSpc>
              <a:spcBef>
                <a:spcPts val="100"/>
              </a:spcBef>
              <a:spcAft>
                <a:spcPts val="0"/>
              </a:spcAft>
              <a:buClr>
                <a:srgbClr val="F7F0F0">
                  <a:lumMod val="75000"/>
                </a:srgbClr>
              </a:buClr>
              <a:buSzTx/>
              <a:buFont typeface="Wingdings" pitchFamily="2" charset="2"/>
              <a:buChar char="§"/>
              <a:tabLst/>
              <a:defRPr/>
            </a:pPr>
            <a:r>
              <a:rPr kumimoji="0" lang="en-US" sz="1600" b="1" i="0" u="none" strike="noStrike" kern="1200" cap="none" spc="0" normalizeH="0" baseline="0" noProof="0" dirty="0">
                <a:ln>
                  <a:noFill/>
                </a:ln>
                <a:solidFill>
                  <a:sysClr val="windowText" lastClr="000000"/>
                </a:solidFill>
                <a:effectLst/>
                <a:uLnTx/>
                <a:uFillTx/>
                <a:latin typeface="Gill Sans MT"/>
                <a:ea typeface="+mn-ea"/>
                <a:cs typeface="+mn-cs"/>
              </a:rPr>
              <a:t>Pathway B</a:t>
            </a: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 countries have significant structural or cultural barriers </a:t>
            </a:r>
          </a:p>
          <a:p>
            <a:pPr marL="457200" marR="0" lvl="1" indent="-182880" algn="l" defTabSz="914400" rtl="0" eaLnBrk="1" fontAlgn="auto" latinLnBrk="0" hangingPunct="1">
              <a:lnSpc>
                <a:spcPct val="100000"/>
              </a:lnSpc>
              <a:spcBef>
                <a:spcPts val="100"/>
              </a:spcBef>
              <a:spcAft>
                <a:spcPts val="0"/>
              </a:spcAft>
              <a:buClr>
                <a:srgbClr val="F7F0F0">
                  <a:lumMod val="75000"/>
                </a:srgbClr>
              </a:buClr>
              <a:buSzTx/>
              <a:buFont typeface="Wingdings" pitchFamily="2" charset="2"/>
              <a:buChar char="§"/>
              <a:tabLst/>
              <a:defRPr/>
            </a:pPr>
            <a:endParaRPr kumimoji="0" lang="en-US" sz="1600" b="1" i="0" u="none" strike="noStrike" kern="1200" cap="none" spc="0" normalizeH="0" baseline="0" noProof="0" dirty="0">
              <a:ln>
                <a:noFill/>
              </a:ln>
              <a:solidFill>
                <a:sysClr val="windowText" lastClr="000000"/>
              </a:solidFill>
              <a:effectLst/>
              <a:uLnTx/>
              <a:uFillTx/>
              <a:latin typeface="Gill Sans MT"/>
              <a:ea typeface="+mn-ea"/>
              <a:cs typeface="+mn-cs"/>
            </a:endParaRPr>
          </a:p>
          <a:p>
            <a:pPr marL="457200" marR="0" lvl="1" indent="-182880" algn="l" defTabSz="914400" rtl="0" eaLnBrk="1" fontAlgn="auto" latinLnBrk="0" hangingPunct="1">
              <a:lnSpc>
                <a:spcPct val="100000"/>
              </a:lnSpc>
              <a:spcBef>
                <a:spcPts val="100"/>
              </a:spcBef>
              <a:spcAft>
                <a:spcPts val="0"/>
              </a:spcAft>
              <a:buClr>
                <a:srgbClr val="F7F0F0">
                  <a:lumMod val="75000"/>
                </a:srgbClr>
              </a:buClr>
              <a:buSzTx/>
              <a:buFont typeface="Wingdings" pitchFamily="2" charset="2"/>
              <a:buChar char="§"/>
              <a:tabLst/>
              <a:defRPr/>
            </a:pPr>
            <a:r>
              <a:rPr kumimoji="0" lang="en-US" sz="1600" b="1" i="0" u="none" strike="noStrike" kern="1200" cap="none" spc="0" normalizeH="0" baseline="0" noProof="0" dirty="0">
                <a:ln>
                  <a:noFill/>
                </a:ln>
                <a:solidFill>
                  <a:sysClr val="windowText" lastClr="000000"/>
                </a:solidFill>
                <a:effectLst/>
                <a:uLnTx/>
                <a:uFillTx/>
                <a:latin typeface="Gill Sans MT"/>
                <a:ea typeface="+mn-ea"/>
                <a:cs typeface="+mn-cs"/>
              </a:rPr>
              <a:t>Pathway C</a:t>
            </a:r>
            <a:r>
              <a:rPr kumimoji="0" lang="en-US" sz="1600" b="0" i="0" u="none" strike="noStrike" kern="1200" cap="none" spc="0" normalizeH="0" baseline="0" noProof="0" dirty="0">
                <a:ln>
                  <a:noFill/>
                </a:ln>
                <a:solidFill>
                  <a:sysClr val="windowText" lastClr="000000"/>
                </a:solidFill>
                <a:effectLst/>
                <a:uLnTx/>
                <a:uFillTx/>
                <a:latin typeface="Gill Sans MT"/>
                <a:ea typeface="+mn-ea"/>
                <a:cs typeface="+mn-cs"/>
              </a:rPr>
              <a:t>:  early-stage market with limited local experience</a:t>
            </a:r>
            <a:endParaRPr kumimoji="0" lang="en-GB" sz="1600" b="0" i="0" u="none" strike="noStrike" kern="1200" cap="none" spc="0" normalizeH="0" baseline="0" noProof="0" dirty="0">
              <a:ln>
                <a:noFill/>
              </a:ln>
              <a:solidFill>
                <a:sysClr val="windowText" lastClr="000000"/>
              </a:solidFill>
              <a:effectLst/>
              <a:uLnTx/>
              <a:uFillTx/>
              <a:latin typeface="Gill Sans MT"/>
              <a:ea typeface="+mn-ea"/>
              <a:cs typeface="+mn-cs"/>
            </a:endParaRPr>
          </a:p>
          <a:p>
            <a:endParaRPr lang="en-GB" dirty="0"/>
          </a:p>
        </p:txBody>
      </p:sp>
      <p:sp>
        <p:nvSpPr>
          <p:cNvPr id="5" name="Slide Number Placeholder 4">
            <a:extLst>
              <a:ext uri="{FF2B5EF4-FFF2-40B4-BE49-F238E27FC236}">
                <a16:creationId xmlns:a16="http://schemas.microsoft.com/office/drawing/2014/main" id="{8D1C5958-3821-4A1F-9536-84B128127932}"/>
              </a:ext>
            </a:extLst>
          </p:cNvPr>
          <p:cNvSpPr>
            <a:spLocks noGrp="1"/>
          </p:cNvSpPr>
          <p:nvPr>
            <p:ph type="sldNum" sz="quarter" idx="15"/>
          </p:nvPr>
        </p:nvSpPr>
        <p:spPr/>
        <p:txBody>
          <a:bodyPr/>
          <a:lstStyle/>
          <a:p>
            <a:fld id="{E9F4CF8E-1AF5-A84A-BA30-8328B9038AD6}" type="slidenum">
              <a:rPr lang="en-US" smtClean="0"/>
              <a:pPr/>
              <a:t>7</a:t>
            </a:fld>
            <a:endParaRPr lang="en-US" dirty="0"/>
          </a:p>
        </p:txBody>
      </p:sp>
      <p:sp>
        <p:nvSpPr>
          <p:cNvPr id="6" name="Title 5">
            <a:extLst>
              <a:ext uri="{FF2B5EF4-FFF2-40B4-BE49-F238E27FC236}">
                <a16:creationId xmlns:a16="http://schemas.microsoft.com/office/drawing/2014/main" id="{6DA51F78-5712-4D7F-AA81-2705CAEF8F28}"/>
              </a:ext>
            </a:extLst>
          </p:cNvPr>
          <p:cNvSpPr>
            <a:spLocks noGrp="1"/>
          </p:cNvSpPr>
          <p:nvPr>
            <p:ph type="title"/>
          </p:nvPr>
        </p:nvSpPr>
        <p:spPr/>
        <p:txBody>
          <a:bodyPr/>
          <a:lstStyle/>
          <a:p>
            <a:r>
              <a:rPr lang="en-US" dirty="0"/>
              <a:t>Key learnings so far</a:t>
            </a:r>
            <a:endParaRPr lang="en-GB" dirty="0"/>
          </a:p>
        </p:txBody>
      </p:sp>
    </p:spTree>
    <p:extLst>
      <p:ext uri="{BB962C8B-B14F-4D97-AF65-F5344CB8AC3E}">
        <p14:creationId xmlns:p14="http://schemas.microsoft.com/office/powerpoint/2010/main" val="2964589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4F3EEEAC184E48B088B621121CD72A" ma:contentTypeVersion="14" ma:contentTypeDescription="Create a new document." ma:contentTypeScope="" ma:versionID="4c6d09ac84ad10cc411ba067dcf899b3">
  <xsd:schema xmlns:xsd="http://www.w3.org/2001/XMLSchema" xmlns:xs="http://www.w3.org/2001/XMLSchema" xmlns:p="http://schemas.microsoft.com/office/2006/metadata/properties" xmlns:ns1="http://schemas.microsoft.com/sharepoint/v3" xmlns:ns2="1c3e731c-b7d7-4238-8b61-c70902104fe6" xmlns:ns3="d1bc3bff-a2fb-416f-80aa-22b7e834232b" targetNamespace="http://schemas.microsoft.com/office/2006/metadata/properties" ma:root="true" ma:fieldsID="7abbecc8e36ea80031768a5bc48647f5" ns1:_="" ns2:_="" ns3:_="">
    <xsd:import namespace="http://schemas.microsoft.com/sharepoint/v3"/>
    <xsd:import namespace="1c3e731c-b7d7-4238-8b61-c70902104fe6"/>
    <xsd:import namespace="d1bc3bff-a2fb-416f-80aa-22b7e83423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3e731c-b7d7-4238-8b61-c70902104f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bc3bff-a2fb-416f-80aa-22b7e834232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d1bc3bff-a2fb-416f-80aa-22b7e834232b">
      <UserInfo>
        <DisplayName>Gary Johnston</DisplayName>
        <AccountId>14</AccountId>
        <AccountType/>
      </UserInfo>
    </SharedWithUsers>
  </documentManagement>
</p:properties>
</file>

<file path=customXml/itemProps1.xml><?xml version="1.0" encoding="utf-8"?>
<ds:datastoreItem xmlns:ds="http://schemas.openxmlformats.org/officeDocument/2006/customXml" ds:itemID="{A7F7F228-1F1B-4F7A-A8A1-0C8CA32352CE}">
  <ds:schemaRefs>
    <ds:schemaRef ds:uri="http://schemas.microsoft.com/sharepoint/v3/contenttype/forms"/>
  </ds:schemaRefs>
</ds:datastoreItem>
</file>

<file path=customXml/itemProps2.xml><?xml version="1.0" encoding="utf-8"?>
<ds:datastoreItem xmlns:ds="http://schemas.openxmlformats.org/officeDocument/2006/customXml" ds:itemID="{4625F223-351F-4EFD-9840-B018059E9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3e731c-b7d7-4238-8b61-c70902104fe6"/>
    <ds:schemaRef ds:uri="d1bc3bff-a2fb-416f-80aa-22b7e83423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C6776E-FC26-479B-A473-3CB576628B91}">
  <ds:schemaRefs>
    <ds:schemaRef ds:uri="http://schemas.microsoft.com/office/infopath/2007/PartnerControls"/>
    <ds:schemaRef ds:uri="http://purl.org/dc/terms/"/>
    <ds:schemaRef ds:uri="http://schemas.microsoft.com/office/2006/metadata/properties"/>
    <ds:schemaRef ds:uri="a7c53796-da89-451a-8543-a37965bb4fe4"/>
    <ds:schemaRef ds:uri="http://www.w3.org/XML/1998/namespace"/>
    <ds:schemaRef ds:uri="http://schemas.microsoft.com/office/2006/documentManagement/types"/>
    <ds:schemaRef ds:uri="http://purl.org/dc/dcmitype/"/>
    <ds:schemaRef ds:uri="http://schemas.openxmlformats.org/package/2006/metadata/core-properties"/>
    <ds:schemaRef ds:uri="d1bc3bff-a2fb-416f-80aa-22b7e834232b"/>
    <ds:schemaRef ds:uri="http://purl.org/dc/elements/1.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2844</TotalTime>
  <Words>976</Words>
  <Application>Microsoft Office PowerPoint</Application>
  <PresentationFormat>On-screen Show (4:3)</PresentationFormat>
  <Paragraphs>109</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Rounded MT Bold</vt:lpstr>
      <vt:lpstr>Calibri</vt:lpstr>
      <vt:lpstr>Calibri Light</vt:lpstr>
      <vt:lpstr>Gill Sans</vt:lpstr>
      <vt:lpstr>Gill Sans MT</vt:lpstr>
      <vt:lpstr>Wingdings</vt:lpstr>
      <vt:lpstr>Office Theme</vt:lpstr>
      <vt:lpstr>Inaugural European IPS Meeting 22nd April 2021 by ZOOM</vt:lpstr>
      <vt:lpstr>The European Social Catalyst Fund is helping scale up proven innovations tackling social challenges</vt:lpstr>
      <vt:lpstr>We were awarded funding by the ESCF to develop plans to scale IPS in 5 European countries </vt:lpstr>
      <vt:lpstr>The funding will unlock key ingredients needed for scale</vt:lpstr>
      <vt:lpstr>We have 8 months to develop roadmaps detailing plans to scale IPS in each of these countries</vt:lpstr>
      <vt:lpstr>We have identified key challenges and opportunities across all 5 countries</vt:lpstr>
      <vt:lpstr>Key learnings so far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Ziggy Tuck</dc:creator>
  <cp:lastModifiedBy>Gloria Nalumansi</cp:lastModifiedBy>
  <cp:revision>28</cp:revision>
  <dcterms:created xsi:type="dcterms:W3CDTF">2018-05-02T15:13:01Z</dcterms:created>
  <dcterms:modified xsi:type="dcterms:W3CDTF">2022-05-24T15:35:37Z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0x0101006E4F3EEEAC184E48B088B621121CD72A</vt:lpwstr>
  </property>
</Properties>
</file>