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8"/>
  </p:notesMasterIdLst>
  <p:sldIdLst>
    <p:sldId id="261" r:id="rId5"/>
    <p:sldId id="262" r:id="rId6"/>
    <p:sldId id="264" r:id="rId7"/>
    <p:sldId id="449" r:id="rId8"/>
    <p:sldId id="1666" r:id="rId9"/>
    <p:sldId id="268" r:id="rId10"/>
    <p:sldId id="1667" r:id="rId11"/>
    <p:sldId id="1668" r:id="rId12"/>
    <p:sldId id="1669" r:id="rId13"/>
    <p:sldId id="1670" r:id="rId14"/>
    <p:sldId id="1671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a Gibbons" initials="MG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F54"/>
    <a:srgbClr val="3695A4"/>
    <a:srgbClr val="237681"/>
    <a:srgbClr val="DC02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CBBDF3-F064-4C47-9AFA-7FA5CB846279}" v="31" dt="2021-04-20T18:59:17.066"/>
    <p1510:client id="{88E74BD9-110B-47E9-ABB8-6C269350EF64}" v="3" dt="2021-04-21T09:04:32.7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37"/>
    <p:restoredTop sz="91340"/>
  </p:normalViewPr>
  <p:slideViewPr>
    <p:cSldViewPr snapToGrid="0" snapToObjects="1">
      <p:cViewPr varScale="1">
        <p:scale>
          <a:sx n="61" d="100"/>
          <a:sy n="61" d="100"/>
        </p:scale>
        <p:origin x="17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84E76-4A45-9042-8D41-7312F12F64F0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4F4A0-5306-774F-B095-EC92756A6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15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4F4A0-5306-774F-B095-EC92756A625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360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1867B-3C9E-4565-928F-DF4D26F57B7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903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Toolkit will be ready from June. Task &amp; Finish Group – 18</a:t>
            </a:r>
            <a:r>
              <a:rPr lang="en-GB" baseline="30000" dirty="0"/>
              <a:t>th</a:t>
            </a:r>
            <a:r>
              <a:rPr lang="en-GB" dirty="0"/>
              <a:t> June – finish in September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14F4A0-5306-774F-B095-EC92756A625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630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4F4A0-5306-774F-B095-EC92756A625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80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279776"/>
            <a:ext cx="9144000" cy="578224"/>
          </a:xfrm>
          <a:prstGeom prst="rect">
            <a:avLst/>
          </a:prstGeom>
          <a:solidFill>
            <a:srgbClr val="007B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9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A0957F2-1FA8-B243-9D81-42A5CDE3778C}"/>
              </a:ext>
            </a:extLst>
          </p:cNvPr>
          <p:cNvSpPr/>
          <p:nvPr userDrawn="1"/>
        </p:nvSpPr>
        <p:spPr>
          <a:xfrm>
            <a:off x="288640" y="6456556"/>
            <a:ext cx="8690259" cy="448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rabicPeriod"/>
            </a:pPr>
            <a:endParaRPr lang="en-GB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A37F344-B145-A545-BF13-0A6BF82C4044}"/>
              </a:ext>
            </a:extLst>
          </p:cNvPr>
          <p:cNvSpPr txBox="1">
            <a:spLocks/>
          </p:cNvSpPr>
          <p:nvPr userDrawn="1"/>
        </p:nvSpPr>
        <p:spPr>
          <a:xfrm>
            <a:off x="284997" y="1536446"/>
            <a:ext cx="4089040" cy="45049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284996" y="210884"/>
            <a:ext cx="6858000" cy="767272"/>
          </a:xfrm>
        </p:spPr>
        <p:txBody>
          <a:bodyPr>
            <a:normAutofit/>
          </a:bodyPr>
          <a:lstStyle>
            <a:lvl1pPr>
              <a:defRPr sz="2200">
                <a:latin typeface="Arial Rounded MT Bold" charset="0"/>
                <a:ea typeface="Arial Rounded MT Bold" charset="0"/>
                <a:cs typeface="Arial Rounded MT Bold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12"/>
          </p:nvPr>
        </p:nvSpPr>
        <p:spPr>
          <a:xfrm>
            <a:off x="4810027" y="1275054"/>
            <a:ext cx="4333973" cy="500472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3"/>
          </p:nvPr>
        </p:nvSpPr>
        <p:spPr>
          <a:xfrm>
            <a:off x="284995" y="6374579"/>
            <a:ext cx="8693904" cy="372556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-540863" y="1275054"/>
            <a:ext cx="9829800" cy="0"/>
          </a:xfrm>
          <a:prstGeom prst="line">
            <a:avLst/>
          </a:prstGeom>
          <a:ln w="76200">
            <a:solidFill>
              <a:srgbClr val="1D2F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3"/>
          <p:cNvSpPr>
            <a:spLocks noGrp="1"/>
          </p:cNvSpPr>
          <p:nvPr>
            <p:ph type="body" sz="half" idx="2"/>
          </p:nvPr>
        </p:nvSpPr>
        <p:spPr>
          <a:xfrm>
            <a:off x="284995" y="1571953"/>
            <a:ext cx="4230444" cy="441092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8587819" y="6374579"/>
            <a:ext cx="3910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F4CF8E-1AF5-A84A-BA30-8328B9038A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5D9FAFBD-27EC-47A4-A333-D9321C7620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84508" y="0"/>
            <a:ext cx="1318612" cy="13186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E765D-653A-B543-9371-FD930F730088}" type="datetime1">
              <a:rPr lang="en-GB" smtClean="0"/>
              <a:t>24/05/2022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CF8E-1AF5-A84A-BA30-8328B9038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DB67-846D-9C40-B756-EAA5D7B3AE5A}" type="datetime1">
              <a:rPr lang="en-GB" smtClean="0"/>
              <a:t>24/05/2022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CF8E-1AF5-A84A-BA30-8328B9038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>
                <a:latin typeface="Arial Rounded MT Bold" charset="0"/>
                <a:ea typeface="Arial Rounded MT Bold" charset="0"/>
                <a:cs typeface="Arial Rounded MT Bold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893-F28C-C942-A570-A14FD5755829}" type="datetime1">
              <a:rPr lang="en-GB" smtClean="0"/>
              <a:t>24/05/2022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38376" y="6356351"/>
            <a:ext cx="30861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CF8E-1AF5-A84A-BA30-8328B9038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47F9C-6C1C-3448-9D5A-08ACB6568FAE}" type="datetime1">
              <a:rPr lang="en-GB" smtClean="0"/>
              <a:t>24/05/2022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CF8E-1AF5-A84A-BA30-8328B9038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45CB-4934-AC41-B76F-0F042575F955}" type="datetime1">
              <a:rPr lang="en-GB" smtClean="0"/>
              <a:t>24/05/2022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CF8E-1AF5-A84A-BA30-8328B9038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6200" y="995363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CE9C7-B170-CB49-9CA3-297E51D1FBB0}" type="datetime1">
              <a:rPr lang="en-GB" smtClean="0"/>
              <a:t>24/05/2022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CF8E-1AF5-A84A-BA30-8328B9038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8A7AA-39B7-3E49-913D-1AFC74DD9428}" type="datetime1">
              <a:rPr lang="en-GB" smtClean="0"/>
              <a:t>24/05/2022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CF8E-1AF5-A84A-BA30-8328B9038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EB4E-F04F-CE4F-BEA6-69B5F1CAE9E6}" type="datetime1">
              <a:rPr lang="en-GB" smtClean="0"/>
              <a:t>24/05/2022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CF8E-1AF5-A84A-BA30-8328B9038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279776"/>
            <a:ext cx="9144000" cy="578224"/>
          </a:xfrm>
          <a:prstGeom prst="rect">
            <a:avLst/>
          </a:prstGeom>
          <a:solidFill>
            <a:srgbClr val="007B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9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A0957F2-1FA8-B243-9D81-42A5CDE3778C}"/>
              </a:ext>
            </a:extLst>
          </p:cNvPr>
          <p:cNvSpPr/>
          <p:nvPr userDrawn="1"/>
        </p:nvSpPr>
        <p:spPr>
          <a:xfrm>
            <a:off x="288640" y="6456556"/>
            <a:ext cx="8690259" cy="448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rabicPeriod"/>
            </a:pPr>
            <a:endParaRPr lang="en-GB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A37F344-B145-A545-BF13-0A6BF82C4044}"/>
              </a:ext>
            </a:extLst>
          </p:cNvPr>
          <p:cNvSpPr txBox="1">
            <a:spLocks/>
          </p:cNvSpPr>
          <p:nvPr userDrawn="1"/>
        </p:nvSpPr>
        <p:spPr>
          <a:xfrm>
            <a:off x="284997" y="1536446"/>
            <a:ext cx="4089040" cy="45049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24" name="Text Placeholder 2"/>
          <p:cNvSpPr>
            <a:spLocks noGrp="1"/>
          </p:cNvSpPr>
          <p:nvPr>
            <p:ph type="body" idx="13"/>
          </p:nvPr>
        </p:nvSpPr>
        <p:spPr>
          <a:xfrm>
            <a:off x="284994" y="6374579"/>
            <a:ext cx="8595053" cy="372556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-540863" y="1275054"/>
            <a:ext cx="9829800" cy="0"/>
          </a:xfrm>
          <a:prstGeom prst="line">
            <a:avLst/>
          </a:prstGeom>
          <a:ln w="76200">
            <a:solidFill>
              <a:srgbClr val="1D2F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3"/>
          <p:cNvSpPr>
            <a:spLocks noGrp="1"/>
          </p:cNvSpPr>
          <p:nvPr>
            <p:ph type="body" sz="half" idx="2"/>
          </p:nvPr>
        </p:nvSpPr>
        <p:spPr>
          <a:xfrm>
            <a:off x="284995" y="1571953"/>
            <a:ext cx="4230444" cy="441092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4626533" y="1574154"/>
            <a:ext cx="4230444" cy="441092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8587819" y="6374579"/>
            <a:ext cx="3910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F4CF8E-1AF5-A84A-BA30-8328B9038A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1120F04-D510-4A6E-868E-9284A5BA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96" y="210884"/>
            <a:ext cx="6858000" cy="767272"/>
          </a:xfrm>
        </p:spPr>
        <p:txBody>
          <a:bodyPr>
            <a:normAutofit/>
          </a:bodyPr>
          <a:lstStyle>
            <a:lvl1pPr>
              <a:defRPr sz="2200">
                <a:latin typeface="Arial Rounded MT Bold" charset="0"/>
                <a:ea typeface="Arial Rounded MT Bold" charset="0"/>
                <a:cs typeface="Arial Rounded MT Bold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80DD981F-E67D-4B21-9E6F-076F5F99DE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84508" y="0"/>
            <a:ext cx="1318612" cy="13186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279776"/>
            <a:ext cx="9144000" cy="578224"/>
          </a:xfrm>
          <a:prstGeom prst="rect">
            <a:avLst/>
          </a:prstGeom>
          <a:solidFill>
            <a:srgbClr val="007B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9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A0957F2-1FA8-B243-9D81-42A5CDE3778C}"/>
              </a:ext>
            </a:extLst>
          </p:cNvPr>
          <p:cNvSpPr/>
          <p:nvPr userDrawn="1"/>
        </p:nvSpPr>
        <p:spPr>
          <a:xfrm>
            <a:off x="288640" y="6456556"/>
            <a:ext cx="8690259" cy="448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rabicPeriod"/>
            </a:pPr>
            <a:endParaRPr lang="en-GB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A37F344-B145-A545-BF13-0A6BF82C4044}"/>
              </a:ext>
            </a:extLst>
          </p:cNvPr>
          <p:cNvSpPr txBox="1">
            <a:spLocks/>
          </p:cNvSpPr>
          <p:nvPr userDrawn="1"/>
        </p:nvSpPr>
        <p:spPr>
          <a:xfrm>
            <a:off x="284997" y="1536446"/>
            <a:ext cx="4089040" cy="45049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24" name="Text Placeholder 2"/>
          <p:cNvSpPr>
            <a:spLocks noGrp="1"/>
          </p:cNvSpPr>
          <p:nvPr>
            <p:ph type="body" idx="13"/>
          </p:nvPr>
        </p:nvSpPr>
        <p:spPr>
          <a:xfrm>
            <a:off x="284994" y="6374579"/>
            <a:ext cx="8595053" cy="372556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-540863" y="1275054"/>
            <a:ext cx="9829800" cy="0"/>
          </a:xfrm>
          <a:prstGeom prst="line">
            <a:avLst/>
          </a:prstGeom>
          <a:ln w="76200">
            <a:solidFill>
              <a:srgbClr val="1D2F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3"/>
          <p:cNvSpPr>
            <a:spLocks noGrp="1"/>
          </p:cNvSpPr>
          <p:nvPr>
            <p:ph type="body" sz="half" idx="2"/>
          </p:nvPr>
        </p:nvSpPr>
        <p:spPr>
          <a:xfrm>
            <a:off x="284994" y="1591409"/>
            <a:ext cx="4230444" cy="441092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Rounded Rectangle 14"/>
          <p:cNvSpPr/>
          <p:nvPr userDrawn="1"/>
        </p:nvSpPr>
        <p:spPr>
          <a:xfrm>
            <a:off x="4988858" y="2366824"/>
            <a:ext cx="3724835" cy="2606400"/>
          </a:xfrm>
          <a:prstGeom prst="roundRect">
            <a:avLst/>
          </a:prstGeom>
          <a:solidFill>
            <a:srgbClr val="1D2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iangle 15"/>
          <p:cNvSpPr/>
          <p:nvPr userDrawn="1"/>
        </p:nvSpPr>
        <p:spPr>
          <a:xfrm rot="10800000">
            <a:off x="6383319" y="4569812"/>
            <a:ext cx="935916" cy="806824"/>
          </a:xfrm>
          <a:prstGeom prst="triangle">
            <a:avLst/>
          </a:prstGeom>
          <a:solidFill>
            <a:srgbClr val="1D2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4"/>
          </p:nvPr>
        </p:nvSpPr>
        <p:spPr>
          <a:xfrm>
            <a:off x="5204013" y="2468649"/>
            <a:ext cx="3289538" cy="820857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</a:t>
            </a:r>
            <a:r>
              <a:rPr lang="en-US"/>
              <a:t>text styles</a:t>
            </a:r>
          </a:p>
          <a:p>
            <a:pPr lvl="0"/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5204013" y="4579311"/>
            <a:ext cx="3289538" cy="299564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22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8587819" y="6374579"/>
            <a:ext cx="3910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F4CF8E-1AF5-A84A-BA30-8328B9038A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1AF035F3-9B45-4CAC-9803-109600A87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96" y="210884"/>
            <a:ext cx="6858000" cy="767272"/>
          </a:xfrm>
        </p:spPr>
        <p:txBody>
          <a:bodyPr>
            <a:normAutofit/>
          </a:bodyPr>
          <a:lstStyle>
            <a:lvl1pPr>
              <a:defRPr sz="2200">
                <a:latin typeface="Arial Rounded MT Bold" charset="0"/>
                <a:ea typeface="Arial Rounded MT Bold" charset="0"/>
                <a:cs typeface="Arial Rounded MT Bold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1" name="Picture 2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0436CB2-BDC4-45FD-B927-9C731629E9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84508" y="0"/>
            <a:ext cx="1318612" cy="13186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A0957F2-1FA8-B243-9D81-42A5CDE3778C}"/>
              </a:ext>
            </a:extLst>
          </p:cNvPr>
          <p:cNvSpPr/>
          <p:nvPr userDrawn="1"/>
        </p:nvSpPr>
        <p:spPr>
          <a:xfrm>
            <a:off x="288640" y="6456556"/>
            <a:ext cx="8690259" cy="448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rabicPeriod"/>
            </a:pPr>
            <a:endParaRPr lang="en-GB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A37F344-B145-A545-BF13-0A6BF82C4044}"/>
              </a:ext>
            </a:extLst>
          </p:cNvPr>
          <p:cNvSpPr txBox="1">
            <a:spLocks/>
          </p:cNvSpPr>
          <p:nvPr userDrawn="1"/>
        </p:nvSpPr>
        <p:spPr>
          <a:xfrm>
            <a:off x="284997" y="1536446"/>
            <a:ext cx="4089040" cy="45049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-540863" y="1275054"/>
            <a:ext cx="9829800" cy="0"/>
          </a:xfrm>
          <a:prstGeom prst="line">
            <a:avLst/>
          </a:prstGeom>
          <a:ln w="76200">
            <a:solidFill>
              <a:srgbClr val="1D2F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8587819" y="6374579"/>
            <a:ext cx="39108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9F4CF8E-1AF5-A84A-BA30-8328B9038A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06CFB47-3FDD-4AE3-BBC5-382CA02AF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96" y="210884"/>
            <a:ext cx="6858000" cy="767272"/>
          </a:xfrm>
        </p:spPr>
        <p:txBody>
          <a:bodyPr>
            <a:normAutofit/>
          </a:bodyPr>
          <a:lstStyle>
            <a:lvl1pPr>
              <a:defRPr sz="2200">
                <a:latin typeface="Arial Rounded MT Bold" charset="0"/>
                <a:ea typeface="Arial Rounded MT Bold" charset="0"/>
                <a:cs typeface="Arial Rounded MT Bold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DDA3A7DC-FA1D-437B-8B65-0D343EBAC0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84508" y="0"/>
            <a:ext cx="1318612" cy="13186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279776"/>
            <a:ext cx="9144000" cy="578224"/>
          </a:xfrm>
          <a:prstGeom prst="rect">
            <a:avLst/>
          </a:prstGeom>
          <a:solidFill>
            <a:srgbClr val="007B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9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A0957F2-1FA8-B243-9D81-42A5CDE3778C}"/>
              </a:ext>
            </a:extLst>
          </p:cNvPr>
          <p:cNvSpPr/>
          <p:nvPr userDrawn="1"/>
        </p:nvSpPr>
        <p:spPr>
          <a:xfrm>
            <a:off x="288640" y="6456556"/>
            <a:ext cx="8690259" cy="448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rabicPeriod"/>
            </a:pPr>
            <a:endParaRPr lang="en-GB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A37F344-B145-A545-BF13-0A6BF82C4044}"/>
              </a:ext>
            </a:extLst>
          </p:cNvPr>
          <p:cNvSpPr txBox="1">
            <a:spLocks/>
          </p:cNvSpPr>
          <p:nvPr userDrawn="1"/>
        </p:nvSpPr>
        <p:spPr>
          <a:xfrm>
            <a:off x="284997" y="1536446"/>
            <a:ext cx="4089040" cy="45049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24" name="Text Placeholder 2"/>
          <p:cNvSpPr>
            <a:spLocks noGrp="1"/>
          </p:cNvSpPr>
          <p:nvPr>
            <p:ph type="body" idx="13"/>
          </p:nvPr>
        </p:nvSpPr>
        <p:spPr>
          <a:xfrm>
            <a:off x="284994" y="6374579"/>
            <a:ext cx="8595053" cy="372556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-540863" y="1275054"/>
            <a:ext cx="9829800" cy="0"/>
          </a:xfrm>
          <a:prstGeom prst="line">
            <a:avLst/>
          </a:prstGeom>
          <a:ln w="76200">
            <a:solidFill>
              <a:srgbClr val="1D2F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8587819" y="6374579"/>
            <a:ext cx="3910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F4CF8E-1AF5-A84A-BA30-8328B9038A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523DA95-DB76-43E0-B51C-113AC0887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96" y="210884"/>
            <a:ext cx="6858000" cy="767272"/>
          </a:xfrm>
        </p:spPr>
        <p:txBody>
          <a:bodyPr>
            <a:normAutofit/>
          </a:bodyPr>
          <a:lstStyle>
            <a:lvl1pPr>
              <a:defRPr sz="2200">
                <a:latin typeface="Arial Rounded MT Bold" charset="0"/>
                <a:ea typeface="Arial Rounded MT Bold" charset="0"/>
                <a:cs typeface="Arial Rounded MT Bold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FD14C9C-1977-4B66-A23F-F6488B3623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84508" y="0"/>
            <a:ext cx="1318612" cy="13186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2"/>
          <p:cNvSpPr>
            <a:spLocks noGrp="1" noChangeAspect="1"/>
          </p:cNvSpPr>
          <p:nvPr>
            <p:ph type="pic" idx="12"/>
          </p:nvPr>
        </p:nvSpPr>
        <p:spPr>
          <a:xfrm>
            <a:off x="0" y="-16779"/>
            <a:ext cx="9144000" cy="344774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A37F344-B145-A545-BF13-0A6BF82C4044}"/>
              </a:ext>
            </a:extLst>
          </p:cNvPr>
          <p:cNvSpPr txBox="1">
            <a:spLocks/>
          </p:cNvSpPr>
          <p:nvPr userDrawn="1"/>
        </p:nvSpPr>
        <p:spPr>
          <a:xfrm>
            <a:off x="284997" y="1536446"/>
            <a:ext cx="4089040" cy="45049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cxnSp>
        <p:nvCxnSpPr>
          <p:cNvPr id="17" name="Straight Connector 16"/>
          <p:cNvCxnSpPr>
            <a:cxnSpLocks/>
          </p:cNvCxnSpPr>
          <p:nvPr userDrawn="1"/>
        </p:nvCxnSpPr>
        <p:spPr>
          <a:xfrm flipH="1">
            <a:off x="1" y="3429000"/>
            <a:ext cx="9143999" cy="0"/>
          </a:xfrm>
          <a:prstGeom prst="line">
            <a:avLst/>
          </a:prstGeom>
          <a:ln w="76200">
            <a:solidFill>
              <a:srgbClr val="1D2F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284994" y="3969486"/>
            <a:ext cx="8595053" cy="767272"/>
          </a:xfrm>
        </p:spPr>
        <p:txBody>
          <a:bodyPr>
            <a:normAutofit/>
          </a:bodyPr>
          <a:lstStyle>
            <a:lvl1pPr>
              <a:defRPr sz="3600">
                <a:latin typeface="Arial Rounded MT Bold" charset="0"/>
                <a:ea typeface="Arial Rounded MT Bold" charset="0"/>
                <a:cs typeface="Arial Rounded MT Bold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idx="1"/>
          </p:nvPr>
        </p:nvSpPr>
        <p:spPr>
          <a:xfrm>
            <a:off x="284994" y="5158210"/>
            <a:ext cx="7886700" cy="407424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idx="13"/>
          </p:nvPr>
        </p:nvSpPr>
        <p:spPr>
          <a:xfrm>
            <a:off x="284994" y="6002149"/>
            <a:ext cx="7886700" cy="277111"/>
          </a:xfrm>
        </p:spPr>
        <p:txBody>
          <a:bodyPr>
            <a:normAutofit/>
          </a:bodyPr>
          <a:lstStyle>
            <a:lvl1pPr marL="0" indent="0">
              <a:buNone/>
              <a:defRPr sz="1200" 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A0957F2-1FA8-B243-9D81-42A5CDE3778C}"/>
              </a:ext>
            </a:extLst>
          </p:cNvPr>
          <p:cNvSpPr/>
          <p:nvPr userDrawn="1"/>
        </p:nvSpPr>
        <p:spPr>
          <a:xfrm>
            <a:off x="288640" y="6456556"/>
            <a:ext cx="8690259" cy="448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rabicPeriod"/>
            </a:pPr>
            <a:endParaRPr lang="en-GB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A37F344-B145-A545-BF13-0A6BF82C4044}"/>
              </a:ext>
            </a:extLst>
          </p:cNvPr>
          <p:cNvSpPr txBox="1">
            <a:spLocks/>
          </p:cNvSpPr>
          <p:nvPr userDrawn="1"/>
        </p:nvSpPr>
        <p:spPr>
          <a:xfrm>
            <a:off x="284997" y="1536446"/>
            <a:ext cx="4089040" cy="45049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32BA-C290-6B4E-A894-728F89FBE96C}" type="datetime1">
              <a:rPr lang="en-GB" smtClean="0"/>
              <a:t>24/05/2022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CF8E-1AF5-A84A-BA30-8328B9038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6247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3FB4-E8D3-5E4B-9726-3CAC33EB163E}" type="datetime1">
              <a:rPr lang="en-GB" smtClean="0"/>
              <a:t>24/05/2022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CF8E-1AF5-A84A-BA30-8328B9038A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A257C-7D9D-844F-96B4-FA1A25957317}" type="datetime1">
              <a:rPr lang="en-GB" smtClean="0"/>
              <a:t>24/05/2022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4CF8E-1AF5-A84A-BA30-8328B9038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4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6" r:id="rId3"/>
    <p:sldLayoutId id="2147483677" r:id="rId4"/>
    <p:sldLayoutId id="2147483673" r:id="rId5"/>
    <p:sldLayoutId id="2147483674" r:id="rId6"/>
    <p:sldLayoutId id="2147483675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  <p:sldLayoutId id="2147483670" r:id="rId16"/>
    <p:sldLayoutId id="2147483671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mbridge.org/core/journals/bjpsych-bulletin/article/individual-placement-and-support-crosssectional-study-of-equality-of-access-and-outcome-for-black-asian-and-minority-ethnic-communities/B585770E8191217F524831532B4F046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Inaugural European IPS Meeting</a:t>
            </a:r>
            <a:br>
              <a:rPr lang="en-US" b="1" dirty="0"/>
            </a:br>
            <a:r>
              <a:rPr lang="en-US" b="1" dirty="0"/>
              <a:t>22</a:t>
            </a:r>
            <a:r>
              <a:rPr lang="en-US" b="1" baseline="30000" dirty="0"/>
              <a:t>nd</a:t>
            </a:r>
            <a:r>
              <a:rPr lang="en-US" b="1" dirty="0"/>
              <a:t> April 2021 by ZOOM</a:t>
            </a:r>
            <a:endParaRPr lang="en-US" dirty="0">
              <a:solidFill>
                <a:srgbClr val="3695A4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84994" y="5172349"/>
            <a:ext cx="7886700" cy="407424"/>
          </a:xfrm>
        </p:spPr>
        <p:txBody>
          <a:bodyPr/>
          <a:lstStyle/>
          <a:p>
            <a:r>
              <a:rPr lang="en-US" b="1" dirty="0">
                <a:solidFill>
                  <a:srgbClr val="237681"/>
                </a:solidFill>
              </a:rPr>
              <a:t>England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3"/>
          </p:nvPr>
        </p:nvSpPr>
        <p:spPr>
          <a:xfrm>
            <a:off x="284994" y="5750959"/>
            <a:ext cx="7886700" cy="841846"/>
          </a:xfrm>
        </p:spPr>
        <p:txBody>
          <a:bodyPr>
            <a:normAutofit/>
          </a:bodyPr>
          <a:lstStyle/>
          <a:p>
            <a:r>
              <a:rPr lang="en-US" b="1" i="0" dirty="0">
                <a:latin typeface="Arial" panose="020B0604020202020204" pitchFamily="34" charset="0"/>
                <a:cs typeface="Arial" panose="020B0604020202020204" pitchFamily="34" charset="0"/>
              </a:rPr>
              <a:t>Presenter Details: </a:t>
            </a:r>
          </a:p>
          <a:p>
            <a:r>
              <a:rPr lang="en-US" b="1" i="0" dirty="0">
                <a:latin typeface="Arial" panose="020B0604020202020204" pitchFamily="34" charset="0"/>
                <a:cs typeface="Arial" panose="020B0604020202020204" pitchFamily="34" charset="0"/>
              </a:rPr>
              <a:t>Adam Swersky, Director Social Finance</a:t>
            </a:r>
          </a:p>
          <a:p>
            <a:r>
              <a:rPr lang="en-US" b="1" i="0" dirty="0">
                <a:latin typeface="Arial" panose="020B0604020202020204" pitchFamily="34" charset="0"/>
                <a:cs typeface="Arial" panose="020B0604020202020204" pitchFamily="34" charset="0"/>
              </a:rPr>
              <a:t>Lynne Miller, National Lead IPS Grow</a:t>
            </a:r>
            <a:endParaRPr lang="en-US" i="0" dirty="0"/>
          </a:p>
        </p:txBody>
      </p:sp>
      <p:pic>
        <p:nvPicPr>
          <p:cNvPr id="1026" name="Picture 2" descr="Image result for reykjavik">
            <a:extLst>
              <a:ext uri="{FF2B5EF4-FFF2-40B4-BE49-F238E27FC236}">
                <a16:creationId xmlns:a16="http://schemas.microsoft.com/office/drawing/2014/main" id="{D8616144-3422-4B68-828F-78626A4BEC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16"/>
          <a:stretch/>
        </p:blipFill>
        <p:spPr bwMode="auto">
          <a:xfrm>
            <a:off x="-1" y="0"/>
            <a:ext cx="9144001" cy="337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010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" y="210884"/>
            <a:ext cx="8595053" cy="767272"/>
          </a:xfrm>
        </p:spPr>
        <p:txBody>
          <a:bodyPr/>
          <a:lstStyle/>
          <a:p>
            <a:r>
              <a:rPr lang="en-US" dirty="0"/>
              <a:t>England – Rand Evaluation and next steps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1571953"/>
            <a:ext cx="7675417" cy="4410924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Gill Sans MT" panose="020B0502020104020203" pitchFamily="34" charset="0"/>
              </a:rPr>
              <a:t>RAND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92% of IPS services reported that the support they received was good or excellent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Identified that the infrastructure support had resulted in IPS implementation at pace.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Enthusiasm and knowledge of IPS Grow team, resources and communities of practice – bringing the </a:t>
            </a:r>
            <a:r>
              <a:rPr lang="en-US" sz="2400">
                <a:latin typeface="Gill Sans MT" panose="020B0502020104020203" pitchFamily="34" charset="0"/>
              </a:rPr>
              <a:t>system together</a:t>
            </a:r>
            <a:endParaRPr lang="en-US" sz="2400" dirty="0">
              <a:latin typeface="Gill Sans MT" panose="020B0502020104020203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Recommended increased fidelity reviews, communities of practice for specific roles and resource sharing</a:t>
            </a:r>
          </a:p>
          <a:p>
            <a:endParaRPr lang="en-US" dirty="0">
              <a:latin typeface="Gill Sans MT" panose="020B0502020104020203" pitchFamily="34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F4CF8E-1AF5-A84A-BA30-8328B9038AD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042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" y="210884"/>
            <a:ext cx="8595053" cy="767272"/>
          </a:xfrm>
        </p:spPr>
        <p:txBody>
          <a:bodyPr/>
          <a:lstStyle/>
          <a:p>
            <a:r>
              <a:rPr lang="en-US" dirty="0"/>
              <a:t>England – Rand Evaluation and next steps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1571953"/>
            <a:ext cx="7675417" cy="4410924"/>
          </a:xfrm>
        </p:spPr>
        <p:txBody>
          <a:bodyPr>
            <a:normAutofit lnSpcReduction="10000"/>
          </a:bodyPr>
          <a:lstStyle/>
          <a:p>
            <a:r>
              <a:rPr lang="en-US" sz="2400" b="1" i="1" dirty="0">
                <a:latin typeface="Gill Sans MT" panose="020B0502020104020203" pitchFamily="34" charset="0"/>
              </a:rPr>
              <a:t>Next steps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IPS team fidelity reviews – 121 planned over 2 years with technical support and Communities of practice – joined up across regions and focused on Team Leader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New Quality Kite Mark / Lighthouse services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IPS Team Leader training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Stronger focus on IPS data/transparent employment outcomes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Review how we can offer technical support with most impact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latin typeface="Gill Sans MT" panose="020B0502020104020203" pitchFamily="34" charset="0"/>
              </a:rPr>
              <a:t>Learning sets, on site support rather than training alone is key</a:t>
            </a:r>
          </a:p>
          <a:p>
            <a:pPr marL="285750" indent="-285750">
              <a:buFont typeface="Arial" charset="0"/>
              <a:buChar char="•"/>
            </a:pPr>
            <a:endParaRPr lang="en-US" dirty="0">
              <a:latin typeface="Gill Sans MT" panose="020B0502020104020203" pitchFamily="34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F4CF8E-1AF5-A84A-BA30-8328B9038AD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123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" y="210884"/>
            <a:ext cx="8595053" cy="767272"/>
          </a:xfrm>
        </p:spPr>
        <p:txBody>
          <a:bodyPr/>
          <a:lstStyle/>
          <a:p>
            <a:r>
              <a:rPr lang="en-US" dirty="0"/>
              <a:t>Approach to quality and innovation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F4CF8E-1AF5-A84A-BA30-8328B9038AD6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9280B8-05E1-438C-A729-32965858E207}"/>
              </a:ext>
            </a:extLst>
          </p:cNvPr>
          <p:cNvSpPr/>
          <p:nvPr/>
        </p:nvSpPr>
        <p:spPr>
          <a:xfrm>
            <a:off x="517236" y="1671783"/>
            <a:ext cx="3870037" cy="616528"/>
          </a:xfrm>
          <a:prstGeom prst="rect">
            <a:avLst/>
          </a:prstGeom>
          <a:solidFill>
            <a:srgbClr val="1D2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Gill Sans MT" panose="020B0502020104020203" pitchFamily="34" charset="0"/>
              </a:rPr>
              <a:t>Quality assurance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8AF65A-A27C-40A3-B0DB-DB0FFFA2FF86}"/>
              </a:ext>
            </a:extLst>
          </p:cNvPr>
          <p:cNvSpPr/>
          <p:nvPr/>
        </p:nvSpPr>
        <p:spPr>
          <a:xfrm>
            <a:off x="4959929" y="1671783"/>
            <a:ext cx="3870037" cy="616528"/>
          </a:xfrm>
          <a:prstGeom prst="rect">
            <a:avLst/>
          </a:prstGeom>
          <a:solidFill>
            <a:srgbClr val="1D2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Gill Sans MT" panose="020B0502020104020203" pitchFamily="34" charset="0"/>
              </a:rPr>
              <a:t>Innovation and future direction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1D8A10-B1ED-4A1A-A519-B44AEC48103D}"/>
              </a:ext>
            </a:extLst>
          </p:cNvPr>
          <p:cNvSpPr/>
          <p:nvPr/>
        </p:nvSpPr>
        <p:spPr>
          <a:xfrm>
            <a:off x="517236" y="2586181"/>
            <a:ext cx="3971637" cy="31680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dirty="0">
                <a:solidFill>
                  <a:schemeClr val="tx1"/>
                </a:solidFill>
                <a:latin typeface="Gill Sans MT" panose="020B0502020104020203" pitchFamily="34" charset="0"/>
              </a:rPr>
              <a:t>Independent fidelity reviews every 2 years</a:t>
            </a:r>
          </a:p>
          <a:p>
            <a:endParaRPr lang="en-GB" sz="16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Gill Sans MT" panose="020B0502020104020203" pitchFamily="34" charset="0"/>
              </a:rPr>
              <a:t>Guided self-assessment the year in between</a:t>
            </a:r>
          </a:p>
          <a:p>
            <a:endParaRPr lang="en-GB" sz="16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Gill Sans MT" panose="020B0502020104020203" pitchFamily="34" charset="0"/>
              </a:rPr>
              <a:t>Monitoring of outcomes at national / local / other level</a:t>
            </a:r>
          </a:p>
          <a:p>
            <a:endParaRPr lang="en-GB" sz="16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Gill Sans MT" panose="020B0502020104020203" pitchFamily="34" charset="0"/>
              </a:rPr>
              <a:t>Any other monitoring or evaluation – qualitative and quantitative? </a:t>
            </a:r>
          </a:p>
          <a:p>
            <a:endParaRPr lang="en-GB" sz="16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FD7BC6-9BFF-4961-87C2-BB687AE6FDCA}"/>
              </a:ext>
            </a:extLst>
          </p:cNvPr>
          <p:cNvSpPr/>
          <p:nvPr/>
        </p:nvSpPr>
        <p:spPr>
          <a:xfrm>
            <a:off x="4957180" y="2581562"/>
            <a:ext cx="3971637" cy="31680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dirty="0">
                <a:solidFill>
                  <a:schemeClr val="tx1"/>
                </a:solidFill>
                <a:latin typeface="Gill Sans MT" panose="020B0502020104020203" pitchFamily="34" charset="0"/>
              </a:rPr>
              <a:t>Addictions</a:t>
            </a:r>
          </a:p>
          <a:p>
            <a:r>
              <a:rPr lang="en-GB" sz="1600" dirty="0">
                <a:solidFill>
                  <a:schemeClr val="tx1"/>
                </a:solidFill>
                <a:latin typeface="Gill Sans MT" panose="020B0502020104020203" pitchFamily="34" charset="0"/>
              </a:rPr>
              <a:t>Strong DWP focus</a:t>
            </a:r>
          </a:p>
          <a:p>
            <a:r>
              <a:rPr lang="en-GB" sz="1600" dirty="0">
                <a:solidFill>
                  <a:schemeClr val="tx1"/>
                </a:solidFill>
                <a:latin typeface="Gill Sans MT" panose="020B0502020104020203" pitchFamily="34" charset="0"/>
              </a:rPr>
              <a:t>New policy 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86777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" y="210884"/>
            <a:ext cx="8595053" cy="767272"/>
          </a:xfrm>
        </p:spPr>
        <p:txBody>
          <a:bodyPr/>
          <a:lstStyle/>
          <a:p>
            <a:r>
              <a:rPr lang="en-US" dirty="0"/>
              <a:t>IPS Research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6618" y="1571953"/>
            <a:ext cx="7666181" cy="4410924"/>
          </a:xfrm>
        </p:spPr>
        <p:txBody>
          <a:bodyPr/>
          <a:lstStyle/>
          <a:p>
            <a:endParaRPr lang="en-US" dirty="0">
              <a:latin typeface="Gill Sans MT" panose="020B0502020104020203" pitchFamily="34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dirty="0">
              <a:latin typeface="Gill Sans MT" panose="020B0502020104020203" pitchFamily="34" charset="0"/>
            </a:endParaRPr>
          </a:p>
          <a:p>
            <a:r>
              <a:rPr lang="en-US" sz="2000" dirty="0">
                <a:latin typeface="Gill Sans MT" panose="020B0502020104020203" pitchFamily="34" charset="0"/>
              </a:rPr>
              <a:t>Perkins et al Feb 2021, IPS a cross sectional study of equality of access for people from black, Asian and other minority communities. BJ Psychological Bulletin.</a:t>
            </a:r>
          </a:p>
          <a:p>
            <a:endParaRPr lang="en-US" dirty="0">
              <a:latin typeface="Gill Sans MT" panose="020B0502020104020203" pitchFamily="34" charset="0"/>
            </a:endParaRPr>
          </a:p>
          <a:p>
            <a:r>
              <a:rPr lang="en-US" dirty="0">
                <a:latin typeface="Gill Sans MT" panose="020B0502020104020203" pitchFamily="34" charset="0"/>
                <a:hlinkClick r:id="rId2"/>
              </a:rPr>
              <a:t>https://www.cambridge.org/core/journals/bjpsych-bulletin/article/individual-placement-and-support-crosssectional-study-of-equality-of-access-and-outcome-for-black-asian-and-minority-ethnic-communities/B585770E8191217F524831532B4F0467</a:t>
            </a:r>
            <a:endParaRPr lang="en-US" dirty="0">
              <a:latin typeface="Gill Sans MT" panose="020B0502020104020203" pitchFamily="34" charset="0"/>
            </a:endParaRPr>
          </a:p>
          <a:p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F4CF8E-1AF5-A84A-BA30-8328B9038AD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672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" y="210884"/>
            <a:ext cx="8595053" cy="767272"/>
          </a:xfrm>
        </p:spPr>
        <p:txBody>
          <a:bodyPr/>
          <a:lstStyle/>
          <a:p>
            <a:r>
              <a:rPr lang="en-US" dirty="0"/>
              <a:t>Overview of IPS in England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F4CF8E-1AF5-A84A-BA30-8328B9038AD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47402D-914E-4DCF-9C1F-F91F4512B5D5}"/>
              </a:ext>
            </a:extLst>
          </p:cNvPr>
          <p:cNvSpPr/>
          <p:nvPr/>
        </p:nvSpPr>
        <p:spPr>
          <a:xfrm>
            <a:off x="517236" y="1662545"/>
            <a:ext cx="1524000" cy="1283855"/>
          </a:xfrm>
          <a:prstGeom prst="rect">
            <a:avLst/>
          </a:prstGeom>
          <a:solidFill>
            <a:srgbClr val="1D2F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Gill Sans MT" panose="020B0502020104020203" pitchFamily="34" charset="0"/>
              </a:rPr>
              <a:t>Scale of IPS provision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F1F50F-7319-454D-BC96-DCFEDD16C61C}"/>
              </a:ext>
            </a:extLst>
          </p:cNvPr>
          <p:cNvSpPr/>
          <p:nvPr/>
        </p:nvSpPr>
        <p:spPr>
          <a:xfrm>
            <a:off x="2267527" y="1662545"/>
            <a:ext cx="6320292" cy="1283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Gill Sans MT" panose="020B0502020104020203" pitchFamily="34" charset="0"/>
              </a:rPr>
              <a:t>70 IPS Providers delivering in secondary mental health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Gill Sans MT" panose="020B0502020104020203" pitchFamily="34" charset="0"/>
              </a:rPr>
              <a:t>Between 10,000 – 20,000 accessing IPS in secondary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Gill Sans MT" panose="020B0502020104020203" pitchFamily="34" charset="0"/>
              </a:rPr>
              <a:t>Aiming to achieve 55,000 by 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Gill Sans MT" panose="020B0502020104020203" pitchFamily="34" charset="0"/>
              </a:rPr>
              <a:t>IPS for other cohorts (non-SMI) growing following trials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078E69-F636-42CA-8CC4-08208382B545}"/>
              </a:ext>
            </a:extLst>
          </p:cNvPr>
          <p:cNvSpPr/>
          <p:nvPr/>
        </p:nvSpPr>
        <p:spPr>
          <a:xfrm>
            <a:off x="517236" y="3034440"/>
            <a:ext cx="1524000" cy="1283855"/>
          </a:xfrm>
          <a:prstGeom prst="rect">
            <a:avLst/>
          </a:prstGeom>
          <a:solidFill>
            <a:srgbClr val="1D2F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Gill Sans MT" panose="020B0502020104020203" pitchFamily="34" charset="0"/>
              </a:rPr>
              <a:t>Health and welfare landscape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C998116-DC8E-492D-AFAC-1C8FFEAC077E}"/>
              </a:ext>
            </a:extLst>
          </p:cNvPr>
          <p:cNvSpPr/>
          <p:nvPr/>
        </p:nvSpPr>
        <p:spPr>
          <a:xfrm>
            <a:off x="2267527" y="3034440"/>
            <a:ext cx="6320292" cy="1283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Gill Sans MT" panose="020B0502020104020203" pitchFamily="34" charset="0"/>
              </a:rPr>
              <a:t>Mental health services provided by NHS - IPS delivered within NHS mental health teams (by NHS teams or third sector providers)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Gill Sans MT" panose="020B0502020104020203" pitchFamily="34" charset="0"/>
              </a:rPr>
              <a:t>Welfare administered by central govt agency (Jobcentre Plus); also delivers / commissions mainstream and disability employment support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B93B24-2FBA-4BB0-A1D6-B352A9873238}"/>
              </a:ext>
            </a:extLst>
          </p:cNvPr>
          <p:cNvSpPr/>
          <p:nvPr/>
        </p:nvSpPr>
        <p:spPr>
          <a:xfrm>
            <a:off x="517236" y="4406335"/>
            <a:ext cx="1524000" cy="1283855"/>
          </a:xfrm>
          <a:prstGeom prst="rect">
            <a:avLst/>
          </a:prstGeom>
          <a:solidFill>
            <a:srgbClr val="1D2F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Gill Sans MT" panose="020B0502020104020203" pitchFamily="34" charset="0"/>
              </a:rPr>
              <a:t>Funding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C5F6ED-2222-4BE6-9A25-2B2B5B73BC3F}"/>
              </a:ext>
            </a:extLst>
          </p:cNvPr>
          <p:cNvSpPr/>
          <p:nvPr/>
        </p:nvSpPr>
        <p:spPr>
          <a:xfrm>
            <a:off x="2267527" y="4406335"/>
            <a:ext cx="6320292" cy="12838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Gill Sans MT" panose="020B0502020104020203" pitchFamily="34" charset="0"/>
              </a:rPr>
              <a:t>Traditionally, very fragmented (health, local authority, grants)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Gill Sans MT" panose="020B0502020104020203" pitchFamily="34" charset="0"/>
              </a:rPr>
              <a:t>Since 2017, significant national funding via NHS – now being substituted by local NHS funding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latin typeface="Gill Sans MT" panose="020B0502020104020203" pitchFamily="34" charset="0"/>
              </a:rPr>
              <a:t>Growing funding for IPS for non-SMI cohorts via DWP (social security)</a:t>
            </a:r>
          </a:p>
        </p:txBody>
      </p:sp>
    </p:spTree>
    <p:extLst>
      <p:ext uri="{BB962C8B-B14F-4D97-AF65-F5344CB8AC3E}">
        <p14:creationId xmlns:p14="http://schemas.microsoft.com/office/powerpoint/2010/main" val="1841007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" y="210884"/>
            <a:ext cx="8595053" cy="767272"/>
          </a:xfrm>
        </p:spPr>
        <p:txBody>
          <a:bodyPr/>
          <a:lstStyle/>
          <a:p>
            <a:r>
              <a:rPr lang="en-US" dirty="0"/>
              <a:t>Development of IPS in England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912" y="1344058"/>
            <a:ext cx="7893306" cy="4638819"/>
          </a:xfrm>
        </p:spPr>
        <p:txBody>
          <a:bodyPr>
            <a:normAutofit fontScale="25000" lnSpcReduction="20000"/>
          </a:bodyPr>
          <a:lstStyle/>
          <a:p>
            <a:r>
              <a:rPr lang="en-US" sz="4300" b="1" dirty="0">
                <a:latin typeface="Gill Sans MT" panose="020B0502020104020203" pitchFamily="34" charset="0"/>
              </a:rPr>
              <a:t>IPS pioneered in England in early 2000s in South West London and St Georges MH Trust, and other key health Trusts and commissioners across England</a:t>
            </a:r>
          </a:p>
          <a:p>
            <a:endParaRPr lang="en-US" sz="4300" b="1" dirty="0">
              <a:latin typeface="Gill Sans MT" panose="020B0502020104020203" pitchFamily="34" charset="0"/>
            </a:endParaRPr>
          </a:p>
          <a:p>
            <a:r>
              <a:rPr lang="en-US" sz="4300" b="1" dirty="0">
                <a:latin typeface="Gill Sans MT" panose="020B0502020104020203" pitchFamily="34" charset="0"/>
              </a:rPr>
              <a:t>Early Research</a:t>
            </a:r>
          </a:p>
          <a:p>
            <a:r>
              <a:rPr lang="en-US" sz="4300" dirty="0">
                <a:latin typeface="Gill Sans MT" panose="020B0502020104020203" pitchFamily="34" charset="0"/>
              </a:rPr>
              <a:t>UK part RCT and completed early research which supported IPS as an effective intervention</a:t>
            </a:r>
          </a:p>
          <a:p>
            <a:endParaRPr lang="en-US" sz="4300" dirty="0">
              <a:latin typeface="Gill Sans MT" panose="020B0502020104020203" pitchFamily="34" charset="0"/>
            </a:endParaRPr>
          </a:p>
          <a:p>
            <a:r>
              <a:rPr lang="en-US" sz="4300" b="1" dirty="0">
                <a:latin typeface="Gill Sans MT" panose="020B0502020104020203" pitchFamily="34" charset="0"/>
              </a:rPr>
              <a:t>Key actors who drove IPS forward </a:t>
            </a:r>
            <a:r>
              <a:rPr lang="en-US" sz="4300" dirty="0">
                <a:latin typeface="Gill Sans MT" panose="020B0502020104020203" pitchFamily="34" charset="0"/>
              </a:rPr>
              <a:t>–  IPS Leaders, Chairs of Trusts, </a:t>
            </a:r>
            <a:r>
              <a:rPr lang="en-US" sz="4300" dirty="0" err="1">
                <a:latin typeface="Gill Sans MT" panose="020B0502020104020203" pitchFamily="34" charset="0"/>
              </a:rPr>
              <a:t>Centres</a:t>
            </a:r>
            <a:r>
              <a:rPr lang="en-US" sz="4300" dirty="0">
                <a:latin typeface="Gill Sans MT" panose="020B0502020104020203" pitchFamily="34" charset="0"/>
              </a:rPr>
              <a:t> of Excellence </a:t>
            </a:r>
            <a:r>
              <a:rPr lang="en-US" sz="4300" dirty="0" err="1">
                <a:latin typeface="Gill Sans MT" panose="020B0502020104020203" pitchFamily="34" charset="0"/>
              </a:rPr>
              <a:t>Programme</a:t>
            </a:r>
            <a:endParaRPr lang="en-US" sz="4300" dirty="0">
              <a:latin typeface="Gill Sans MT" panose="020B0502020104020203" pitchFamily="34" charset="0"/>
            </a:endParaRPr>
          </a:p>
          <a:p>
            <a:endParaRPr lang="en-US" sz="4300" dirty="0">
              <a:latin typeface="Gill Sans MT" panose="020B0502020104020203" pitchFamily="34" charset="0"/>
            </a:endParaRPr>
          </a:p>
          <a:p>
            <a:r>
              <a:rPr lang="en-US" sz="4300" b="1" dirty="0">
                <a:latin typeface="Gill Sans MT" panose="020B0502020104020203" pitchFamily="34" charset="0"/>
              </a:rPr>
              <a:t>Mental Health Data set </a:t>
            </a:r>
            <a:r>
              <a:rPr lang="en-US" sz="4300" dirty="0">
                <a:latin typeface="Gill Sans MT" panose="020B0502020104020203" pitchFamily="34" charset="0"/>
              </a:rPr>
              <a:t>– employment counted as a health outcome</a:t>
            </a:r>
          </a:p>
          <a:p>
            <a:endParaRPr lang="en-US" sz="4300" dirty="0">
              <a:latin typeface="Gill Sans MT" panose="020B0502020104020203" pitchFamily="34" charset="0"/>
            </a:endParaRPr>
          </a:p>
          <a:p>
            <a:r>
              <a:rPr lang="en-US" sz="4300" b="1" dirty="0">
                <a:latin typeface="Gill Sans MT" panose="020B0502020104020203" pitchFamily="34" charset="0"/>
              </a:rPr>
              <a:t>Included in national policy in mid 2000s…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300" dirty="0">
                <a:latin typeface="Gill Sans MT" panose="020B0502020104020203" pitchFamily="34" charset="0"/>
              </a:rPr>
              <a:t>Social Inclusion Report 2004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300" dirty="0">
                <a:latin typeface="Gill Sans MT" panose="020B0502020104020203" pitchFamily="34" charset="0"/>
              </a:rPr>
              <a:t>2006 - Department of Health and </a:t>
            </a:r>
            <a:r>
              <a:rPr lang="en-US" sz="4300" dirty="0" err="1">
                <a:latin typeface="Gill Sans MT" panose="020B0502020104020203" pitchFamily="34" charset="0"/>
              </a:rPr>
              <a:t>Dpt</a:t>
            </a:r>
            <a:r>
              <a:rPr lang="en-US" sz="4300" dirty="0">
                <a:latin typeface="Gill Sans MT" panose="020B0502020104020203" pitchFamily="34" charset="0"/>
              </a:rPr>
              <a:t> Work and Pensions  Joint Commissioning Guidance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300" dirty="0">
                <a:latin typeface="Gill Sans MT" panose="020B0502020104020203" pitchFamily="34" charset="0"/>
              </a:rPr>
              <a:t>NICE guidance 2014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300" dirty="0">
                <a:latin typeface="Gill Sans MT" panose="020B0502020104020203" pitchFamily="34" charset="0"/>
              </a:rPr>
              <a:t>DWP Realising Ambitions Report 2009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300" dirty="0">
              <a:latin typeface="Gill Sans MT" panose="020B0502020104020203" pitchFamily="34" charset="0"/>
            </a:endParaRPr>
          </a:p>
          <a:p>
            <a:r>
              <a:rPr lang="en-US" sz="4300" b="1" dirty="0">
                <a:latin typeface="Gill Sans MT" panose="020B0502020104020203" pitchFamily="34" charset="0"/>
              </a:rPr>
              <a:t>However, expansion only started after 2010 with Dept of Health pilot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300" dirty="0">
                <a:latin typeface="Gill Sans MT" panose="020B0502020104020203" pitchFamily="34" charset="0"/>
              </a:rPr>
              <a:t>Also funded fidelity reviews, creating group of leading services / local IPS leaders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300" dirty="0">
              <a:latin typeface="Gill Sans MT" panose="020B0502020104020203" pitchFamily="34" charset="0"/>
            </a:endParaRPr>
          </a:p>
          <a:p>
            <a:r>
              <a:rPr lang="en-US" sz="4300" b="1" dirty="0">
                <a:latin typeface="Gill Sans MT" panose="020B0502020104020203" pitchFamily="34" charset="0"/>
              </a:rPr>
              <a:t>Breakthrough in 2016 with NHS and DWP commitment to IPS / IPS trials</a:t>
            </a:r>
            <a:endParaRPr lang="en-US" sz="4300" dirty="0">
              <a:latin typeface="Gill Sans MT" panose="020B0502020104020203" pitchFamily="34" charset="0"/>
            </a:endParaRPr>
          </a:p>
          <a:p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F4CF8E-1AF5-A84A-BA30-8328B9038AD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687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71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37F344-B145-A545-BF13-0A6BF82C4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640" y="291414"/>
            <a:ext cx="8574005" cy="679668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3695A4"/>
                </a:solidFill>
              </a:rPr>
              <a:t>IPS Grow – current position</a:t>
            </a:r>
            <a:endParaRPr lang="en-US" sz="2800" dirty="0">
              <a:solidFill>
                <a:srgbClr val="3695A4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-519953" y="971082"/>
            <a:ext cx="9829800" cy="0"/>
          </a:xfrm>
          <a:prstGeom prst="line">
            <a:avLst/>
          </a:prstGeom>
          <a:ln w="57150">
            <a:solidFill>
              <a:srgbClr val="DC02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C19F5C64-28A3-4681-BFF6-2ACB3168EEC8}"/>
              </a:ext>
            </a:extLst>
          </p:cNvPr>
          <p:cNvSpPr/>
          <p:nvPr/>
        </p:nvSpPr>
        <p:spPr>
          <a:xfrm>
            <a:off x="150830" y="1187081"/>
            <a:ext cx="2885189" cy="755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2000" b="1" dirty="0"/>
              <a:t>Implementation Support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D7FDBC0-3986-4B8E-843C-2D1D1A6F7AAA}"/>
              </a:ext>
            </a:extLst>
          </p:cNvPr>
          <p:cNvSpPr/>
          <p:nvPr/>
        </p:nvSpPr>
        <p:spPr>
          <a:xfrm>
            <a:off x="3300945" y="1187081"/>
            <a:ext cx="2664353" cy="755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2000" b="1" dirty="0"/>
              <a:t>Workforce Development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27A3AEB-B0F5-4385-A5A0-DB95FCCE0068}"/>
              </a:ext>
            </a:extLst>
          </p:cNvPr>
          <p:cNvSpPr/>
          <p:nvPr/>
        </p:nvSpPr>
        <p:spPr>
          <a:xfrm>
            <a:off x="6156869" y="1187080"/>
            <a:ext cx="2745770" cy="755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2000" b="1" dirty="0"/>
              <a:t>Data availability</a:t>
            </a:r>
          </a:p>
        </p:txBody>
      </p:sp>
      <p:pic>
        <p:nvPicPr>
          <p:cNvPr id="38" name="Picture 2" descr="Image result for person icon">
            <a:extLst>
              <a:ext uri="{FF2B5EF4-FFF2-40B4-BE49-F238E27FC236}">
                <a16:creationId xmlns:a16="http://schemas.microsoft.com/office/drawing/2014/main" id="{084D8C1E-D20C-438A-9673-651AC90C97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rgbClr val="007B8F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34" y="2203054"/>
            <a:ext cx="756000" cy="7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Image result for chat icon">
            <a:extLst>
              <a:ext uri="{FF2B5EF4-FFF2-40B4-BE49-F238E27FC236}">
                <a16:creationId xmlns:a16="http://schemas.microsoft.com/office/drawing/2014/main" id="{B9F1682C-99C7-4E98-8CFC-C83CF97E3A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rgbClr val="007B8F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34" y="3855986"/>
            <a:ext cx="756000" cy="7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2C19D18B-4AD3-46AD-BE85-80F40006EBD1}"/>
              </a:ext>
            </a:extLst>
          </p:cNvPr>
          <p:cNvSpPr txBox="1"/>
          <p:nvPr/>
        </p:nvSpPr>
        <p:spPr>
          <a:xfrm>
            <a:off x="1038664" y="2336705"/>
            <a:ext cx="20137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Lead, Senior IPS Lead, and 7 IPS Leads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8AA641C-BA69-4792-9DAF-797688D530DA}"/>
              </a:ext>
            </a:extLst>
          </p:cNvPr>
          <p:cNvSpPr txBox="1"/>
          <p:nvPr/>
        </p:nvSpPr>
        <p:spPr>
          <a:xfrm>
            <a:off x="1031939" y="3921055"/>
            <a:ext cx="2013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support and fidelity reviews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980719A-2AEC-4CA1-BB8F-C05C56FB7C06}"/>
              </a:ext>
            </a:extLst>
          </p:cNvPr>
          <p:cNvSpPr txBox="1"/>
          <p:nvPr/>
        </p:nvSpPr>
        <p:spPr>
          <a:xfrm>
            <a:off x="1038664" y="5717641"/>
            <a:ext cx="2013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networks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16B96E3-4350-4816-BC31-045E1D0C8F12}"/>
              </a:ext>
            </a:extLst>
          </p:cNvPr>
          <p:cNvSpPr txBox="1"/>
          <p:nvPr/>
        </p:nvSpPr>
        <p:spPr>
          <a:xfrm>
            <a:off x="4023923" y="2411777"/>
            <a:ext cx="2013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Recruitment Lead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B238BEF-7670-4FFB-BE74-77014DBA3880}"/>
              </a:ext>
            </a:extLst>
          </p:cNvPr>
          <p:cNvSpPr txBox="1"/>
          <p:nvPr/>
        </p:nvSpPr>
        <p:spPr>
          <a:xfrm>
            <a:off x="4107508" y="4071364"/>
            <a:ext cx="2013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 Curriculum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087B2EF-9CF8-46A8-9975-E6462008FF78}"/>
              </a:ext>
            </a:extLst>
          </p:cNvPr>
          <p:cNvSpPr txBox="1"/>
          <p:nvPr/>
        </p:nvSpPr>
        <p:spPr>
          <a:xfrm>
            <a:off x="4072073" y="5724796"/>
            <a:ext cx="2013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E-learning materials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BB0B7BF-6648-4377-B0CD-9AB00623898E}"/>
              </a:ext>
            </a:extLst>
          </p:cNvPr>
          <p:cNvSpPr txBox="1"/>
          <p:nvPr/>
        </p:nvSpPr>
        <p:spPr>
          <a:xfrm>
            <a:off x="7151543" y="2309644"/>
            <a:ext cx="2013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 Grow data tool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5681BF4-EBBC-4825-9247-B314EC3D2306}"/>
              </a:ext>
            </a:extLst>
          </p:cNvPr>
          <p:cNvSpPr txBox="1"/>
          <p:nvPr/>
        </p:nvSpPr>
        <p:spPr>
          <a:xfrm>
            <a:off x="7151544" y="4071364"/>
            <a:ext cx="1835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KPI and outcome standards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113395D-14E5-489F-A03A-3E88BB7CFC9B}"/>
              </a:ext>
            </a:extLst>
          </p:cNvPr>
          <p:cNvSpPr txBox="1"/>
          <p:nvPr/>
        </p:nvSpPr>
        <p:spPr>
          <a:xfrm>
            <a:off x="7072397" y="5724796"/>
            <a:ext cx="2013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 process</a:t>
            </a:r>
          </a:p>
        </p:txBody>
      </p:sp>
      <p:pic>
        <p:nvPicPr>
          <p:cNvPr id="49" name="Picture 6" descr="Image result for networking icon">
            <a:extLst>
              <a:ext uri="{FF2B5EF4-FFF2-40B4-BE49-F238E27FC236}">
                <a16:creationId xmlns:a16="http://schemas.microsoft.com/office/drawing/2014/main" id="{EE6F1370-DFA7-4F5A-9173-3781304573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rgbClr val="007B8F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34" y="5508918"/>
            <a:ext cx="756000" cy="7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8" descr="Related image">
            <a:extLst>
              <a:ext uri="{FF2B5EF4-FFF2-40B4-BE49-F238E27FC236}">
                <a16:creationId xmlns:a16="http://schemas.microsoft.com/office/drawing/2014/main" id="{36DDAF9A-1ECD-41CF-B5AA-02D57F8F4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rgbClr val="007B8F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923" y="2206937"/>
            <a:ext cx="756000" cy="7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0" descr="Image result for competency icon">
            <a:extLst>
              <a:ext uri="{FF2B5EF4-FFF2-40B4-BE49-F238E27FC236}">
                <a16:creationId xmlns:a16="http://schemas.microsoft.com/office/drawing/2014/main" id="{D109FB26-1574-428E-8418-3C98B30F6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srgbClr val="007B8F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923" y="3862641"/>
            <a:ext cx="756000" cy="7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2" descr="Related image">
            <a:extLst>
              <a:ext uri="{FF2B5EF4-FFF2-40B4-BE49-F238E27FC236}">
                <a16:creationId xmlns:a16="http://schemas.microsoft.com/office/drawing/2014/main" id="{A1D203BA-E16D-46CD-8587-1F312865D9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srgbClr val="007B8F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foregroundMark x1="45000" y1="35370" x2="45000" y2="35370"/>
                        <a14:foregroundMark x1="46800" y1="39630" x2="50000" y2="40000"/>
                        <a14:foregroundMark x1="31600" y1="67315" x2="37000" y2="674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532" t="21928" r="18532" b="29219"/>
          <a:stretch/>
        </p:blipFill>
        <p:spPr bwMode="auto">
          <a:xfrm>
            <a:off x="3195032" y="5518345"/>
            <a:ext cx="901782" cy="7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4" descr="Image result for system icon">
            <a:extLst>
              <a:ext uri="{FF2B5EF4-FFF2-40B4-BE49-F238E27FC236}">
                <a16:creationId xmlns:a16="http://schemas.microsoft.com/office/drawing/2014/main" id="{DA0C141D-0416-4004-AB9B-2B07989125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duotone>
              <a:srgbClr val="007B8F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6" t="15313" r="9026" b="12910"/>
          <a:stretch/>
        </p:blipFill>
        <p:spPr bwMode="auto">
          <a:xfrm>
            <a:off x="6278872" y="2263633"/>
            <a:ext cx="863118" cy="7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16" descr="Image result for charts icon">
            <a:extLst>
              <a:ext uri="{FF2B5EF4-FFF2-40B4-BE49-F238E27FC236}">
                <a16:creationId xmlns:a16="http://schemas.microsoft.com/office/drawing/2014/main" id="{B47110CD-D1C5-40CC-8D49-3E5903ACAB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duotone>
              <a:srgbClr val="007B8F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131" y="3886276"/>
            <a:ext cx="756000" cy="7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8" descr="Image result for feedback icon">
            <a:extLst>
              <a:ext uri="{FF2B5EF4-FFF2-40B4-BE49-F238E27FC236}">
                <a16:creationId xmlns:a16="http://schemas.microsoft.com/office/drawing/2014/main" id="{3AFE7FEF-637D-45BD-A89D-81FE92D89F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duotone>
              <a:srgbClr val="007B8F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875" y="5508918"/>
            <a:ext cx="756000" cy="7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5FDD302-C096-420D-8E8D-C93821D789E3}"/>
              </a:ext>
            </a:extLst>
          </p:cNvPr>
          <p:cNvCxnSpPr/>
          <p:nvPr/>
        </p:nvCxnSpPr>
        <p:spPr>
          <a:xfrm>
            <a:off x="3135279" y="1300899"/>
            <a:ext cx="0" cy="5241303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19CCE27-DBB9-464E-B4B0-E6592A00263C}"/>
              </a:ext>
            </a:extLst>
          </p:cNvPr>
          <p:cNvCxnSpPr/>
          <p:nvPr/>
        </p:nvCxnSpPr>
        <p:spPr>
          <a:xfrm>
            <a:off x="6061083" y="1167962"/>
            <a:ext cx="0" cy="5241303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5524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peech Bubble: Oval 19">
            <a:extLst>
              <a:ext uri="{FF2B5EF4-FFF2-40B4-BE49-F238E27FC236}">
                <a16:creationId xmlns:a16="http://schemas.microsoft.com/office/drawing/2014/main" id="{AF14F395-B61F-47EE-9636-FDC38B69F653}"/>
              </a:ext>
            </a:extLst>
          </p:cNvPr>
          <p:cNvSpPr/>
          <p:nvPr/>
        </p:nvSpPr>
        <p:spPr>
          <a:xfrm>
            <a:off x="4582520" y="3992793"/>
            <a:ext cx="3382115" cy="1960218"/>
          </a:xfrm>
          <a:prstGeom prst="wedgeEllipseCallout">
            <a:avLst/>
          </a:prstGeom>
          <a:solidFill>
            <a:srgbClr val="3695A4"/>
          </a:solidFill>
          <a:ln>
            <a:solidFill>
              <a:srgbClr val="3695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4" name="Speech Bubble: Oval 13">
            <a:extLst>
              <a:ext uri="{FF2B5EF4-FFF2-40B4-BE49-F238E27FC236}">
                <a16:creationId xmlns:a16="http://schemas.microsoft.com/office/drawing/2014/main" id="{FB2D0F99-2A81-4BB5-A40B-56CD9F11251A}"/>
              </a:ext>
            </a:extLst>
          </p:cNvPr>
          <p:cNvSpPr/>
          <p:nvPr/>
        </p:nvSpPr>
        <p:spPr>
          <a:xfrm>
            <a:off x="4711185" y="1611008"/>
            <a:ext cx="3382115" cy="1960218"/>
          </a:xfrm>
          <a:prstGeom prst="wedgeEllipseCallout">
            <a:avLst/>
          </a:prstGeom>
          <a:solidFill>
            <a:srgbClr val="3695A4"/>
          </a:solidFill>
          <a:ln>
            <a:solidFill>
              <a:srgbClr val="3695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400" dirty="0">
                <a:solidFill>
                  <a:srgbClr val="3695A4"/>
                </a:solidFill>
              </a:rPr>
              <a:t>National IPS Quality Assurance Strategy</a:t>
            </a:r>
            <a:br>
              <a:rPr lang="en-US" sz="2400" dirty="0">
                <a:solidFill>
                  <a:srgbClr val="3695A4"/>
                </a:solidFill>
              </a:rPr>
            </a:br>
            <a:r>
              <a:rPr lang="en-US" sz="2400" dirty="0">
                <a:solidFill>
                  <a:srgbClr val="3695A4"/>
                </a:solidFill>
              </a:rPr>
              <a:t>based on international research and fidelity sub-group recommendations </a:t>
            </a:r>
            <a:r>
              <a:rPr lang="en-US" sz="1200" dirty="0"/>
              <a:t>Becker et al 2011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F4CF8E-1AF5-A84A-BA30-8328B9038AD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EAD293EA-EF7A-48C6-BCF6-F8E5AD5AC7E9}"/>
              </a:ext>
            </a:extLst>
          </p:cNvPr>
          <p:cNvSpPr/>
          <p:nvPr/>
        </p:nvSpPr>
        <p:spPr>
          <a:xfrm>
            <a:off x="601609" y="1613009"/>
            <a:ext cx="3382115" cy="1960218"/>
          </a:xfrm>
          <a:prstGeom prst="wedgeEllipseCallout">
            <a:avLst/>
          </a:prstGeom>
          <a:solidFill>
            <a:srgbClr val="3695A4"/>
          </a:solidFill>
          <a:ln>
            <a:solidFill>
              <a:srgbClr val="3695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8993EAF4-3867-4CF6-8CA9-3D0BAC1246BD}"/>
              </a:ext>
            </a:extLst>
          </p:cNvPr>
          <p:cNvSpPr txBox="1">
            <a:spLocks/>
          </p:cNvSpPr>
          <p:nvPr/>
        </p:nvSpPr>
        <p:spPr>
          <a:xfrm>
            <a:off x="847284" y="2017741"/>
            <a:ext cx="2645039" cy="166287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4097" indent="-257175" algn="ctr" defTabSz="338138">
              <a:lnSpc>
                <a:spcPct val="120000"/>
              </a:lnSpc>
              <a:spcBef>
                <a:spcPts val="0"/>
              </a:spcBef>
              <a:buAutoNum type="arabicPeriod"/>
              <a:tabLst>
                <a:tab pos="475060" algn="l"/>
              </a:tabLst>
            </a:pPr>
            <a:r>
              <a:rPr lang="en-US" sz="1350" i="1" dirty="0"/>
              <a:t>On-going learning community – </a:t>
            </a:r>
          </a:p>
          <a:p>
            <a:pPr marL="136922" algn="ctr" defTabSz="338138">
              <a:lnSpc>
                <a:spcPct val="120000"/>
              </a:lnSpc>
              <a:spcBef>
                <a:spcPts val="0"/>
              </a:spcBef>
              <a:tabLst>
                <a:tab pos="475060" algn="l"/>
              </a:tabLst>
            </a:pPr>
            <a:r>
              <a:rPr lang="en-US" sz="1350" i="1" dirty="0"/>
              <a:t>knowledge accumulates over time</a:t>
            </a:r>
            <a:endParaRPr lang="en-US" sz="1350" dirty="0"/>
          </a:p>
          <a:p>
            <a:pPr marL="136922" algn="ctr" defTabSz="338138">
              <a:lnSpc>
                <a:spcPct val="120000"/>
              </a:lnSpc>
              <a:spcBef>
                <a:spcPts val="0"/>
              </a:spcBef>
              <a:tabLst>
                <a:tab pos="475060" algn="l"/>
              </a:tabLst>
            </a:pPr>
            <a:endParaRPr lang="en-US" sz="1350" dirty="0"/>
          </a:p>
          <a:p>
            <a:pPr marL="338138" indent="-202406" algn="ctr" defTabSz="338138">
              <a:lnSpc>
                <a:spcPct val="120000"/>
              </a:lnSpc>
              <a:spcBef>
                <a:spcPts val="0"/>
              </a:spcBef>
              <a:tabLst>
                <a:tab pos="475060" algn="l"/>
              </a:tabLst>
            </a:pPr>
            <a:endParaRPr lang="en-US" sz="1350" i="1" dirty="0"/>
          </a:p>
          <a:p>
            <a:pPr marL="338138" indent="-202406" algn="ctr" defTabSz="338138">
              <a:lnSpc>
                <a:spcPct val="120000"/>
              </a:lnSpc>
              <a:spcBef>
                <a:spcPts val="0"/>
              </a:spcBef>
              <a:tabLst>
                <a:tab pos="475060" algn="l"/>
              </a:tabLst>
            </a:pPr>
            <a:endParaRPr lang="en-US" sz="1350" i="1" dirty="0"/>
          </a:p>
          <a:p>
            <a:pPr marL="136922" algn="ctr" defTabSz="338138">
              <a:lnSpc>
                <a:spcPct val="120000"/>
              </a:lnSpc>
              <a:spcBef>
                <a:spcPts val="0"/>
              </a:spcBef>
              <a:tabLst>
                <a:tab pos="475060" algn="l"/>
              </a:tabLst>
            </a:pPr>
            <a:endParaRPr lang="en-US" sz="1350" dirty="0"/>
          </a:p>
          <a:p>
            <a:pPr marL="394097" indent="-257175" algn="ctr" defTabSz="338138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75060" algn="l"/>
              </a:tabLst>
            </a:pPr>
            <a:endParaRPr lang="en-US" sz="1350" dirty="0"/>
          </a:p>
          <a:p>
            <a:pPr marL="642938" indent="-506016" algn="ctr" defTabSz="338138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  <a:tabLst>
                <a:tab pos="475060" algn="l"/>
              </a:tabLst>
            </a:pPr>
            <a:endParaRPr lang="en-US" sz="1350" dirty="0"/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sz="5400" dirty="0"/>
          </a:p>
          <a:p>
            <a:pPr marL="214313" indent="-214313" algn="ctr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4800" dirty="0"/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sz="4800" dirty="0"/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sz="4800" dirty="0"/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sz="4800" dirty="0"/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sz="4800" dirty="0"/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sz="1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3793" y="4420324"/>
            <a:ext cx="2716898" cy="1298446"/>
          </a:xfrm>
        </p:spPr>
        <p:txBody>
          <a:bodyPr>
            <a:normAutofit/>
          </a:bodyPr>
          <a:lstStyle/>
          <a:p>
            <a:pPr marL="338138" indent="-202406" algn="ctr" defTabSz="338138">
              <a:lnSpc>
                <a:spcPct val="120000"/>
              </a:lnSpc>
              <a:spcBef>
                <a:spcPts val="0"/>
              </a:spcBef>
              <a:tabLst>
                <a:tab pos="475060" algn="l"/>
              </a:tabLst>
            </a:pPr>
            <a:endParaRPr lang="en-US" sz="1350" dirty="0"/>
          </a:p>
          <a:p>
            <a:pPr marL="338138" indent="-202406" algn="ctr" defTabSz="338138">
              <a:lnSpc>
                <a:spcPct val="120000"/>
              </a:lnSpc>
              <a:spcBef>
                <a:spcPts val="0"/>
              </a:spcBef>
              <a:tabLst>
                <a:tab pos="475060" algn="l"/>
              </a:tabLst>
            </a:pPr>
            <a:r>
              <a:rPr lang="en-US" sz="1350" dirty="0"/>
              <a:t>4. </a:t>
            </a:r>
            <a:r>
              <a:rPr lang="en-US" sz="1350" i="1" dirty="0"/>
              <a:t>Tracking employment outcomes</a:t>
            </a:r>
          </a:p>
          <a:p>
            <a:pPr marL="338138" indent="-202406" algn="ctr" defTabSz="338138">
              <a:lnSpc>
                <a:spcPct val="120000"/>
              </a:lnSpc>
              <a:spcBef>
                <a:spcPts val="0"/>
              </a:spcBef>
              <a:tabLst>
                <a:tab pos="475060" algn="l"/>
              </a:tabLst>
            </a:pPr>
            <a:endParaRPr lang="en-US" sz="1350" i="1" dirty="0"/>
          </a:p>
          <a:p>
            <a:pPr marL="338138" indent="-202406" algn="ctr" defTabSz="338138">
              <a:lnSpc>
                <a:spcPct val="120000"/>
              </a:lnSpc>
              <a:spcBef>
                <a:spcPts val="0"/>
              </a:spcBef>
              <a:tabLst>
                <a:tab pos="475060" algn="l"/>
              </a:tabLst>
            </a:pPr>
            <a:endParaRPr lang="en-US" sz="1350" i="1" dirty="0"/>
          </a:p>
          <a:p>
            <a:pPr marL="136922" algn="ctr" defTabSz="338138">
              <a:lnSpc>
                <a:spcPct val="120000"/>
              </a:lnSpc>
              <a:spcBef>
                <a:spcPts val="0"/>
              </a:spcBef>
              <a:tabLst>
                <a:tab pos="475060" algn="l"/>
              </a:tabLst>
            </a:pPr>
            <a:endParaRPr lang="en-US" sz="1350" dirty="0"/>
          </a:p>
          <a:p>
            <a:pPr marL="394097" indent="-257175" algn="ctr" defTabSz="338138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75060" algn="l"/>
              </a:tabLst>
            </a:pPr>
            <a:endParaRPr lang="en-US" sz="1350" dirty="0"/>
          </a:p>
          <a:p>
            <a:pPr marL="642938" indent="-506016" algn="ctr" defTabSz="338138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  <a:tabLst>
                <a:tab pos="475060" algn="l"/>
              </a:tabLst>
            </a:pPr>
            <a:endParaRPr lang="en-US" sz="1350" dirty="0"/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sz="5400" dirty="0"/>
          </a:p>
          <a:p>
            <a:pPr marL="214313" indent="-214313" algn="ctr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4800" dirty="0"/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sz="4800" dirty="0"/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sz="4800" dirty="0"/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sz="4800" dirty="0"/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sz="4800" dirty="0"/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b="0" dirty="0"/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8B5E250A-8131-4973-8BD7-6947DC5404D2}"/>
              </a:ext>
            </a:extLst>
          </p:cNvPr>
          <p:cNvSpPr txBox="1">
            <a:spLocks/>
          </p:cNvSpPr>
          <p:nvPr/>
        </p:nvSpPr>
        <p:spPr>
          <a:xfrm>
            <a:off x="5160277" y="1412266"/>
            <a:ext cx="2483933" cy="20773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100" dirty="0"/>
          </a:p>
          <a:p>
            <a:pPr marL="136922" algn="ctr" defTabSz="338138">
              <a:lnSpc>
                <a:spcPct val="120000"/>
              </a:lnSpc>
              <a:spcBef>
                <a:spcPts val="0"/>
              </a:spcBef>
              <a:tabLst>
                <a:tab pos="475060" algn="l"/>
              </a:tabLst>
            </a:pPr>
            <a:endParaRPr lang="en-US" sz="1350" dirty="0"/>
          </a:p>
          <a:p>
            <a:pPr marL="273844" indent="-136922" algn="ctr" defTabSz="338138">
              <a:lnSpc>
                <a:spcPct val="120000"/>
              </a:lnSpc>
              <a:spcBef>
                <a:spcPts val="0"/>
              </a:spcBef>
              <a:tabLst>
                <a:tab pos="475060" algn="l"/>
              </a:tabLst>
            </a:pPr>
            <a:r>
              <a:rPr lang="en-US" sz="1350" dirty="0"/>
              <a:t>2. </a:t>
            </a:r>
            <a:r>
              <a:rPr lang="en-US" sz="1350" i="1" dirty="0"/>
              <a:t>Consistent and timely fidelity reviews </a:t>
            </a:r>
            <a:r>
              <a:rPr lang="en-US" sz="1350" dirty="0"/>
              <a:t>with external moderation, and quality mark</a:t>
            </a:r>
          </a:p>
          <a:p>
            <a:pPr marL="273844" indent="-136922" algn="ctr" defTabSz="338138">
              <a:lnSpc>
                <a:spcPct val="120000"/>
              </a:lnSpc>
              <a:spcBef>
                <a:spcPts val="0"/>
              </a:spcBef>
              <a:tabLst>
                <a:tab pos="475060" algn="l"/>
              </a:tabLst>
            </a:pPr>
            <a:endParaRPr lang="en-US" sz="1350" dirty="0"/>
          </a:p>
          <a:p>
            <a:pPr marL="338138" indent="-202406" algn="ctr" defTabSz="338138">
              <a:lnSpc>
                <a:spcPct val="120000"/>
              </a:lnSpc>
              <a:spcBef>
                <a:spcPts val="0"/>
              </a:spcBef>
              <a:tabLst>
                <a:tab pos="475060" algn="l"/>
              </a:tabLst>
            </a:pPr>
            <a:endParaRPr lang="en-US" sz="1350" i="1" dirty="0"/>
          </a:p>
          <a:p>
            <a:pPr marL="338138" indent="-202406" algn="ctr" defTabSz="338138">
              <a:lnSpc>
                <a:spcPct val="120000"/>
              </a:lnSpc>
              <a:spcBef>
                <a:spcPts val="0"/>
              </a:spcBef>
              <a:tabLst>
                <a:tab pos="475060" algn="l"/>
              </a:tabLst>
            </a:pPr>
            <a:endParaRPr lang="en-US" sz="1350" i="1" dirty="0"/>
          </a:p>
          <a:p>
            <a:pPr marL="136922" algn="ctr" defTabSz="338138">
              <a:lnSpc>
                <a:spcPct val="120000"/>
              </a:lnSpc>
              <a:spcBef>
                <a:spcPts val="0"/>
              </a:spcBef>
              <a:tabLst>
                <a:tab pos="475060" algn="l"/>
              </a:tabLst>
            </a:pPr>
            <a:endParaRPr lang="en-US" sz="1350" dirty="0"/>
          </a:p>
          <a:p>
            <a:pPr marL="394097" indent="-257175" algn="ctr" defTabSz="338138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75060" algn="l"/>
              </a:tabLst>
            </a:pPr>
            <a:endParaRPr lang="en-US" sz="1350" dirty="0"/>
          </a:p>
          <a:p>
            <a:pPr marL="642938" indent="-506016" algn="ctr" defTabSz="338138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  <a:tabLst>
                <a:tab pos="475060" algn="l"/>
              </a:tabLst>
            </a:pPr>
            <a:endParaRPr lang="en-US" sz="1350" dirty="0"/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sz="5400" dirty="0"/>
          </a:p>
          <a:p>
            <a:pPr marL="214313" indent="-214313" algn="ctr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4800" dirty="0"/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sz="4800" dirty="0"/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sz="4800" dirty="0"/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sz="4800" dirty="0"/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sz="4800" dirty="0"/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sz="1200" dirty="0"/>
          </a:p>
        </p:txBody>
      </p:sp>
      <p:sp>
        <p:nvSpPr>
          <p:cNvPr id="13" name="Speech Bubble: Oval 12">
            <a:extLst>
              <a:ext uri="{FF2B5EF4-FFF2-40B4-BE49-F238E27FC236}">
                <a16:creationId xmlns:a16="http://schemas.microsoft.com/office/drawing/2014/main" id="{D914CAA3-D92E-4F66-B5A5-A453FEF6F3D9}"/>
              </a:ext>
            </a:extLst>
          </p:cNvPr>
          <p:cNvSpPr/>
          <p:nvPr/>
        </p:nvSpPr>
        <p:spPr>
          <a:xfrm>
            <a:off x="601609" y="3886988"/>
            <a:ext cx="3382115" cy="1960218"/>
          </a:xfrm>
          <a:prstGeom prst="wedgeEllipseCallout">
            <a:avLst/>
          </a:prstGeom>
          <a:solidFill>
            <a:srgbClr val="3695A4"/>
          </a:solidFill>
          <a:ln>
            <a:solidFill>
              <a:srgbClr val="3695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25997871-FA23-4428-81D8-938D1A3E77EC}"/>
              </a:ext>
            </a:extLst>
          </p:cNvPr>
          <p:cNvSpPr txBox="1">
            <a:spLocks/>
          </p:cNvSpPr>
          <p:nvPr/>
        </p:nvSpPr>
        <p:spPr>
          <a:xfrm>
            <a:off x="970146" y="4149366"/>
            <a:ext cx="2645039" cy="201160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844" indent="-136922" defTabSz="338138">
              <a:lnSpc>
                <a:spcPct val="120000"/>
              </a:lnSpc>
              <a:spcBef>
                <a:spcPts val="0"/>
              </a:spcBef>
              <a:tabLst>
                <a:tab pos="475060" algn="l"/>
              </a:tabLst>
            </a:pPr>
            <a:endParaRPr lang="en-US" sz="1350" dirty="0"/>
          </a:p>
          <a:p>
            <a:pPr marL="338138" indent="-202406" defTabSz="338138">
              <a:lnSpc>
                <a:spcPct val="120000"/>
              </a:lnSpc>
              <a:spcBef>
                <a:spcPts val="0"/>
              </a:spcBef>
              <a:tabLst>
                <a:tab pos="475060" algn="l"/>
              </a:tabLst>
            </a:pPr>
            <a:r>
              <a:rPr lang="en-US" sz="1350" dirty="0"/>
              <a:t>3. National co-ordination and </a:t>
            </a:r>
            <a:r>
              <a:rPr lang="en-US" sz="1350" i="1" dirty="0"/>
              <a:t>Technical support </a:t>
            </a:r>
            <a:r>
              <a:rPr lang="en-US" sz="1350" dirty="0"/>
              <a:t>for providers, commissioners and health trusts</a:t>
            </a:r>
          </a:p>
          <a:p>
            <a:pPr marL="338138" indent="-202406" defTabSz="338138">
              <a:lnSpc>
                <a:spcPct val="120000"/>
              </a:lnSpc>
              <a:spcBef>
                <a:spcPts val="0"/>
              </a:spcBef>
              <a:tabLst>
                <a:tab pos="475060" algn="l"/>
              </a:tabLst>
            </a:pPr>
            <a:endParaRPr lang="en-US" sz="1350" i="1" dirty="0"/>
          </a:p>
          <a:p>
            <a:pPr marL="338138" indent="-202406" defTabSz="338138">
              <a:lnSpc>
                <a:spcPct val="120000"/>
              </a:lnSpc>
              <a:spcBef>
                <a:spcPts val="0"/>
              </a:spcBef>
              <a:tabLst>
                <a:tab pos="475060" algn="l"/>
              </a:tabLst>
            </a:pPr>
            <a:endParaRPr lang="en-US" sz="1350" i="1" dirty="0"/>
          </a:p>
          <a:p>
            <a:pPr marL="136922" defTabSz="338138">
              <a:lnSpc>
                <a:spcPct val="120000"/>
              </a:lnSpc>
              <a:spcBef>
                <a:spcPts val="0"/>
              </a:spcBef>
              <a:tabLst>
                <a:tab pos="475060" algn="l"/>
              </a:tabLst>
            </a:pPr>
            <a:endParaRPr lang="en-US" sz="1350" dirty="0"/>
          </a:p>
          <a:p>
            <a:pPr marL="394097" indent="-257175" defTabSz="338138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475060" algn="l"/>
              </a:tabLst>
            </a:pPr>
            <a:endParaRPr lang="en-US" sz="1350" dirty="0"/>
          </a:p>
          <a:p>
            <a:pPr marL="642938" indent="-506016" defTabSz="338138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  <a:tabLst>
                <a:tab pos="475060" algn="l"/>
              </a:tabLst>
            </a:pPr>
            <a:endParaRPr lang="en-US" sz="135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5400" dirty="0"/>
          </a:p>
          <a:p>
            <a:pPr marL="214313" indent="-214313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48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48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48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48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48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42784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" y="210884"/>
            <a:ext cx="8595053" cy="767272"/>
          </a:xfrm>
        </p:spPr>
        <p:txBody>
          <a:bodyPr>
            <a:normAutofit/>
          </a:bodyPr>
          <a:lstStyle/>
          <a:p>
            <a:r>
              <a:rPr lang="en-US" sz="2800" dirty="0"/>
              <a:t>Development of IPS in England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1571953"/>
            <a:ext cx="7675417" cy="441092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latin typeface="Gill Sans MT" panose="020B0502020104020203" pitchFamily="34" charset="0"/>
              </a:rPr>
              <a:t>National level - building coalitions of support across the system to shape policy and build momentum</a:t>
            </a:r>
          </a:p>
          <a:p>
            <a:endParaRPr lang="en-US" sz="2800" b="1" dirty="0">
              <a:latin typeface="Gill Sans MT" panose="020B0502020104020203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</a:rPr>
              <a:t>IPS Grow Consortium  / Social Finance role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</a:rPr>
              <a:t>NHS England / DWP Sponsorship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</a:rPr>
              <a:t>IPS Expert Forum and sub-groups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</a:rPr>
              <a:t>Linking our work to other IPS projects </a:t>
            </a:r>
            <a:r>
              <a:rPr lang="en-US" sz="2800" dirty="0" err="1">
                <a:latin typeface="Gill Sans MT" panose="020B0502020104020203" pitchFamily="34" charset="0"/>
              </a:rPr>
              <a:t>eg</a:t>
            </a:r>
            <a:r>
              <a:rPr lang="en-US" sz="2800" dirty="0">
                <a:latin typeface="Gill Sans MT" panose="020B0502020104020203" pitchFamily="34" charset="0"/>
              </a:rPr>
              <a:t> Addictions, Primary Care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</a:rPr>
              <a:t>USA fidelity training visit</a:t>
            </a:r>
          </a:p>
          <a:p>
            <a:endParaRPr lang="en-US" dirty="0">
              <a:latin typeface="Gill Sans MT" panose="020B0502020104020203" pitchFamily="34" charset="0"/>
            </a:endParaRPr>
          </a:p>
          <a:p>
            <a:endParaRPr lang="en-US" dirty="0">
              <a:latin typeface="Gill Sans MT" panose="020B0502020104020203" pitchFamily="34" charset="0"/>
            </a:endParaRPr>
          </a:p>
          <a:p>
            <a:endParaRPr lang="en-US" dirty="0">
              <a:latin typeface="Gill Sans MT" panose="020B0502020104020203" pitchFamily="34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dirty="0">
              <a:latin typeface="Gill Sans MT" panose="020B0502020104020203" pitchFamily="34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F4CF8E-1AF5-A84A-BA30-8328B9038AD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498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" y="210884"/>
            <a:ext cx="8595053" cy="767272"/>
          </a:xfrm>
        </p:spPr>
        <p:txBody>
          <a:bodyPr>
            <a:normAutofit/>
          </a:bodyPr>
          <a:lstStyle/>
          <a:p>
            <a:r>
              <a:rPr lang="en-US" sz="2800" dirty="0"/>
              <a:t>Development of IPS in England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1571953"/>
            <a:ext cx="7675417" cy="4410924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Gill Sans MT" panose="020B0502020104020203" pitchFamily="34" charset="0"/>
              </a:rPr>
              <a:t>2. Working with the local regional context/ system</a:t>
            </a:r>
          </a:p>
          <a:p>
            <a:endParaRPr lang="en-US" sz="2800" b="1" dirty="0">
              <a:latin typeface="Gill Sans MT" panose="020B05020201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latin typeface="Gill Sans MT" panose="020B0502020104020203" pitchFamily="34" charset="0"/>
              </a:rPr>
              <a:t>NHS Regional teams, Commissioners, IPS Providers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latin typeface="Gill Sans MT" panose="020B0502020104020203" pitchFamily="34" charset="0"/>
              </a:rPr>
              <a:t>Building social capital – utilizing experienced and enthusiastic providers</a:t>
            </a:r>
          </a:p>
          <a:p>
            <a:endParaRPr lang="en-US" dirty="0">
              <a:latin typeface="Gill Sans MT" panose="020B0502020104020203" pitchFamily="34" charset="0"/>
            </a:endParaRPr>
          </a:p>
          <a:p>
            <a:endParaRPr lang="en-US" dirty="0">
              <a:latin typeface="Gill Sans MT" panose="020B0502020104020203" pitchFamily="34" charset="0"/>
            </a:endParaRPr>
          </a:p>
          <a:p>
            <a:endParaRPr lang="en-US" dirty="0">
              <a:latin typeface="Gill Sans MT" panose="020B0502020104020203" pitchFamily="34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dirty="0">
              <a:latin typeface="Gill Sans MT" panose="020B0502020104020203" pitchFamily="34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F4CF8E-1AF5-A84A-BA30-8328B9038AD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66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" y="210884"/>
            <a:ext cx="8595053" cy="767272"/>
          </a:xfrm>
        </p:spPr>
        <p:txBody>
          <a:bodyPr>
            <a:normAutofit/>
          </a:bodyPr>
          <a:lstStyle/>
          <a:p>
            <a:r>
              <a:rPr lang="en-US" sz="2800" dirty="0"/>
              <a:t>Development of IPS in England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1571953"/>
            <a:ext cx="7675417" cy="4410924"/>
          </a:xfrm>
        </p:spPr>
        <p:txBody>
          <a:bodyPr>
            <a:normAutofit fontScale="77500" lnSpcReduction="20000"/>
          </a:bodyPr>
          <a:lstStyle/>
          <a:p>
            <a:r>
              <a:rPr lang="en-US" sz="2800" b="1" dirty="0">
                <a:latin typeface="Gill Sans MT" panose="020B0502020104020203" pitchFamily="34" charset="0"/>
              </a:rPr>
              <a:t>3. </a:t>
            </a:r>
            <a:r>
              <a:rPr lang="en-US" sz="3600" b="1" dirty="0">
                <a:latin typeface="Gill Sans MT" panose="020B0502020104020203" pitchFamily="34" charset="0"/>
              </a:rPr>
              <a:t>Building the case and managing change</a:t>
            </a:r>
          </a:p>
          <a:p>
            <a:endParaRPr lang="en-US" sz="2800" dirty="0">
              <a:latin typeface="Gill Sans MT" panose="020B05020201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latin typeface="Gill Sans MT" panose="020B0502020104020203" pitchFamily="34" charset="0"/>
              </a:rPr>
              <a:t>Job Retention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latin typeface="Gill Sans MT" panose="020B0502020104020203" pitchFamily="34" charset="0"/>
              </a:rPr>
              <a:t>Fidelity review strategy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latin typeface="Gill Sans MT" panose="020B0502020104020203" pitchFamily="34" charset="0"/>
              </a:rPr>
              <a:t>Service standards and use of data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latin typeface="Gill Sans MT" panose="020B0502020104020203" pitchFamily="34" charset="0"/>
              </a:rPr>
              <a:t>Change management within services – targeted technical support with Team Leaders, on-site support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latin typeface="Gill Sans MT" panose="020B0502020104020203" pitchFamily="34" charset="0"/>
              </a:rPr>
              <a:t>Influencing the knowledge and behavior of ES and TL is key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latin typeface="Gill Sans MT" panose="020B0502020104020203" pitchFamily="34" charset="0"/>
              </a:rPr>
              <a:t>Fidelity reviews – opportunity to influence / support change</a:t>
            </a:r>
          </a:p>
          <a:p>
            <a:endParaRPr lang="en-US" sz="2800" b="1" i="1" dirty="0">
              <a:latin typeface="Gill Sans MT" panose="020B0502020104020203" pitchFamily="34" charset="0"/>
            </a:endParaRPr>
          </a:p>
          <a:p>
            <a:pPr algn="ctr"/>
            <a:r>
              <a:rPr lang="en-US" sz="2800" b="1" i="1" dirty="0">
                <a:latin typeface="Gill Sans MT" panose="020B0502020104020203" pitchFamily="34" charset="0"/>
              </a:rPr>
              <a:t>“System change involves – Authority, Belonging ,Competition, People”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>
              <a:latin typeface="Gill Sans MT" panose="020B05020201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>
              <a:latin typeface="Gill Sans MT" panose="020B05020201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dirty="0">
              <a:latin typeface="Gill Sans MT" panose="020B0502020104020203" pitchFamily="34" charset="0"/>
            </a:endParaRPr>
          </a:p>
          <a:p>
            <a:endParaRPr lang="en-US" dirty="0">
              <a:latin typeface="Gill Sans MT" panose="020B0502020104020203" pitchFamily="34" charset="0"/>
            </a:endParaRPr>
          </a:p>
          <a:p>
            <a:endParaRPr lang="en-US" dirty="0">
              <a:latin typeface="Gill Sans MT" panose="020B0502020104020203" pitchFamily="34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dirty="0">
              <a:latin typeface="Gill Sans MT" panose="020B0502020104020203" pitchFamily="34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F4CF8E-1AF5-A84A-BA30-8328B9038AD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570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" y="210884"/>
            <a:ext cx="8595053" cy="767272"/>
          </a:xfrm>
        </p:spPr>
        <p:txBody>
          <a:bodyPr>
            <a:normAutofit/>
          </a:bodyPr>
          <a:lstStyle/>
          <a:p>
            <a:r>
              <a:rPr lang="en-US" sz="2800" dirty="0"/>
              <a:t>Development of IPS in England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1571953"/>
            <a:ext cx="7675417" cy="4410924"/>
          </a:xfrm>
        </p:spPr>
        <p:txBody>
          <a:bodyPr>
            <a:normAutofit/>
          </a:bodyPr>
          <a:lstStyle/>
          <a:p>
            <a:pPr marL="363538" indent="-363538"/>
            <a:r>
              <a:rPr lang="en-US" sz="2800" b="1" dirty="0">
                <a:latin typeface="Gill Sans MT" panose="020B0502020104020203" pitchFamily="34" charset="0"/>
              </a:rPr>
              <a:t>4. Sharing knowledge – enabling knowledge to build over time</a:t>
            </a:r>
          </a:p>
          <a:p>
            <a:pPr algn="ctr"/>
            <a:endParaRPr lang="en-US" sz="2800" b="1" i="1" dirty="0">
              <a:latin typeface="Gill Sans MT" panose="020B05020201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latin typeface="Gill Sans MT" panose="020B0502020104020203" pitchFamily="34" charset="0"/>
              </a:rPr>
              <a:t>Use of technology – e learning, knowledge platform,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latin typeface="Gill Sans MT" panose="020B0502020104020203" pitchFamily="34" charset="0"/>
              </a:rPr>
              <a:t>Virtual Communities of practice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latin typeface="Gill Sans MT" panose="020B0502020104020203" pitchFamily="34" charset="0"/>
              </a:rPr>
              <a:t>Implementation science tools and resource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>
                <a:latin typeface="Gill Sans MT" panose="020B0502020104020203" pitchFamily="34" charset="0"/>
              </a:rPr>
              <a:t>Learning sets</a:t>
            </a:r>
            <a:endParaRPr lang="en-US" sz="2800" dirty="0">
              <a:latin typeface="Gill Sans MT" panose="020B0502020104020203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Gill Sans MT" panose="020B0502020104020203" pitchFamily="34" charset="0"/>
              </a:rPr>
              <a:t>Prioritising</a:t>
            </a:r>
            <a:r>
              <a:rPr lang="en-US" sz="2800" dirty="0">
                <a:latin typeface="Gill Sans MT" panose="020B0502020104020203" pitchFamily="34" charset="0"/>
              </a:rPr>
              <a:t> services in each region </a:t>
            </a:r>
            <a:endParaRPr lang="en-US" dirty="0">
              <a:latin typeface="Gill Sans MT" panose="020B0502020104020203" pitchFamily="34" charset="0"/>
            </a:endParaRPr>
          </a:p>
          <a:p>
            <a:endParaRPr lang="en-US" dirty="0">
              <a:latin typeface="Gill Sans MT" panose="020B0502020104020203" pitchFamily="34" charset="0"/>
            </a:endParaRPr>
          </a:p>
          <a:p>
            <a:endParaRPr lang="en-US" dirty="0">
              <a:latin typeface="Gill Sans MT" panose="020B0502020104020203" pitchFamily="34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dirty="0">
              <a:latin typeface="Gill Sans MT" panose="020B0502020104020203" pitchFamily="34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F4CF8E-1AF5-A84A-BA30-8328B9038AD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870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1bc3bff-a2fb-416f-80aa-22b7e834232b">
      <UserInfo>
        <DisplayName>Martina Gibbons</DisplayName>
        <AccountId>47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E7C40579145D47AD096B118189592C" ma:contentTypeVersion="12" ma:contentTypeDescription="Create a new document." ma:contentTypeScope="" ma:versionID="5c7140ed288cf252dfa9ad1b44587f0f">
  <xsd:schema xmlns:xsd="http://www.w3.org/2001/XMLSchema" xmlns:xs="http://www.w3.org/2001/XMLSchema" xmlns:p="http://schemas.microsoft.com/office/2006/metadata/properties" xmlns:ns2="a7c53796-da89-451a-8543-a37965bb4fe4" xmlns:ns3="d1bc3bff-a2fb-416f-80aa-22b7e834232b" targetNamespace="http://schemas.microsoft.com/office/2006/metadata/properties" ma:root="true" ma:fieldsID="534135243aeec5dead4b06534a54e79f" ns2:_="" ns3:_="">
    <xsd:import namespace="a7c53796-da89-451a-8543-a37965bb4fe4"/>
    <xsd:import namespace="d1bc3bff-a2fb-416f-80aa-22b7e83423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c53796-da89-451a-8543-a37965bb4f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bc3bff-a2fb-416f-80aa-22b7e834232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F7F228-1F1B-4F7A-A8A1-0C8CA32352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C6776E-FC26-479B-A473-3CB576628B91}">
  <ds:schemaRefs>
    <ds:schemaRef ds:uri="http://schemas.microsoft.com/office/2006/documentManagement/types"/>
    <ds:schemaRef ds:uri="http://schemas.microsoft.com/office/infopath/2007/PartnerControls"/>
    <ds:schemaRef ds:uri="d1bc3bff-a2fb-416f-80aa-22b7e834232b"/>
    <ds:schemaRef ds:uri="http://www.w3.org/XML/1998/namespace"/>
    <ds:schemaRef ds:uri="http://purl.org/dc/terms/"/>
    <ds:schemaRef ds:uri="a7c53796-da89-451a-8543-a37965bb4fe4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9A4132B-3055-44A9-AB2E-3F95716A91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c53796-da89-451a-8543-a37965bb4fe4"/>
    <ds:schemaRef ds:uri="d1bc3bff-a2fb-416f-80aa-22b7e83423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3258</TotalTime>
  <Words>889</Words>
  <Application>Microsoft Office PowerPoint</Application>
  <PresentationFormat>On-screen Show (4:3)</PresentationFormat>
  <Paragraphs>197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Rounded MT Bold</vt:lpstr>
      <vt:lpstr>Calibri</vt:lpstr>
      <vt:lpstr>Calibri Light</vt:lpstr>
      <vt:lpstr>Gill Sans MT</vt:lpstr>
      <vt:lpstr>Wingdings</vt:lpstr>
      <vt:lpstr>Office Theme</vt:lpstr>
      <vt:lpstr>Inaugural European IPS Meeting 22nd April 2021 by ZOOM</vt:lpstr>
      <vt:lpstr>Overview of IPS in England</vt:lpstr>
      <vt:lpstr>Development of IPS in England</vt:lpstr>
      <vt:lpstr>IPS Grow – current position</vt:lpstr>
      <vt:lpstr>National IPS Quality Assurance Strategy based on international research and fidelity sub-group recommendations Becker et al 2011</vt:lpstr>
      <vt:lpstr>Development of IPS in England </vt:lpstr>
      <vt:lpstr>Development of IPS in England </vt:lpstr>
      <vt:lpstr>Development of IPS in England </vt:lpstr>
      <vt:lpstr>Development of IPS in England </vt:lpstr>
      <vt:lpstr>England – Rand Evaluation and next steps</vt:lpstr>
      <vt:lpstr>England – Rand Evaluation and next steps</vt:lpstr>
      <vt:lpstr>Approach to quality and innovation</vt:lpstr>
      <vt:lpstr>IPS Research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Ziggy Tuck</dc:creator>
  <cp:lastModifiedBy>Gloria Nalumansi</cp:lastModifiedBy>
  <cp:revision>30</cp:revision>
  <dcterms:created xsi:type="dcterms:W3CDTF">2018-05-02T15:13:01Z</dcterms:created>
  <dcterms:modified xsi:type="dcterms:W3CDTF">2022-05-24T15:33:15Z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0x0101001EE7C40579145D47AD096B118189592C</vt:lpwstr>
  </property>
</Properties>
</file>