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61" r:id="rId5"/>
    <p:sldId id="268" r:id="rId6"/>
    <p:sldId id="262" r:id="rId7"/>
    <p:sldId id="267" r:id="rId8"/>
    <p:sldId id="264" r:id="rId9"/>
    <p:sldId id="271" r:id="rId10"/>
    <p:sldId id="270" r:id="rId11"/>
    <p:sldId id="303" r:id="rId12"/>
    <p:sldId id="308" r:id="rId13"/>
    <p:sldId id="296" r:id="rId14"/>
    <p:sldId id="311" r:id="rId15"/>
    <p:sldId id="266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Gibbons" initials="M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F54"/>
    <a:srgbClr val="3695A4"/>
    <a:srgbClr val="237681"/>
    <a:srgbClr val="DC0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7"/>
    <p:restoredTop sz="91340"/>
  </p:normalViewPr>
  <p:slideViewPr>
    <p:cSldViewPr snapToGrid="0" snapToObjects="1">
      <p:cViewPr varScale="1">
        <p:scale>
          <a:sx n="61" d="100"/>
          <a:sy n="61" d="100"/>
        </p:scale>
        <p:origin x="1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92-4386-B1FF-27EFF17E58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SE - RCTs</c:v>
                </c:pt>
                <c:pt idx="1">
                  <c:v>PVT - RCTs</c:v>
                </c:pt>
                <c:pt idx="2">
                  <c:v>SE - Routine</c:v>
                </c:pt>
                <c:pt idx="3">
                  <c:v>PVT - Routine</c:v>
                </c:pt>
                <c:pt idx="4">
                  <c:v>IPS/SE Bern program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50</c:v>
                </c:pt>
                <c:pt idx="1">
                  <c:v>22</c:v>
                </c:pt>
                <c:pt idx="2">
                  <c:v>43</c:v>
                </c:pt>
                <c:pt idx="3">
                  <c:v>17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92-4386-B1FF-27EFF17E5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036304"/>
        <c:axId val="362042968"/>
      </c:barChart>
      <c:catAx>
        <c:axId val="36203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042968"/>
        <c:crosses val="autoZero"/>
        <c:auto val="1"/>
        <c:lblAlgn val="ctr"/>
        <c:lblOffset val="100"/>
        <c:noMultiLvlLbl val="0"/>
      </c:catAx>
      <c:valAx>
        <c:axId val="362042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03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Any competitive employment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EB-43E9-A098-BCD093B8AD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F2 </c:v>
                </c:pt>
                <c:pt idx="1">
                  <c:v>F3</c:v>
                </c:pt>
                <c:pt idx="2">
                  <c:v>F4</c:v>
                </c:pt>
                <c:pt idx="3">
                  <c:v>F6</c:v>
                </c:pt>
                <c:pt idx="4">
                  <c:v>Total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48.4</c:v>
                </c:pt>
                <c:pt idx="1">
                  <c:v>50.8</c:v>
                </c:pt>
                <c:pt idx="2">
                  <c:v>35.700000000000003</c:v>
                </c:pt>
                <c:pt idx="3">
                  <c:v>37.1</c:v>
                </c:pt>
                <c:pt idx="4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EB-43E9-A098-BCD093B8AD0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Permanent employment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2EB-43E9-A098-BCD093B8AD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F2 </c:v>
                </c:pt>
                <c:pt idx="1">
                  <c:v>F3</c:v>
                </c:pt>
                <c:pt idx="2">
                  <c:v>F4</c:v>
                </c:pt>
                <c:pt idx="3">
                  <c:v>F6</c:v>
                </c:pt>
                <c:pt idx="4">
                  <c:v>Total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23.4</c:v>
                </c:pt>
                <c:pt idx="1">
                  <c:v>38</c:v>
                </c:pt>
                <c:pt idx="2">
                  <c:v>23.8</c:v>
                </c:pt>
                <c:pt idx="3">
                  <c:v>30</c:v>
                </c:pt>
                <c:pt idx="4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EB-43E9-A098-BCD093B8A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222520"/>
        <c:axId val="363222912"/>
      </c:barChart>
      <c:catAx>
        <c:axId val="36322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222912"/>
        <c:crosses val="autoZero"/>
        <c:auto val="1"/>
        <c:lblAlgn val="ctr"/>
        <c:lblOffset val="100"/>
        <c:noMultiLvlLbl val="0"/>
      </c:catAx>
      <c:valAx>
        <c:axId val="36322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222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F2</c:v>
                </c:pt>
              </c:strCache>
            </c:strRef>
          </c:tx>
          <c:spPr>
            <a:ln w="4762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Tabelle1!$A$2:$A$13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28.571428999999998</c:v>
                </c:pt>
                <c:pt idx="1">
                  <c:v>45.454545000000003</c:v>
                </c:pt>
                <c:pt idx="2">
                  <c:v>27.272727</c:v>
                </c:pt>
                <c:pt idx="3">
                  <c:v>31.25</c:v>
                </c:pt>
                <c:pt idx="4">
                  <c:v>30.555555999999999</c:v>
                </c:pt>
                <c:pt idx="5">
                  <c:v>10.526316</c:v>
                </c:pt>
                <c:pt idx="6">
                  <c:v>7.6923079999999997</c:v>
                </c:pt>
                <c:pt idx="7">
                  <c:v>15.217390999999999</c:v>
                </c:pt>
                <c:pt idx="8">
                  <c:v>16.393443000000001</c:v>
                </c:pt>
                <c:pt idx="9">
                  <c:v>8.1967210000000001</c:v>
                </c:pt>
                <c:pt idx="10">
                  <c:v>6.8965519999999998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B0-4E51-A152-2BB39EE92C5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F3</c:v>
                </c:pt>
              </c:strCache>
            </c:strRef>
          </c:tx>
          <c:spPr>
            <a:ln w="476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Tabelle1!$A$2:$A$13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Tabelle1!$C$2:$C$13</c:f>
              <c:numCache>
                <c:formatCode>General</c:formatCode>
                <c:ptCount val="12"/>
                <c:pt idx="0">
                  <c:v>14.285714</c:v>
                </c:pt>
                <c:pt idx="1">
                  <c:v>54.545454999999997</c:v>
                </c:pt>
                <c:pt idx="2">
                  <c:v>36.363636</c:v>
                </c:pt>
                <c:pt idx="3">
                  <c:v>31.25</c:v>
                </c:pt>
                <c:pt idx="4">
                  <c:v>33.333333000000003</c:v>
                </c:pt>
                <c:pt idx="5">
                  <c:v>52.631579000000002</c:v>
                </c:pt>
                <c:pt idx="6">
                  <c:v>48.717948999999997</c:v>
                </c:pt>
                <c:pt idx="7">
                  <c:v>41.304347999999997</c:v>
                </c:pt>
                <c:pt idx="8">
                  <c:v>49.180328000000003</c:v>
                </c:pt>
                <c:pt idx="9">
                  <c:v>49.180328000000003</c:v>
                </c:pt>
                <c:pt idx="10">
                  <c:v>53.448276</c:v>
                </c:pt>
                <c:pt idx="11">
                  <c:v>61.904761999999998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B0-4E51-A152-2BB39EE92C5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F4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Tabelle1!$D$2:$D$13</c:f>
              <c:numCache>
                <c:formatCode>General</c:formatCode>
                <c:ptCount val="12"/>
                <c:pt idx="0">
                  <c:v>14.285714</c:v>
                </c:pt>
                <c:pt idx="1">
                  <c:v>0</c:v>
                </c:pt>
                <c:pt idx="2">
                  <c:v>0</c:v>
                </c:pt>
                <c:pt idx="3">
                  <c:v>3.125</c:v>
                </c:pt>
                <c:pt idx="4">
                  <c:v>13.888889000000001</c:v>
                </c:pt>
                <c:pt idx="5">
                  <c:v>5.2631579999999998</c:v>
                </c:pt>
                <c:pt idx="6">
                  <c:v>10.256410000000001</c:v>
                </c:pt>
                <c:pt idx="7">
                  <c:v>15.217390999999999</c:v>
                </c:pt>
                <c:pt idx="8">
                  <c:v>11.47541</c:v>
                </c:pt>
                <c:pt idx="9">
                  <c:v>13.114754</c:v>
                </c:pt>
                <c:pt idx="10">
                  <c:v>10.344828</c:v>
                </c:pt>
                <c:pt idx="11">
                  <c:v>4.7619049999999996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B0-4E51-A152-2BB39EE92C59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F6</c:v>
                </c:pt>
              </c:strCache>
            </c:strRef>
          </c:tx>
          <c:spPr>
            <a:ln w="28575" cap="rnd">
              <a:solidFill>
                <a:srgbClr val="FF1810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Tabelle1!$E$2:$E$13</c:f>
              <c:numCache>
                <c:formatCode>General</c:formatCode>
                <c:ptCount val="12"/>
                <c:pt idx="0">
                  <c:v>28.571428999999998</c:v>
                </c:pt>
                <c:pt idx="1">
                  <c:v>0</c:v>
                </c:pt>
                <c:pt idx="2">
                  <c:v>18.181818</c:v>
                </c:pt>
                <c:pt idx="3">
                  <c:v>18.75</c:v>
                </c:pt>
                <c:pt idx="4">
                  <c:v>16.666667</c:v>
                </c:pt>
                <c:pt idx="5">
                  <c:v>21.052631999999999</c:v>
                </c:pt>
                <c:pt idx="6">
                  <c:v>17.948718</c:v>
                </c:pt>
                <c:pt idx="7">
                  <c:v>8.6956520000000008</c:v>
                </c:pt>
                <c:pt idx="8">
                  <c:v>18.032786999999999</c:v>
                </c:pt>
                <c:pt idx="9">
                  <c:v>18.032786999999999</c:v>
                </c:pt>
                <c:pt idx="10">
                  <c:v>17.241378999999998</c:v>
                </c:pt>
                <c:pt idx="11">
                  <c:v>14.285714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B0-4E51-A152-2BB39EE92C59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sonst.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Tabelle1!$F$2:$F$13</c:f>
              <c:numCache>
                <c:formatCode>General</c:formatCode>
                <c:ptCount val="12"/>
                <c:pt idx="0">
                  <c:v>14.285714</c:v>
                </c:pt>
                <c:pt idx="1">
                  <c:v>0</c:v>
                </c:pt>
                <c:pt idx="2">
                  <c:v>18.181818</c:v>
                </c:pt>
                <c:pt idx="3">
                  <c:v>15.625</c:v>
                </c:pt>
                <c:pt idx="4">
                  <c:v>5.5555560000000002</c:v>
                </c:pt>
                <c:pt idx="5">
                  <c:v>10.526316</c:v>
                </c:pt>
                <c:pt idx="6">
                  <c:v>15.384615</c:v>
                </c:pt>
                <c:pt idx="7">
                  <c:v>19.565217000000001</c:v>
                </c:pt>
                <c:pt idx="8">
                  <c:v>4.9180330000000003</c:v>
                </c:pt>
                <c:pt idx="9">
                  <c:v>11.47541</c:v>
                </c:pt>
                <c:pt idx="10">
                  <c:v>12.068966</c:v>
                </c:pt>
                <c:pt idx="11">
                  <c:v>19.047619000000001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EB0-4E51-A152-2BB39EE92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80392"/>
        <c:axId val="214780784"/>
      </c:lineChart>
      <c:catAx>
        <c:axId val="21478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80784"/>
        <c:crosses val="autoZero"/>
        <c:auto val="1"/>
        <c:lblAlgn val="ctr"/>
        <c:lblOffset val="100"/>
        <c:noMultiLvlLbl val="0"/>
      </c:catAx>
      <c:valAx>
        <c:axId val="21478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8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84E76-4A45-9042-8D41-7312F12F64F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4F4A0-5306-774F-B095-EC92756A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1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4A0-5306-774F-B095-EC92756A62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6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4A0-5306-774F-B095-EC92756A62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9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4F4A0-5306-774F-B095-EC92756A62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79776"/>
            <a:ext cx="9144000" cy="578224"/>
          </a:xfrm>
          <a:prstGeom prst="rect">
            <a:avLst/>
          </a:prstGeom>
          <a:solidFill>
            <a:srgbClr val="007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957F2-1FA8-B243-9D81-42A5CDE3778C}"/>
              </a:ext>
            </a:extLst>
          </p:cNvPr>
          <p:cNvSpPr/>
          <p:nvPr userDrawn="1"/>
        </p:nvSpPr>
        <p:spPr>
          <a:xfrm>
            <a:off x="288640" y="6456556"/>
            <a:ext cx="8690259" cy="448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37F344-B145-A545-BF13-0A6BF82C4044}"/>
              </a:ext>
            </a:extLst>
          </p:cNvPr>
          <p:cNvSpPr txBox="1">
            <a:spLocks/>
          </p:cNvSpPr>
          <p:nvPr userDrawn="1"/>
        </p:nvSpPr>
        <p:spPr>
          <a:xfrm>
            <a:off x="284997" y="1536446"/>
            <a:ext cx="4089040" cy="450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84996" y="210884"/>
            <a:ext cx="6858000" cy="767272"/>
          </a:xfrm>
        </p:spPr>
        <p:txBody>
          <a:bodyPr>
            <a:normAutofit/>
          </a:bodyPr>
          <a:lstStyle>
            <a:lvl1pPr>
              <a:defRPr sz="2200"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4810027" y="1275054"/>
            <a:ext cx="4333973" cy="500472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3"/>
          </p:nvPr>
        </p:nvSpPr>
        <p:spPr>
          <a:xfrm>
            <a:off x="284995" y="6374579"/>
            <a:ext cx="8693904" cy="37255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540863" y="1275054"/>
            <a:ext cx="9829800" cy="0"/>
          </a:xfrm>
          <a:prstGeom prst="line">
            <a:avLst/>
          </a:prstGeom>
          <a:ln w="76200">
            <a:solidFill>
              <a:srgbClr val="1D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995" y="1571953"/>
            <a:ext cx="4230444" cy="441092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587819" y="6374579"/>
            <a:ext cx="3910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F4CF8E-1AF5-A84A-BA30-8328B9038A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D9FAFBD-27EC-47A4-A333-D9321C762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4508" y="0"/>
            <a:ext cx="1318612" cy="1318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765D-653A-B543-9371-FD930F730088}" type="datetime1">
              <a:rPr lang="en-GB" smtClean="0"/>
              <a:t>24/05/2022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DB67-846D-9C40-B756-EAA5D7B3AE5A}" type="datetime1">
              <a:rPr lang="en-GB" smtClean="0"/>
              <a:t>24/05/2022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E893-F28C-C942-A570-A14FD5755829}" type="datetime1">
              <a:rPr lang="en-GB" smtClean="0"/>
              <a:t>24/05/2022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8376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7F9C-6C1C-3448-9D5A-08ACB6568FAE}" type="datetime1">
              <a:rPr lang="en-GB" smtClean="0"/>
              <a:t>24/05/2022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45CB-4934-AC41-B76F-0F042575F955}" type="datetime1">
              <a:rPr lang="en-GB" smtClean="0"/>
              <a:t>24/05/2022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200" y="995363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E9C7-B170-CB49-9CA3-297E51D1FBB0}" type="datetime1">
              <a:rPr lang="en-GB" smtClean="0"/>
              <a:t>24/05/2022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A7AA-39B7-3E49-913D-1AFC74DD9428}" type="datetime1">
              <a:rPr lang="en-GB" smtClean="0"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EB4E-F04F-CE4F-BEA6-69B5F1CAE9E6}" type="datetime1">
              <a:rPr lang="en-GB" smtClean="0"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79776"/>
            <a:ext cx="9144000" cy="578224"/>
          </a:xfrm>
          <a:prstGeom prst="rect">
            <a:avLst/>
          </a:prstGeom>
          <a:solidFill>
            <a:srgbClr val="007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957F2-1FA8-B243-9D81-42A5CDE3778C}"/>
              </a:ext>
            </a:extLst>
          </p:cNvPr>
          <p:cNvSpPr/>
          <p:nvPr userDrawn="1"/>
        </p:nvSpPr>
        <p:spPr>
          <a:xfrm>
            <a:off x="288640" y="6456556"/>
            <a:ext cx="8690259" cy="448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37F344-B145-A545-BF13-0A6BF82C4044}"/>
              </a:ext>
            </a:extLst>
          </p:cNvPr>
          <p:cNvSpPr txBox="1">
            <a:spLocks/>
          </p:cNvSpPr>
          <p:nvPr userDrawn="1"/>
        </p:nvSpPr>
        <p:spPr>
          <a:xfrm>
            <a:off x="284997" y="1536446"/>
            <a:ext cx="4089040" cy="450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idx="13"/>
          </p:nvPr>
        </p:nvSpPr>
        <p:spPr>
          <a:xfrm>
            <a:off x="284994" y="6374579"/>
            <a:ext cx="8595053" cy="37255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540863" y="1275054"/>
            <a:ext cx="9829800" cy="0"/>
          </a:xfrm>
          <a:prstGeom prst="line">
            <a:avLst/>
          </a:prstGeom>
          <a:ln w="76200">
            <a:solidFill>
              <a:srgbClr val="1D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995" y="1571953"/>
            <a:ext cx="4230444" cy="441092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4626533" y="1574154"/>
            <a:ext cx="4230444" cy="441092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587819" y="6374579"/>
            <a:ext cx="3910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F4CF8E-1AF5-A84A-BA30-8328B9038A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1120F04-D510-4A6E-868E-9284A5B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96" y="210884"/>
            <a:ext cx="6858000" cy="767272"/>
          </a:xfrm>
        </p:spPr>
        <p:txBody>
          <a:bodyPr>
            <a:normAutofit/>
          </a:bodyPr>
          <a:lstStyle>
            <a:lvl1pPr>
              <a:defRPr sz="2200"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0DD981F-E67D-4B21-9E6F-076F5F99DE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4508" y="0"/>
            <a:ext cx="1318612" cy="1318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79776"/>
            <a:ext cx="9144000" cy="578224"/>
          </a:xfrm>
          <a:prstGeom prst="rect">
            <a:avLst/>
          </a:prstGeom>
          <a:solidFill>
            <a:srgbClr val="007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957F2-1FA8-B243-9D81-42A5CDE3778C}"/>
              </a:ext>
            </a:extLst>
          </p:cNvPr>
          <p:cNvSpPr/>
          <p:nvPr userDrawn="1"/>
        </p:nvSpPr>
        <p:spPr>
          <a:xfrm>
            <a:off x="288640" y="6456556"/>
            <a:ext cx="8690259" cy="448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37F344-B145-A545-BF13-0A6BF82C4044}"/>
              </a:ext>
            </a:extLst>
          </p:cNvPr>
          <p:cNvSpPr txBox="1">
            <a:spLocks/>
          </p:cNvSpPr>
          <p:nvPr userDrawn="1"/>
        </p:nvSpPr>
        <p:spPr>
          <a:xfrm>
            <a:off x="284997" y="1536446"/>
            <a:ext cx="4089040" cy="450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idx="13"/>
          </p:nvPr>
        </p:nvSpPr>
        <p:spPr>
          <a:xfrm>
            <a:off x="284994" y="6374579"/>
            <a:ext cx="8595053" cy="37255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540863" y="1275054"/>
            <a:ext cx="9829800" cy="0"/>
          </a:xfrm>
          <a:prstGeom prst="line">
            <a:avLst/>
          </a:prstGeom>
          <a:ln w="76200">
            <a:solidFill>
              <a:srgbClr val="1D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994" y="1591409"/>
            <a:ext cx="4230444" cy="441092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ounded Rectangle 14"/>
          <p:cNvSpPr/>
          <p:nvPr userDrawn="1"/>
        </p:nvSpPr>
        <p:spPr>
          <a:xfrm>
            <a:off x="4988858" y="2366824"/>
            <a:ext cx="3724835" cy="2606400"/>
          </a:xfrm>
          <a:prstGeom prst="roundRect">
            <a:avLst/>
          </a:prstGeom>
          <a:solidFill>
            <a:srgbClr val="1D2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/>
          <p:cNvSpPr/>
          <p:nvPr userDrawn="1"/>
        </p:nvSpPr>
        <p:spPr>
          <a:xfrm rot="10800000">
            <a:off x="6383319" y="4569812"/>
            <a:ext cx="935916" cy="806824"/>
          </a:xfrm>
          <a:prstGeom prst="triangle">
            <a:avLst/>
          </a:prstGeom>
          <a:solidFill>
            <a:srgbClr val="1D2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/>
          </p:nvPr>
        </p:nvSpPr>
        <p:spPr>
          <a:xfrm>
            <a:off x="5204013" y="2468649"/>
            <a:ext cx="3289538" cy="82085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</a:p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04013" y="4579311"/>
            <a:ext cx="3289538" cy="29956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587819" y="6374579"/>
            <a:ext cx="3910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F4CF8E-1AF5-A84A-BA30-8328B9038A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AF035F3-9B45-4CAC-9803-109600A8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96" y="210884"/>
            <a:ext cx="6858000" cy="767272"/>
          </a:xfrm>
        </p:spPr>
        <p:txBody>
          <a:bodyPr>
            <a:normAutofit/>
          </a:bodyPr>
          <a:lstStyle>
            <a:lvl1pPr>
              <a:defRPr sz="2200"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436CB2-BDC4-45FD-B927-9C731629E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4508" y="0"/>
            <a:ext cx="1318612" cy="1318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0957F2-1FA8-B243-9D81-42A5CDE3778C}"/>
              </a:ext>
            </a:extLst>
          </p:cNvPr>
          <p:cNvSpPr/>
          <p:nvPr userDrawn="1"/>
        </p:nvSpPr>
        <p:spPr>
          <a:xfrm>
            <a:off x="288640" y="6456556"/>
            <a:ext cx="8690259" cy="448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37F344-B145-A545-BF13-0A6BF82C4044}"/>
              </a:ext>
            </a:extLst>
          </p:cNvPr>
          <p:cNvSpPr txBox="1">
            <a:spLocks/>
          </p:cNvSpPr>
          <p:nvPr userDrawn="1"/>
        </p:nvSpPr>
        <p:spPr>
          <a:xfrm>
            <a:off x="284997" y="1536446"/>
            <a:ext cx="4089040" cy="450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540863" y="1275054"/>
            <a:ext cx="9829800" cy="0"/>
          </a:xfrm>
          <a:prstGeom prst="line">
            <a:avLst/>
          </a:prstGeom>
          <a:ln w="76200">
            <a:solidFill>
              <a:srgbClr val="1D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587819" y="6374579"/>
            <a:ext cx="3910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F4CF8E-1AF5-A84A-BA30-8328B9038A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6CFB47-3FDD-4AE3-BBC5-382CA02A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96" y="210884"/>
            <a:ext cx="6858000" cy="767272"/>
          </a:xfrm>
        </p:spPr>
        <p:txBody>
          <a:bodyPr>
            <a:normAutofit/>
          </a:bodyPr>
          <a:lstStyle>
            <a:lvl1pPr>
              <a:defRPr sz="2200"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DA3A7DC-FA1D-437B-8B65-0D343EBAC0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4508" y="0"/>
            <a:ext cx="1318612" cy="1318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79776"/>
            <a:ext cx="9144000" cy="578224"/>
          </a:xfrm>
          <a:prstGeom prst="rect">
            <a:avLst/>
          </a:prstGeom>
          <a:solidFill>
            <a:srgbClr val="007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957F2-1FA8-B243-9D81-42A5CDE3778C}"/>
              </a:ext>
            </a:extLst>
          </p:cNvPr>
          <p:cNvSpPr/>
          <p:nvPr userDrawn="1"/>
        </p:nvSpPr>
        <p:spPr>
          <a:xfrm>
            <a:off x="288640" y="6456556"/>
            <a:ext cx="8690259" cy="448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37F344-B145-A545-BF13-0A6BF82C4044}"/>
              </a:ext>
            </a:extLst>
          </p:cNvPr>
          <p:cNvSpPr txBox="1">
            <a:spLocks/>
          </p:cNvSpPr>
          <p:nvPr userDrawn="1"/>
        </p:nvSpPr>
        <p:spPr>
          <a:xfrm>
            <a:off x="284997" y="1536446"/>
            <a:ext cx="4089040" cy="450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idx="13"/>
          </p:nvPr>
        </p:nvSpPr>
        <p:spPr>
          <a:xfrm>
            <a:off x="284994" y="6374579"/>
            <a:ext cx="8595053" cy="37255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540863" y="1275054"/>
            <a:ext cx="9829800" cy="0"/>
          </a:xfrm>
          <a:prstGeom prst="line">
            <a:avLst/>
          </a:prstGeom>
          <a:ln w="76200">
            <a:solidFill>
              <a:srgbClr val="1D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587819" y="6374579"/>
            <a:ext cx="3910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F4CF8E-1AF5-A84A-BA30-8328B9038A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23DA95-DB76-43E0-B51C-113AC088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96" y="210884"/>
            <a:ext cx="6858000" cy="767272"/>
          </a:xfrm>
        </p:spPr>
        <p:txBody>
          <a:bodyPr>
            <a:normAutofit/>
          </a:bodyPr>
          <a:lstStyle>
            <a:lvl1pPr>
              <a:defRPr sz="2200"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D14C9C-1977-4B66-A23F-F6488B362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4508" y="0"/>
            <a:ext cx="1318612" cy="1318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0" y="-16779"/>
            <a:ext cx="9144000" cy="344774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37F344-B145-A545-BF13-0A6BF82C4044}"/>
              </a:ext>
            </a:extLst>
          </p:cNvPr>
          <p:cNvSpPr txBox="1">
            <a:spLocks/>
          </p:cNvSpPr>
          <p:nvPr userDrawn="1"/>
        </p:nvSpPr>
        <p:spPr>
          <a:xfrm>
            <a:off x="284997" y="1536446"/>
            <a:ext cx="4089040" cy="450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 flipH="1">
            <a:off x="1" y="3429000"/>
            <a:ext cx="9143999" cy="0"/>
          </a:xfrm>
          <a:prstGeom prst="line">
            <a:avLst/>
          </a:prstGeom>
          <a:ln w="76200">
            <a:solidFill>
              <a:srgbClr val="1D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84994" y="3969486"/>
            <a:ext cx="8595053" cy="767272"/>
          </a:xfrm>
        </p:spPr>
        <p:txBody>
          <a:bodyPr>
            <a:normAutofit/>
          </a:bodyPr>
          <a:lstStyle>
            <a:lvl1pPr>
              <a:defRPr sz="3600"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84994" y="5158210"/>
            <a:ext cx="7886700" cy="40742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3"/>
          </p:nvPr>
        </p:nvSpPr>
        <p:spPr>
          <a:xfrm>
            <a:off x="284994" y="6002149"/>
            <a:ext cx="7886700" cy="277111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0957F2-1FA8-B243-9D81-42A5CDE3778C}"/>
              </a:ext>
            </a:extLst>
          </p:cNvPr>
          <p:cNvSpPr/>
          <p:nvPr userDrawn="1"/>
        </p:nvSpPr>
        <p:spPr>
          <a:xfrm>
            <a:off x="288640" y="6456556"/>
            <a:ext cx="8690259" cy="448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37F344-B145-A545-BF13-0A6BF82C4044}"/>
              </a:ext>
            </a:extLst>
          </p:cNvPr>
          <p:cNvSpPr txBox="1">
            <a:spLocks/>
          </p:cNvSpPr>
          <p:nvPr userDrawn="1"/>
        </p:nvSpPr>
        <p:spPr>
          <a:xfrm>
            <a:off x="284997" y="1536446"/>
            <a:ext cx="4089040" cy="450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32BA-C290-6B4E-A894-728F89FBE96C}" type="datetime1">
              <a:rPr lang="en-GB" smtClean="0"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62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73FB4-E8D3-5E4B-9726-3CAC33EB163E}" type="datetime1">
              <a:rPr lang="en-GB" smtClean="0"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A257C-7D9D-844F-96B4-FA1A25957317}" type="datetime1">
              <a:rPr lang="en-GB" smtClean="0"/>
              <a:t>24/05/2022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4CF8E-1AF5-A84A-BA30-8328B903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6" r:id="rId3"/>
    <p:sldLayoutId id="2147483677" r:id="rId4"/>
    <p:sldLayoutId id="2147483673" r:id="rId5"/>
    <p:sldLayoutId id="2147483674" r:id="rId6"/>
    <p:sldLayoutId id="2147483675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Inaugural European IPS Meeting</a:t>
            </a:r>
            <a:br>
              <a:rPr lang="en-US" b="1" dirty="0"/>
            </a:br>
            <a:r>
              <a:rPr lang="en-US" b="1" dirty="0"/>
              <a:t>22</a:t>
            </a:r>
            <a:r>
              <a:rPr lang="en-US" b="1" baseline="30000" dirty="0"/>
              <a:t>nd</a:t>
            </a:r>
            <a:r>
              <a:rPr lang="en-US" b="1" dirty="0"/>
              <a:t> April 2021 by ZOOM</a:t>
            </a:r>
            <a:endParaRPr lang="en-US" dirty="0">
              <a:solidFill>
                <a:srgbClr val="3695A4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237681"/>
                </a:solidFill>
              </a:rPr>
              <a:t>Switzerland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284994" y="6015364"/>
            <a:ext cx="7886700" cy="841846"/>
          </a:xfrm>
        </p:spPr>
        <p:txBody>
          <a:bodyPr>
            <a:normAutofit/>
          </a:bodyPr>
          <a:lstStyle/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Dirk Richter – Bern University Hospital for Mental Health/Bern University of Applied Sciences</a:t>
            </a:r>
          </a:p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Wolfram Kawohl – </a:t>
            </a:r>
            <a:r>
              <a:rPr lang="en-US" b="1" i="0" dirty="0" err="1">
                <a:latin typeface="Arial" panose="020B0604020202020204" pitchFamily="34" charset="0"/>
                <a:cs typeface="Arial" panose="020B0604020202020204" pitchFamily="34" charset="0"/>
              </a:rPr>
              <a:t>Clienia</a:t>
            </a:r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latin typeface="Arial" panose="020B0604020202020204" pitchFamily="34" charset="0"/>
                <a:cs typeface="Arial" panose="020B0604020202020204" pitchFamily="34" charset="0"/>
              </a:rPr>
              <a:t>Schloessli</a:t>
            </a:r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 Hospital/Psychiatric University Hospital Zurich</a:t>
            </a:r>
            <a:endParaRPr lang="en-US" i="0" dirty="0"/>
          </a:p>
        </p:txBody>
      </p:sp>
      <p:pic>
        <p:nvPicPr>
          <p:cNvPr id="1026" name="Picture 2" descr="Image result for reykjavik">
            <a:extLst>
              <a:ext uri="{FF2B5EF4-FFF2-40B4-BE49-F238E27FC236}">
                <a16:creationId xmlns:a16="http://schemas.microsoft.com/office/drawing/2014/main" id="{D8616144-3422-4B68-828F-78626A4BE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6"/>
          <a:stretch/>
        </p:blipFill>
        <p:spPr bwMode="auto">
          <a:xfrm>
            <a:off x="-1" y="0"/>
            <a:ext cx="9144001" cy="33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7665F-2D69-466E-83A0-9AAE6F444A1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Percentage</a:t>
            </a:r>
            <a:r>
              <a:rPr lang="de-CH" dirty="0"/>
              <a:t> of ICD-</a:t>
            </a:r>
            <a:r>
              <a:rPr lang="de-CH" dirty="0" err="1"/>
              <a:t>diagnosis</a:t>
            </a:r>
            <a:r>
              <a:rPr lang="de-CH" dirty="0"/>
              <a:t> per </a:t>
            </a:r>
            <a:r>
              <a:rPr lang="de-CH" dirty="0" err="1"/>
              <a:t>year</a:t>
            </a:r>
            <a:r>
              <a:rPr lang="de-CH" dirty="0"/>
              <a:t> (</a:t>
            </a:r>
            <a:r>
              <a:rPr lang="de-CH" dirty="0" err="1"/>
              <a:t>entries</a:t>
            </a:r>
            <a:r>
              <a:rPr lang="de-CH" dirty="0"/>
              <a:t>) – Bern </a:t>
            </a:r>
            <a:r>
              <a:rPr lang="de-CH" dirty="0" err="1"/>
              <a:t>program</a:t>
            </a:r>
            <a:endParaRPr lang="de-CH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37379725"/>
              </p:ext>
            </p:extLst>
          </p:nvPr>
        </p:nvGraphicFramePr>
        <p:xfrm>
          <a:off x="0" y="1968500"/>
          <a:ext cx="8259763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25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" y="210884"/>
            <a:ext cx="8595053" cy="767272"/>
          </a:xfrm>
        </p:spPr>
        <p:txBody>
          <a:bodyPr/>
          <a:lstStyle/>
          <a:p>
            <a:r>
              <a:rPr lang="en-US" dirty="0"/>
              <a:t>Further IPS studies and activities in Zurich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1571953"/>
            <a:ext cx="7675417" cy="4410924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 err="1">
                <a:latin typeface="Gill Sans MT" panose="020B0502020104020203" pitchFamily="34" charset="0"/>
              </a:rPr>
              <a:t>ZhEPP</a:t>
            </a:r>
            <a:r>
              <a:rPr lang="en-US" sz="1800" dirty="0">
                <a:latin typeface="Gill Sans MT" panose="020B0502020104020203" pitchFamily="34" charset="0"/>
              </a:rPr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latin typeface="Gill Sans MT" panose="020B0502020104020203" pitchFamily="34" charset="0"/>
              </a:rPr>
              <a:t>RCT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latin typeface="Gill Sans MT" panose="020B0502020104020203" pitchFamily="34" charset="0"/>
              </a:rPr>
              <a:t>IPS for people with mental illness on social benefits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latin typeface="Gill Sans MT" panose="020B0502020104020203" pitchFamily="34" charset="0"/>
              </a:rPr>
              <a:t>longitudinal study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latin typeface="Gill Sans MT" panose="020B0502020104020203" pitchFamily="34" charset="0"/>
              </a:rPr>
              <a:t>several publications concerning job status, stigma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err="1">
                <a:latin typeface="Gill Sans MT" panose="020B0502020104020203" pitchFamily="34" charset="0"/>
              </a:rPr>
              <a:t>ZInEP</a:t>
            </a:r>
            <a:r>
              <a:rPr lang="en-US" sz="1800" dirty="0">
                <a:latin typeface="Gill Sans MT" panose="020B0502020104020203" pitchFamily="34" charset="0"/>
              </a:rPr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latin typeface="Gill Sans MT" panose="020B0502020104020203" pitchFamily="34" charset="0"/>
              </a:rPr>
              <a:t>RCT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latin typeface="Gill Sans MT" panose="020B0502020104020203" pitchFamily="34" charset="0"/>
              </a:rPr>
              <a:t>dose finding study;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latin typeface="Gill Sans MT" panose="020B0502020104020203" pitchFamily="34" charset="0"/>
              </a:rPr>
              <a:t>several publications concerning length of placement time, quality of life, influencing factors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introduction of IPS in non-university hospitals in the Canton of Zurich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>
              <a:latin typeface="Gill Sans MT" panose="020B0502020104020203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800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" y="210884"/>
            <a:ext cx="8595053" cy="767272"/>
          </a:xfrm>
        </p:spPr>
        <p:txBody>
          <a:bodyPr/>
          <a:lstStyle/>
          <a:p>
            <a:r>
              <a:rPr lang="en-US" dirty="0"/>
              <a:t>New cohorts and innovation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6618" y="1571953"/>
            <a:ext cx="7666181" cy="4410924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New cohorts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People who already receive disability pensions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Job retention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Supported Education – Start2Work program at Bern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Long Covid population</a:t>
            </a:r>
          </a:p>
          <a:p>
            <a:endParaRPr lang="en-US" sz="18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Innovation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Augmentation: digital skills training on the job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" y="210884"/>
            <a:ext cx="8595053" cy="767272"/>
          </a:xfrm>
        </p:spPr>
        <p:txBody>
          <a:bodyPr/>
          <a:lstStyle/>
          <a:p>
            <a:r>
              <a:rPr lang="en-US" dirty="0"/>
              <a:t>Recent publications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1571953"/>
            <a:ext cx="7675417" cy="4410924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 err="1">
                <a:latin typeface="Gill Sans MT" panose="020B0502020104020203" pitchFamily="34" charset="0"/>
              </a:rPr>
              <a:t>Rössler</a:t>
            </a:r>
            <a:r>
              <a:rPr lang="en-US" sz="1800" dirty="0">
                <a:latin typeface="Gill Sans MT" panose="020B0502020104020203" pitchFamily="34" charset="0"/>
              </a:rPr>
              <a:t> W et al.: 'Placement budgets' for supported employment: impact on employment rates in a </a:t>
            </a:r>
            <a:r>
              <a:rPr lang="en-US" sz="1800" dirty="0" err="1">
                <a:latin typeface="Gill Sans MT" panose="020B0502020104020203" pitchFamily="34" charset="0"/>
              </a:rPr>
              <a:t>multicentre</a:t>
            </a:r>
            <a:r>
              <a:rPr lang="en-US" sz="1800" dirty="0">
                <a:latin typeface="Gill Sans MT" panose="020B0502020104020203" pitchFamily="34" charset="0"/>
              </a:rPr>
              <a:t> </a:t>
            </a:r>
            <a:r>
              <a:rPr lang="en-US" sz="1800" dirty="0" err="1">
                <a:latin typeface="Gill Sans MT" panose="020B0502020104020203" pitchFamily="34" charset="0"/>
              </a:rPr>
              <a:t>randomised</a:t>
            </a:r>
            <a:r>
              <a:rPr lang="en-US" sz="1800" dirty="0">
                <a:latin typeface="Gill Sans MT" panose="020B0502020104020203" pitchFamily="34" charset="0"/>
              </a:rPr>
              <a:t> controlled trial. </a:t>
            </a:r>
            <a:r>
              <a:rPr lang="pl-PL" sz="1800" dirty="0">
                <a:latin typeface="Gill Sans MT" panose="020B0502020104020203" pitchFamily="34" charset="0"/>
              </a:rPr>
              <a:t>Br J Psychiatry</a:t>
            </a:r>
            <a:r>
              <a:rPr lang="de-CH" sz="1800" dirty="0">
                <a:latin typeface="Gill Sans MT" panose="020B0502020104020203" pitchFamily="34" charset="0"/>
              </a:rPr>
              <a:t> </a:t>
            </a:r>
            <a:r>
              <a:rPr lang="pl-PL" sz="1800" dirty="0">
                <a:latin typeface="Gill Sans MT" panose="020B0502020104020203" pitchFamily="34" charset="0"/>
              </a:rPr>
              <a:t>2020</a:t>
            </a:r>
            <a:r>
              <a:rPr lang="de-CH" sz="1800" dirty="0">
                <a:latin typeface="Gill Sans MT" panose="020B0502020104020203" pitchFamily="34" charset="0"/>
              </a:rPr>
              <a:t>, </a:t>
            </a:r>
            <a:r>
              <a:rPr lang="pl-PL" sz="1800" dirty="0">
                <a:latin typeface="Gill Sans MT" panose="020B0502020104020203" pitchFamily="34" charset="0"/>
              </a:rPr>
              <a:t>216(6):308-313. </a:t>
            </a:r>
            <a:endParaRPr lang="de-CH" sz="1800" dirty="0">
              <a:latin typeface="Gill Sans MT" panose="020B0502020104020203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CH" sz="1800" dirty="0">
                <a:latin typeface="Gill Sans MT" panose="020B0502020104020203" pitchFamily="34" charset="0"/>
              </a:rPr>
              <a:t>Hoffmann, H./Richter, D.: </a:t>
            </a:r>
            <a:r>
              <a:rPr lang="en-US" sz="1800" dirty="0">
                <a:latin typeface="Gill Sans MT" panose="020B0502020104020203" pitchFamily="34" charset="0"/>
              </a:rPr>
              <a:t>Supported employment in Switzerland-Are we on track? </a:t>
            </a:r>
            <a:r>
              <a:rPr lang="pl-PL" sz="1800" dirty="0">
                <a:latin typeface="Gill Sans MT" panose="020B0502020104020203" pitchFamily="34" charset="0"/>
              </a:rPr>
              <a:t>Psychiatr Rehabil J</a:t>
            </a:r>
            <a:r>
              <a:rPr lang="de-CH" sz="1800" dirty="0">
                <a:latin typeface="Gill Sans MT" panose="020B0502020104020203" pitchFamily="34" charset="0"/>
              </a:rPr>
              <a:t> </a:t>
            </a:r>
            <a:r>
              <a:rPr lang="pl-PL" sz="1800" dirty="0">
                <a:latin typeface="Gill Sans MT" panose="020B0502020104020203" pitchFamily="34" charset="0"/>
              </a:rPr>
              <a:t>2020</a:t>
            </a:r>
            <a:r>
              <a:rPr lang="de-CH" sz="1800" dirty="0">
                <a:latin typeface="Gill Sans MT" panose="020B0502020104020203" pitchFamily="34" charset="0"/>
              </a:rPr>
              <a:t>, </a:t>
            </a:r>
            <a:r>
              <a:rPr lang="pl-PL" sz="1800" dirty="0">
                <a:latin typeface="Gill Sans MT" panose="020B0502020104020203" pitchFamily="34" charset="0"/>
              </a:rPr>
              <a:t>43(1):72-75</a:t>
            </a:r>
            <a:endParaRPr lang="de-CH" sz="1800" dirty="0">
              <a:latin typeface="Gill Sans MT" panose="020B0502020104020203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CH" sz="1800" dirty="0">
                <a:latin typeface="Gill Sans MT" panose="020B0502020104020203" pitchFamily="34" charset="0"/>
              </a:rPr>
              <a:t>Rössler W et al.: </a:t>
            </a:r>
            <a:r>
              <a:rPr lang="en-US" sz="1800" dirty="0">
                <a:latin typeface="Gill Sans MT" panose="020B0502020104020203" pitchFamily="34" charset="0"/>
              </a:rPr>
              <a:t>Predictors of Employment for People With Mental Illness: Results of a Multicenter Randomized Trial on the Effectiveness of Placement Budgets for Supported Employment. </a:t>
            </a:r>
            <a:r>
              <a:rPr lang="pl-PL" sz="1800" dirty="0">
                <a:latin typeface="Gill Sans MT" panose="020B0502020104020203" pitchFamily="34" charset="0"/>
              </a:rPr>
              <a:t>Front Psychiatry</a:t>
            </a:r>
            <a:r>
              <a:rPr lang="de-CH" sz="1800" dirty="0">
                <a:latin typeface="Gill Sans MT" panose="020B0502020104020203" pitchFamily="34" charset="0"/>
              </a:rPr>
              <a:t> </a:t>
            </a:r>
            <a:r>
              <a:rPr lang="pl-PL" sz="1800" dirty="0">
                <a:latin typeface="Gill Sans MT" panose="020B0502020104020203" pitchFamily="34" charset="0"/>
              </a:rPr>
              <a:t>2019</a:t>
            </a:r>
            <a:r>
              <a:rPr lang="de-CH" sz="1800" dirty="0">
                <a:latin typeface="Gill Sans MT" panose="020B0502020104020203" pitchFamily="34" charset="0"/>
              </a:rPr>
              <a:t>, </a:t>
            </a:r>
            <a:r>
              <a:rPr lang="pl-PL" sz="1800" dirty="0">
                <a:latin typeface="Gill Sans MT" panose="020B0502020104020203" pitchFamily="34" charset="0"/>
              </a:rPr>
              <a:t>10:518. </a:t>
            </a:r>
            <a:endParaRPr lang="en-US" sz="1800" dirty="0">
              <a:latin typeface="Gill Sans MT" panose="020B0502020104020203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Richter D./Hoffmann H.: Effectiveness of supported employment in non-trial routine implementation: systematic review and meta-analysis. </a:t>
            </a:r>
            <a:r>
              <a:rPr lang="pl-PL" sz="1800" dirty="0">
                <a:latin typeface="Gill Sans MT" panose="020B0502020104020203" pitchFamily="34" charset="0"/>
              </a:rPr>
              <a:t>Soc Psychiatry </a:t>
            </a:r>
            <a:r>
              <a:rPr lang="de-CH" sz="1800" dirty="0">
                <a:latin typeface="Gill Sans MT" panose="020B0502020104020203" pitchFamily="34" charset="0"/>
              </a:rPr>
              <a:t>P</a:t>
            </a:r>
            <a:r>
              <a:rPr lang="pl-PL" sz="1800" dirty="0">
                <a:latin typeface="Gill Sans MT" panose="020B0502020104020203" pitchFamily="34" charset="0"/>
              </a:rPr>
              <a:t>sychiatr Epidemiol</a:t>
            </a:r>
            <a:r>
              <a:rPr lang="de-CH" sz="1800" dirty="0">
                <a:latin typeface="Gill Sans MT" panose="020B0502020104020203" pitchFamily="34" charset="0"/>
              </a:rPr>
              <a:t> </a:t>
            </a:r>
            <a:r>
              <a:rPr lang="pl-PL" sz="1800" dirty="0">
                <a:latin typeface="Gill Sans MT" panose="020B0502020104020203" pitchFamily="34" charset="0"/>
              </a:rPr>
              <a:t>2019</a:t>
            </a:r>
            <a:r>
              <a:rPr lang="de-CH" sz="1800" dirty="0">
                <a:latin typeface="Gill Sans MT" panose="020B0502020104020203" pitchFamily="34" charset="0"/>
              </a:rPr>
              <a:t>, </a:t>
            </a:r>
            <a:r>
              <a:rPr lang="pl-PL" sz="1800" dirty="0">
                <a:latin typeface="Gill Sans MT" panose="020B0502020104020203" pitchFamily="34" charset="0"/>
              </a:rPr>
              <a:t>54(5):525-531. </a:t>
            </a:r>
            <a:endParaRPr lang="de-CH" sz="1800" dirty="0">
              <a:latin typeface="Gill Sans MT" panose="020B0502020104020203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CH" sz="1800" dirty="0">
                <a:latin typeface="Gill Sans MT" panose="020B0502020104020203" pitchFamily="34" charset="0"/>
              </a:rPr>
              <a:t>Richter D. et al: </a:t>
            </a:r>
            <a:r>
              <a:rPr lang="en-US" sz="1800" dirty="0">
                <a:latin typeface="Gill Sans MT" panose="020B0502020104020203" pitchFamily="34" charset="0"/>
              </a:rPr>
              <a:t>Supported Employment in Routine Operation: Evaluation of the Bern Job Coach Placement Program 2005 – 2016 (in German). </a:t>
            </a:r>
            <a:r>
              <a:rPr lang="pl-PL" sz="1800" dirty="0">
                <a:latin typeface="Gill Sans MT" panose="020B0502020104020203" pitchFamily="34" charset="0"/>
              </a:rPr>
              <a:t>Psychiatr Prax</a:t>
            </a:r>
            <a:r>
              <a:rPr lang="de-CH" sz="1800" dirty="0">
                <a:latin typeface="Gill Sans MT" panose="020B0502020104020203" pitchFamily="34" charset="0"/>
              </a:rPr>
              <a:t> </a:t>
            </a:r>
            <a:r>
              <a:rPr lang="pl-PL" sz="1800" dirty="0">
                <a:latin typeface="Gill Sans MT" panose="020B0502020104020203" pitchFamily="34" charset="0"/>
              </a:rPr>
              <a:t>2019</a:t>
            </a:r>
            <a:r>
              <a:rPr lang="de-CH" sz="1800" dirty="0">
                <a:latin typeface="Gill Sans MT" panose="020B0502020104020203" pitchFamily="34" charset="0"/>
              </a:rPr>
              <a:t>, </a:t>
            </a:r>
            <a:r>
              <a:rPr lang="pl-PL" sz="1800" dirty="0">
                <a:latin typeface="Gill Sans MT" panose="020B0502020104020203" pitchFamily="34" charset="0"/>
              </a:rPr>
              <a:t>46(6):338-341.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6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ADD3ACB-4C7D-49FF-BB23-4F9846976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1" y="-103406"/>
            <a:ext cx="8662737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A146133-4EC1-46AF-AECB-F7AC23231EEB}"/>
              </a:ext>
            </a:extLst>
          </p:cNvPr>
          <p:cNvSpPr txBox="1"/>
          <p:nvPr/>
        </p:nvSpPr>
        <p:spPr>
          <a:xfrm>
            <a:off x="1876425" y="4648200"/>
            <a:ext cx="43338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 err="1"/>
              <a:t>Psychiatric</a:t>
            </a:r>
            <a:r>
              <a:rPr lang="de-CH" dirty="0"/>
              <a:t> </a:t>
            </a:r>
            <a:r>
              <a:rPr lang="de-CH" dirty="0" err="1"/>
              <a:t>university</a:t>
            </a:r>
            <a:r>
              <a:rPr lang="de-CH" dirty="0"/>
              <a:t> </a:t>
            </a:r>
            <a:r>
              <a:rPr lang="de-CH" dirty="0" err="1"/>
              <a:t>hospitals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IPS </a:t>
            </a:r>
            <a:r>
              <a:rPr lang="de-CH" dirty="0" err="1"/>
              <a:t>programs</a:t>
            </a:r>
            <a:endParaRPr lang="de-CH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61AA24D-E1E2-4F12-889F-F3E88DB215DF}"/>
              </a:ext>
            </a:extLst>
          </p:cNvPr>
          <p:cNvCxnSpPr>
            <a:cxnSpLocks/>
          </p:cNvCxnSpPr>
          <p:nvPr/>
        </p:nvCxnSpPr>
        <p:spPr>
          <a:xfrm flipH="1" flipV="1">
            <a:off x="1771650" y="3429000"/>
            <a:ext cx="2057400" cy="121920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501A679-903D-4D10-A560-68087FA060BB}"/>
              </a:ext>
            </a:extLst>
          </p:cNvPr>
          <p:cNvCxnSpPr>
            <a:cxnSpLocks/>
          </p:cNvCxnSpPr>
          <p:nvPr/>
        </p:nvCxnSpPr>
        <p:spPr>
          <a:xfrm flipH="1" flipV="1">
            <a:off x="3228975" y="2466975"/>
            <a:ext cx="600076" cy="2181225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CED7B3E-862D-4EEF-8593-67B3B284AA96}"/>
              </a:ext>
            </a:extLst>
          </p:cNvPr>
          <p:cNvCxnSpPr>
            <a:cxnSpLocks/>
          </p:cNvCxnSpPr>
          <p:nvPr/>
        </p:nvCxnSpPr>
        <p:spPr>
          <a:xfrm flipV="1">
            <a:off x="3829050" y="1304925"/>
            <a:ext cx="1219200" cy="334327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962E46BD-CBD7-4855-994C-0B349148A0A5}"/>
              </a:ext>
            </a:extLst>
          </p:cNvPr>
          <p:cNvSpPr txBox="1"/>
          <p:nvPr/>
        </p:nvSpPr>
        <p:spPr>
          <a:xfrm>
            <a:off x="1905000" y="5554265"/>
            <a:ext cx="43338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8.5 </a:t>
            </a:r>
            <a:r>
              <a:rPr lang="de-CH" dirty="0" err="1"/>
              <a:t>million</a:t>
            </a:r>
            <a:r>
              <a:rPr lang="de-CH" dirty="0"/>
              <a:t> </a:t>
            </a:r>
            <a:r>
              <a:rPr lang="de-CH" dirty="0" err="1"/>
              <a:t>inhabitants</a:t>
            </a:r>
            <a:r>
              <a:rPr lang="de-CH" dirty="0"/>
              <a:t>, 25 % non-</a:t>
            </a:r>
            <a:r>
              <a:rPr lang="de-CH" dirty="0" err="1"/>
              <a:t>swiss</a:t>
            </a:r>
            <a:r>
              <a:rPr lang="de-CH" dirty="0"/>
              <a:t> </a:t>
            </a:r>
            <a:r>
              <a:rPr lang="de-CH" dirty="0" err="1"/>
              <a:t>residents</a:t>
            </a:r>
            <a:endParaRPr lang="de-CH" dirty="0"/>
          </a:p>
          <a:p>
            <a:r>
              <a:rPr lang="de-CH" dirty="0"/>
              <a:t>26 </a:t>
            </a:r>
            <a:r>
              <a:rPr lang="de-CH" dirty="0" err="1"/>
              <a:t>cantons</a:t>
            </a:r>
            <a:endParaRPr lang="de-CH" dirty="0"/>
          </a:p>
          <a:p>
            <a:r>
              <a:rPr lang="de-CH" dirty="0"/>
              <a:t>4 </a:t>
            </a:r>
            <a:r>
              <a:rPr lang="de-CH" dirty="0" err="1"/>
              <a:t>languages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99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" y="210884"/>
            <a:ext cx="8595053" cy="767272"/>
          </a:xfrm>
        </p:spPr>
        <p:txBody>
          <a:bodyPr/>
          <a:lstStyle/>
          <a:p>
            <a:r>
              <a:rPr lang="en-US" dirty="0"/>
              <a:t>Overview of IPS in Switzerland 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7402D-914E-4DCF-9C1F-F91F4512B5D5}"/>
              </a:ext>
            </a:extLst>
          </p:cNvPr>
          <p:cNvSpPr/>
          <p:nvPr/>
        </p:nvSpPr>
        <p:spPr>
          <a:xfrm>
            <a:off x="517236" y="1662545"/>
            <a:ext cx="1524000" cy="1283855"/>
          </a:xfrm>
          <a:prstGeom prst="rect">
            <a:avLst/>
          </a:prstGeom>
          <a:solidFill>
            <a:srgbClr val="1D2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ill Sans MT" panose="020B0502020104020203" pitchFamily="34" charset="0"/>
              </a:rPr>
              <a:t>Scale of IPS provision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1F50F-7319-454D-BC96-DCFEDD16C61C}"/>
              </a:ext>
            </a:extLst>
          </p:cNvPr>
          <p:cNvSpPr/>
          <p:nvPr/>
        </p:nvSpPr>
        <p:spPr>
          <a:xfrm>
            <a:off x="2267527" y="1662545"/>
            <a:ext cx="6320292" cy="128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IPS is primarily available at the psychiatric university hospitals in Bern, Lausanne and Zurich</a:t>
            </a:r>
          </a:p>
          <a:p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Zurich: currently 10 SE specialists</a:t>
            </a:r>
          </a:p>
          <a:p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Bern: currently 10 SE specialists</a:t>
            </a:r>
          </a:p>
          <a:p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Lausanne: currently 12-15 SE specialists</a:t>
            </a:r>
          </a:p>
          <a:p>
            <a:endParaRPr lang="en-GB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Clients (in normal times)</a:t>
            </a:r>
          </a:p>
          <a:p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Bern – About 80 clients per year </a:t>
            </a:r>
          </a:p>
          <a:p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Zurich – About 100 clients per year</a:t>
            </a:r>
          </a:p>
          <a:p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Lausanne – About 130 clients per year</a:t>
            </a:r>
          </a:p>
          <a:p>
            <a:endParaRPr lang="en-GB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en-GB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en-GB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" y="210884"/>
            <a:ext cx="8595053" cy="767272"/>
          </a:xfrm>
        </p:spPr>
        <p:txBody>
          <a:bodyPr/>
          <a:lstStyle/>
          <a:p>
            <a:r>
              <a:rPr lang="en-US" dirty="0"/>
              <a:t>Overview of IPS in Switzerland II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078E69-F636-42CA-8CC4-08208382B545}"/>
              </a:ext>
            </a:extLst>
          </p:cNvPr>
          <p:cNvSpPr/>
          <p:nvPr/>
        </p:nvSpPr>
        <p:spPr>
          <a:xfrm>
            <a:off x="517236" y="1662545"/>
            <a:ext cx="1524000" cy="1283855"/>
          </a:xfrm>
          <a:prstGeom prst="rect">
            <a:avLst/>
          </a:prstGeom>
          <a:solidFill>
            <a:srgbClr val="1D2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ill Sans MT" panose="020B0502020104020203" pitchFamily="34" charset="0"/>
              </a:rPr>
              <a:t>Health and welfare landscape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998116-DC8E-492D-AFAC-1C8FFEAC077E}"/>
              </a:ext>
            </a:extLst>
          </p:cNvPr>
          <p:cNvSpPr/>
          <p:nvPr/>
        </p:nvSpPr>
        <p:spPr>
          <a:xfrm>
            <a:off x="2200852" y="1662544"/>
            <a:ext cx="6320292" cy="128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Gill Sans MT" panose="020B0502020104020203" pitchFamily="34" charset="0"/>
              </a:rPr>
              <a:t>The university hospitals where IPS is offered are part of the regular mental health services in their regions.</a:t>
            </a:r>
          </a:p>
          <a:p>
            <a:r>
              <a:rPr lang="en-GB" sz="1600" dirty="0">
                <a:solidFill>
                  <a:schemeClr val="tx1"/>
                </a:solidFill>
                <a:latin typeface="Gill Sans MT" panose="020B0502020104020203" pitchFamily="34" charset="0"/>
              </a:rPr>
              <a:t>There is no such thing as a level structure of mental health services in Switzerland.</a:t>
            </a:r>
          </a:p>
          <a:p>
            <a:r>
              <a:rPr lang="en-GB" sz="1600" dirty="0">
                <a:solidFill>
                  <a:schemeClr val="tx1"/>
                </a:solidFill>
                <a:latin typeface="Gill Sans MT" panose="020B0502020104020203" pitchFamily="34" charset="0"/>
              </a:rPr>
              <a:t>IPS/SE is just one part of the employment arrangements that are available besides conventional occupational rehabilitation programs.</a:t>
            </a:r>
          </a:p>
          <a:p>
            <a:endParaRPr lang="en-GB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Gill Sans MT" panose="020B0502020104020203" pitchFamily="34" charset="0"/>
              </a:rPr>
              <a:t>Most of the early key leaders in the Swiss IPS movement have been academics who are now retired.</a:t>
            </a:r>
          </a:p>
          <a:p>
            <a:endParaRPr lang="en-GB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en-GB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Gill Sans MT" panose="020B0502020104020203" pitchFamily="34" charset="0"/>
              </a:rPr>
              <a:t>IPS/SE is funded in general by the Swiss Invalidity Insurance that receives 1.4 % from each salary in the country. </a:t>
            </a:r>
          </a:p>
          <a:p>
            <a:r>
              <a:rPr lang="en-GB" sz="1600" dirty="0">
                <a:solidFill>
                  <a:schemeClr val="tx1"/>
                </a:solidFill>
                <a:latin typeface="Gill Sans MT" panose="020B0502020104020203" pitchFamily="34" charset="0"/>
              </a:rPr>
              <a:t>The particular funding for individual cases is provide by the cantonal disability pension authorities. Conditions vary between cantons.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B93B24-2FBA-4BB0-A1D6-B352A9873238}"/>
              </a:ext>
            </a:extLst>
          </p:cNvPr>
          <p:cNvSpPr/>
          <p:nvPr/>
        </p:nvSpPr>
        <p:spPr>
          <a:xfrm>
            <a:off x="517236" y="4406335"/>
            <a:ext cx="1524000" cy="1283855"/>
          </a:xfrm>
          <a:prstGeom prst="rect">
            <a:avLst/>
          </a:prstGeom>
          <a:solidFill>
            <a:srgbClr val="1D2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ill Sans MT" panose="020B0502020104020203" pitchFamily="34" charset="0"/>
              </a:rPr>
              <a:t>Funding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C5F6ED-2222-4BE6-9A25-2B2B5B73BC3F}"/>
              </a:ext>
            </a:extLst>
          </p:cNvPr>
          <p:cNvSpPr/>
          <p:nvPr/>
        </p:nvSpPr>
        <p:spPr>
          <a:xfrm>
            <a:off x="2267527" y="4406335"/>
            <a:ext cx="6320292" cy="128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" y="210884"/>
            <a:ext cx="8595053" cy="767272"/>
          </a:xfrm>
        </p:spPr>
        <p:txBody>
          <a:bodyPr/>
          <a:lstStyle/>
          <a:p>
            <a:r>
              <a:rPr lang="en-US" dirty="0"/>
              <a:t>Development of IPS in Switzerland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1571953"/>
            <a:ext cx="7675417" cy="4410924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IPS was introduced via research studies: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EQOLISE – Zurich 2003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IPS-SE study – Bern 2003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Lausanne followed in 2009 with a SE program that switched to IPS in 2012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Barriers and facilitators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Research has been the main facilitator for implementation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Conventional rehabilitation programs have a huge lobby in the country and compete with IPS programs for funding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There is no evidence-based process associated with funding decision-making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Main discrepancies to US IPS model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Invalidity insurance insists on pre-selection of clients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>
                <a:latin typeface="Gill Sans MT" panose="020B0502020104020203" pitchFamily="34" charset="0"/>
              </a:rPr>
              <a:t>No regular evaluation on the basis of the fidelity scale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" y="210884"/>
            <a:ext cx="8595053" cy="767272"/>
          </a:xfrm>
        </p:spPr>
        <p:txBody>
          <a:bodyPr/>
          <a:lstStyle/>
          <a:p>
            <a:r>
              <a:rPr lang="en-US" dirty="0"/>
              <a:t>Evaluation of the Bern IPS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998116-DC8E-492D-AFAC-1C8FFEAC077E}"/>
              </a:ext>
            </a:extLst>
          </p:cNvPr>
          <p:cNvSpPr/>
          <p:nvPr/>
        </p:nvSpPr>
        <p:spPr>
          <a:xfrm>
            <a:off x="457200" y="1662544"/>
            <a:ext cx="8063944" cy="128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Routine data evaluation 2005 to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In-depth analysis of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Comparison with a meta-analysis of SE routine programs</a:t>
            </a:r>
          </a:p>
          <a:p>
            <a:endParaRPr lang="en-GB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C5F6ED-2222-4BE6-9A25-2B2B5B73BC3F}"/>
              </a:ext>
            </a:extLst>
          </p:cNvPr>
          <p:cNvSpPr/>
          <p:nvPr/>
        </p:nvSpPr>
        <p:spPr>
          <a:xfrm>
            <a:off x="2267527" y="4406335"/>
            <a:ext cx="6320292" cy="128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EFFB53-7693-4426-A109-735B2929B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246" y="2557646"/>
            <a:ext cx="5686425" cy="19907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B5E171-41BF-4D0C-A71B-61D94757A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234" y="4064141"/>
            <a:ext cx="1209675" cy="190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64109EC-84EB-4315-8C6C-E33AB4F8D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53" y="4525889"/>
            <a:ext cx="6053137" cy="22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2BD5AF7-EA5A-4228-A5A6-426A7159511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35F71EA-A08C-4C42-B517-9C7150C646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F4CF8E-1AF5-A84A-BA30-8328B9038AD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A49F268-7188-40AD-B6F7-80879621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Meta-analysis of SE </a:t>
            </a:r>
            <a:r>
              <a:rPr lang="de-CH" dirty="0" err="1"/>
              <a:t>routine</a:t>
            </a:r>
            <a:r>
              <a:rPr lang="de-CH" dirty="0"/>
              <a:t> </a:t>
            </a:r>
            <a:r>
              <a:rPr lang="de-CH" dirty="0" err="1"/>
              <a:t>programs</a:t>
            </a:r>
            <a:r>
              <a:rPr lang="de-CH" dirty="0"/>
              <a:t> – Any </a:t>
            </a:r>
            <a:r>
              <a:rPr lang="de-CH" dirty="0" err="1"/>
              <a:t>competitive</a:t>
            </a:r>
            <a:r>
              <a:rPr lang="de-CH" dirty="0"/>
              <a:t> </a:t>
            </a:r>
            <a:r>
              <a:rPr lang="de-CH" dirty="0" err="1"/>
              <a:t>employment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441EE2-611D-47CE-8890-885698C82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20" y="1338932"/>
            <a:ext cx="5826160" cy="53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Percentage</a:t>
            </a:r>
            <a:r>
              <a:rPr lang="de-CH" dirty="0"/>
              <a:t> of </a:t>
            </a:r>
            <a:r>
              <a:rPr lang="de-CH" dirty="0" err="1"/>
              <a:t>clients</a:t>
            </a:r>
            <a:r>
              <a:rPr lang="de-CH" dirty="0"/>
              <a:t> in </a:t>
            </a:r>
            <a:r>
              <a:rPr lang="de-CH" dirty="0" err="1"/>
              <a:t>competetive</a:t>
            </a:r>
            <a:r>
              <a:rPr lang="de-CH" dirty="0"/>
              <a:t> </a:t>
            </a:r>
            <a:r>
              <a:rPr lang="de-CH" dirty="0" err="1"/>
              <a:t>employment</a:t>
            </a:r>
            <a:r>
              <a:rPr lang="de-CH" dirty="0"/>
              <a:t> – Bern </a:t>
            </a:r>
            <a:r>
              <a:rPr lang="de-CH" dirty="0" err="1"/>
              <a:t>program</a:t>
            </a:r>
            <a:endParaRPr lang="de-CH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24769900"/>
              </p:ext>
            </p:extLst>
          </p:nvPr>
        </p:nvGraphicFramePr>
        <p:xfrm>
          <a:off x="0" y="1865313"/>
          <a:ext cx="8259763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627784" y="614801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SE – Supported Employment – </a:t>
            </a:r>
            <a:r>
              <a:rPr lang="de-CH" dirty="0" err="1"/>
              <a:t>pooled</a:t>
            </a:r>
            <a:r>
              <a:rPr lang="de-CH" dirty="0"/>
              <a:t> </a:t>
            </a:r>
            <a:r>
              <a:rPr lang="de-CH" dirty="0" err="1"/>
              <a:t>data</a:t>
            </a:r>
            <a:endParaRPr lang="de-CH" dirty="0"/>
          </a:p>
          <a:p>
            <a:r>
              <a:rPr lang="de-CH" dirty="0"/>
              <a:t>PVT – </a:t>
            </a:r>
            <a:r>
              <a:rPr lang="de-CH" dirty="0" err="1"/>
              <a:t>Pre-vocational</a:t>
            </a:r>
            <a:r>
              <a:rPr lang="de-CH" dirty="0"/>
              <a:t> </a:t>
            </a:r>
            <a:r>
              <a:rPr lang="de-CH" dirty="0" err="1"/>
              <a:t>training</a:t>
            </a:r>
            <a:r>
              <a:rPr lang="de-CH" dirty="0"/>
              <a:t> – </a:t>
            </a:r>
            <a:r>
              <a:rPr lang="de-CH" dirty="0" err="1"/>
              <a:t>pooled</a:t>
            </a:r>
            <a:r>
              <a:rPr lang="de-CH" dirty="0"/>
              <a:t> </a:t>
            </a:r>
            <a:r>
              <a:rPr lang="de-CH" dirty="0" err="1"/>
              <a:t>data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3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D665C7-5E35-4477-884E-24C63DC39B4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 err="1"/>
              <a:t>Percentage</a:t>
            </a:r>
            <a:r>
              <a:rPr lang="de-CH" sz="2400" dirty="0"/>
              <a:t> of </a:t>
            </a:r>
            <a:r>
              <a:rPr lang="de-CH" sz="2400" dirty="0" err="1"/>
              <a:t>any</a:t>
            </a:r>
            <a:r>
              <a:rPr lang="de-CH" sz="2400" dirty="0"/>
              <a:t> </a:t>
            </a:r>
            <a:r>
              <a:rPr lang="de-CH" sz="2400" dirty="0" err="1"/>
              <a:t>competitive</a:t>
            </a:r>
            <a:r>
              <a:rPr lang="de-CH" sz="2400" dirty="0"/>
              <a:t> </a:t>
            </a:r>
            <a:r>
              <a:rPr lang="de-CH" sz="2400" dirty="0" err="1"/>
              <a:t>employment</a:t>
            </a:r>
            <a:r>
              <a:rPr lang="de-CH" sz="2400" dirty="0"/>
              <a:t> vs. permanent </a:t>
            </a:r>
            <a:r>
              <a:rPr lang="de-CH" sz="2400" dirty="0" err="1"/>
              <a:t>employment</a:t>
            </a:r>
            <a:r>
              <a:rPr lang="de-CH" sz="2400" dirty="0"/>
              <a:t> – ICD </a:t>
            </a:r>
            <a:r>
              <a:rPr lang="de-CH" sz="2400" dirty="0" err="1"/>
              <a:t>groups</a:t>
            </a:r>
            <a:endParaRPr lang="de-CH" sz="24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96478931"/>
              </p:ext>
            </p:extLst>
          </p:nvPr>
        </p:nvGraphicFramePr>
        <p:xfrm>
          <a:off x="0" y="1968500"/>
          <a:ext cx="8259763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09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E7C40579145D47AD096B118189592C" ma:contentTypeVersion="12" ma:contentTypeDescription="Create a new document." ma:contentTypeScope="" ma:versionID="5c7140ed288cf252dfa9ad1b44587f0f">
  <xsd:schema xmlns:xsd="http://www.w3.org/2001/XMLSchema" xmlns:xs="http://www.w3.org/2001/XMLSchema" xmlns:p="http://schemas.microsoft.com/office/2006/metadata/properties" xmlns:ns2="a7c53796-da89-451a-8543-a37965bb4fe4" xmlns:ns3="d1bc3bff-a2fb-416f-80aa-22b7e834232b" targetNamespace="http://schemas.microsoft.com/office/2006/metadata/properties" ma:root="true" ma:fieldsID="534135243aeec5dead4b06534a54e79f" ns2:_="" ns3:_="">
    <xsd:import namespace="a7c53796-da89-451a-8543-a37965bb4fe4"/>
    <xsd:import namespace="d1bc3bff-a2fb-416f-80aa-22b7e8342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53796-da89-451a-8543-a37965bb4f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c3bff-a2fb-416f-80aa-22b7e8342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A4132B-3055-44A9-AB2E-3F95716A91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53796-da89-451a-8543-a37965bb4fe4"/>
    <ds:schemaRef ds:uri="d1bc3bff-a2fb-416f-80aa-22b7e83423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C6776E-FC26-479B-A473-3CB576628B91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1bc3bff-a2fb-416f-80aa-22b7e834232b"/>
    <ds:schemaRef ds:uri="http://purl.org/dc/elements/1.1/"/>
    <ds:schemaRef ds:uri="http://schemas.microsoft.com/office/2006/metadata/properties"/>
    <ds:schemaRef ds:uri="a7c53796-da89-451a-8543-a37965bb4fe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F7F228-1F1B-4F7A-A8A1-0C8CA32352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689</Words>
  <Application>Microsoft Office PowerPoint</Application>
  <PresentationFormat>On-screen Show (4:3)</PresentationFormat>
  <Paragraphs>91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Gill Sans MT</vt:lpstr>
      <vt:lpstr>Office Theme</vt:lpstr>
      <vt:lpstr>Inaugural European IPS Meeting 22nd April 2021 by ZOOM</vt:lpstr>
      <vt:lpstr>PowerPoint Presentation</vt:lpstr>
      <vt:lpstr>Overview of IPS in Switzerland I</vt:lpstr>
      <vt:lpstr>Overview of IPS in Switzerland II</vt:lpstr>
      <vt:lpstr>Development of IPS in Switzerland</vt:lpstr>
      <vt:lpstr>Evaluation of the Bern IPS program</vt:lpstr>
      <vt:lpstr>Meta-analysis of SE routine programs – Any competitive employment</vt:lpstr>
      <vt:lpstr>Percentage of clients in competetive employment – Bern program</vt:lpstr>
      <vt:lpstr>Percentage of any competitive employment vs. permanent employment – ICD groups</vt:lpstr>
      <vt:lpstr>Percentage of ICD-diagnosis per year (entries) – Bern program</vt:lpstr>
      <vt:lpstr>Further IPS studies and activities in Zurich</vt:lpstr>
      <vt:lpstr>New cohorts and innovation</vt:lpstr>
      <vt:lpstr>Recent publications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Ziggy Tuck</dc:creator>
  <cp:lastModifiedBy>Gloria Nalumansi</cp:lastModifiedBy>
  <cp:revision>50</cp:revision>
  <dcterms:created xsi:type="dcterms:W3CDTF">2018-05-02T15:13:01Z</dcterms:created>
  <dcterms:modified xsi:type="dcterms:W3CDTF">2022-05-24T15:28:22Z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0x0101001EE7C40579145D47AD096B118189592C</vt:lpwstr>
  </property>
</Properties>
</file>