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sldIdLst>
    <p:sldId id="261" r:id="rId5"/>
    <p:sldId id="267" r:id="rId6"/>
    <p:sldId id="262" r:id="rId7"/>
    <p:sldId id="264" r:id="rId8"/>
    <p:sldId id="265" r:id="rId9"/>
    <p:sldId id="268" r:id="rId10"/>
    <p:sldId id="273" r:id="rId11"/>
    <p:sldId id="272" r:id="rId12"/>
    <p:sldId id="274" r:id="rId13"/>
    <p:sldId id="282" r:id="rId14"/>
    <p:sldId id="281" r:id="rId15"/>
    <p:sldId id="279" r:id="rId16"/>
    <p:sldId id="275" r:id="rId17"/>
    <p:sldId id="280" r:id="rId18"/>
    <p:sldId id="283" r:id="rId19"/>
    <p:sldId id="284" r:id="rId20"/>
    <p:sldId id="292" r:id="rId21"/>
    <p:sldId id="289" r:id="rId22"/>
    <p:sldId id="293" r:id="rId23"/>
    <p:sldId id="298" r:id="rId24"/>
    <p:sldId id="295" r:id="rId25"/>
    <p:sldId id="300" r:id="rId26"/>
    <p:sldId id="306" r:id="rId27"/>
    <p:sldId id="308" r:id="rId28"/>
    <p:sldId id="303" r:id="rId29"/>
    <p:sldId id="310" r:id="rId30"/>
    <p:sldId id="311" r:id="rId31"/>
    <p:sldId id="312" r:id="rId32"/>
    <p:sldId id="313" r:id="rId33"/>
    <p:sldId id="290" r:id="rId34"/>
    <p:sldId id="286" r:id="rId35"/>
    <p:sldId id="287" r:id="rId36"/>
    <p:sldId id="30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042B549-6A30-4235-8980-25466ED31D91}">
          <p14:sldIdLst>
            <p14:sldId id="261"/>
            <p14:sldId id="267"/>
            <p14:sldId id="262"/>
            <p14:sldId id="264"/>
            <p14:sldId id="265"/>
            <p14:sldId id="268"/>
            <p14:sldId id="273"/>
            <p14:sldId id="272"/>
            <p14:sldId id="274"/>
            <p14:sldId id="282"/>
            <p14:sldId id="281"/>
            <p14:sldId id="279"/>
            <p14:sldId id="275"/>
            <p14:sldId id="280"/>
            <p14:sldId id="283"/>
            <p14:sldId id="284"/>
            <p14:sldId id="292"/>
            <p14:sldId id="289"/>
            <p14:sldId id="293"/>
            <p14:sldId id="298"/>
            <p14:sldId id="295"/>
            <p14:sldId id="300"/>
            <p14:sldId id="306"/>
            <p14:sldId id="308"/>
            <p14:sldId id="303"/>
            <p14:sldId id="310"/>
            <p14:sldId id="311"/>
            <p14:sldId id="312"/>
            <p14:sldId id="313"/>
            <p14:sldId id="290"/>
            <p14:sldId id="286"/>
            <p14:sldId id="287"/>
            <p14:sldId id="30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a Gibbons" initials="M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F54"/>
    <a:srgbClr val="3695A4"/>
    <a:srgbClr val="237681"/>
    <a:srgbClr val="DC0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52991" autoAdjust="0"/>
  </p:normalViewPr>
  <p:slideViewPr>
    <p:cSldViewPr snapToGrid="0" snapToObjects="1">
      <p:cViewPr varScale="1">
        <p:scale>
          <a:sx n="21" d="100"/>
          <a:sy n="21" d="100"/>
        </p:scale>
        <p:origin x="1228" y="32"/>
      </p:cViewPr>
      <p:guideLst/>
    </p:cSldViewPr>
  </p:slideViewPr>
  <p:outlineViewPr>
    <p:cViewPr>
      <p:scale>
        <a:sx n="33" d="100"/>
        <a:sy n="33" d="100"/>
      </p:scale>
      <p:origin x="0" y="-8312"/>
    </p:cViewPr>
  </p:outlineViewPr>
  <p:notesTextViewPr>
    <p:cViewPr>
      <p:scale>
        <a:sx n="3" d="2"/>
        <a:sy n="3" d="2"/>
      </p:scale>
      <p:origin x="0" y="0"/>
    </p:cViewPr>
  </p:notesTextViewPr>
  <p:sorterViewPr>
    <p:cViewPr>
      <p:scale>
        <a:sx n="100" d="100"/>
        <a:sy n="100" d="100"/>
      </p:scale>
      <p:origin x="0" y="-6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7A01DC-043F-438F-A887-B45E9E558C3D}" type="doc">
      <dgm:prSet loTypeId="urn:microsoft.com/office/officeart/2008/layout/AlternatingHexagons" loCatId="list" qsTypeId="urn:microsoft.com/office/officeart/2005/8/quickstyle/simple3" qsCatId="simple" csTypeId="urn:microsoft.com/office/officeart/2005/8/colors/colorful4" csCatId="colorful" phldr="1"/>
      <dgm:spPr/>
      <dgm:t>
        <a:bodyPr/>
        <a:lstStyle/>
        <a:p>
          <a:endParaRPr lang="sv-SE"/>
        </a:p>
      </dgm:t>
    </dgm:pt>
    <dgm:pt modelId="{E2F226DF-6EB7-4267-82D9-586AC839B68D}">
      <dgm:prSet phldrT="[Text]" custT="1"/>
      <dgm:spPr/>
      <dgm:t>
        <a:bodyPr/>
        <a:lstStyle/>
        <a:p>
          <a:endParaRPr lang="sv-SE" sz="2400" dirty="0"/>
        </a:p>
        <a:p>
          <a:endParaRPr lang="sv-SE" sz="2400" dirty="0"/>
        </a:p>
      </dgm:t>
    </dgm:pt>
    <dgm:pt modelId="{F762F38F-C5E3-4ABB-A1C5-C45EEFA9B747}" type="parTrans" cxnId="{161AB068-3792-4D52-AA7A-9AFA2AC16C08}">
      <dgm:prSet/>
      <dgm:spPr/>
      <dgm:t>
        <a:bodyPr/>
        <a:lstStyle/>
        <a:p>
          <a:endParaRPr lang="sv-SE"/>
        </a:p>
      </dgm:t>
    </dgm:pt>
    <dgm:pt modelId="{FD4A12F0-6007-4EE6-827B-FBB39919C0F4}" type="sibTrans" cxnId="{161AB068-3792-4D52-AA7A-9AFA2AC16C08}">
      <dgm:prSet/>
      <dgm:spPr/>
      <dgm:t>
        <a:bodyPr/>
        <a:lstStyle/>
        <a:p>
          <a:endParaRPr lang="sv-SE"/>
        </a:p>
      </dgm:t>
    </dgm:pt>
    <dgm:pt modelId="{15B8B4EC-33AA-4CC2-9D34-F8AC0E72BB4A}">
      <dgm:prSet phldrT="[Text]" custT="1"/>
      <dgm:spPr/>
      <dgm:t>
        <a:bodyPr/>
        <a:lstStyle/>
        <a:p>
          <a:r>
            <a:rPr lang="sv-SE" sz="1100" dirty="0" err="1"/>
            <a:t>Municipality</a:t>
          </a:r>
          <a:endParaRPr lang="sv-SE" sz="1100" dirty="0"/>
        </a:p>
      </dgm:t>
    </dgm:pt>
    <dgm:pt modelId="{9152E5BC-2264-4721-AA83-9CCF70FCAF15}" type="parTrans" cxnId="{3C40D26F-F692-4D85-B0D4-46138192D500}">
      <dgm:prSet/>
      <dgm:spPr/>
      <dgm:t>
        <a:bodyPr/>
        <a:lstStyle/>
        <a:p>
          <a:endParaRPr lang="sv-SE"/>
        </a:p>
      </dgm:t>
    </dgm:pt>
    <dgm:pt modelId="{69A1AA31-C3A9-4028-883F-7FC07E928D33}" type="sibTrans" cxnId="{3C40D26F-F692-4D85-B0D4-46138192D500}">
      <dgm:prSet custT="1"/>
      <dgm:spPr/>
      <dgm:t>
        <a:bodyPr/>
        <a:lstStyle/>
        <a:p>
          <a:r>
            <a:rPr lang="sv-SE" sz="1100" dirty="0"/>
            <a:t>Social Insurance Agency</a:t>
          </a:r>
        </a:p>
      </dgm:t>
    </dgm:pt>
    <dgm:pt modelId="{1BCCC5D3-A36A-41D6-A602-81B9A8FD4C8B}">
      <dgm:prSet phldrT="[Text]" phldr="1"/>
      <dgm:spPr/>
      <dgm:t>
        <a:bodyPr/>
        <a:lstStyle/>
        <a:p>
          <a:endParaRPr lang="sv-SE" dirty="0"/>
        </a:p>
      </dgm:t>
    </dgm:pt>
    <dgm:pt modelId="{F07F7FE6-3164-4D1A-B1E0-9F23110A13EB}" type="parTrans" cxnId="{16930FF4-74E8-4EA0-BAC5-185BB073C8DE}">
      <dgm:prSet/>
      <dgm:spPr/>
      <dgm:t>
        <a:bodyPr/>
        <a:lstStyle/>
        <a:p>
          <a:endParaRPr lang="sv-SE"/>
        </a:p>
      </dgm:t>
    </dgm:pt>
    <dgm:pt modelId="{F971D779-54D7-42BF-B0A2-B8399C9CF173}" type="sibTrans" cxnId="{16930FF4-74E8-4EA0-BAC5-185BB073C8DE}">
      <dgm:prSet/>
      <dgm:spPr/>
      <dgm:t>
        <a:bodyPr/>
        <a:lstStyle/>
        <a:p>
          <a:endParaRPr lang="sv-SE"/>
        </a:p>
      </dgm:t>
    </dgm:pt>
    <dgm:pt modelId="{31E6B172-6737-4EF8-B0AA-24461FC14E13}">
      <dgm:prSet phldrT="[Text]" custT="1"/>
      <dgm:spPr/>
      <dgm:t>
        <a:bodyPr/>
        <a:lstStyle/>
        <a:p>
          <a:r>
            <a:rPr lang="sv-SE" sz="1100" dirty="0"/>
            <a:t>Public </a:t>
          </a:r>
          <a:r>
            <a:rPr lang="sv-SE" sz="1100" dirty="0" err="1"/>
            <a:t>Emploment</a:t>
          </a:r>
          <a:r>
            <a:rPr lang="sv-SE" sz="1100" dirty="0"/>
            <a:t>  Service </a:t>
          </a:r>
        </a:p>
      </dgm:t>
    </dgm:pt>
    <dgm:pt modelId="{43F7778E-06F2-4344-9BBD-14302F17E927}" type="parTrans" cxnId="{B388CB4C-6149-4877-9980-933049044A84}">
      <dgm:prSet/>
      <dgm:spPr/>
      <dgm:t>
        <a:bodyPr/>
        <a:lstStyle/>
        <a:p>
          <a:endParaRPr lang="sv-SE"/>
        </a:p>
      </dgm:t>
    </dgm:pt>
    <dgm:pt modelId="{8C3D9538-6685-4071-A941-D08E399E380C}" type="sibTrans" cxnId="{B388CB4C-6149-4877-9980-933049044A84}">
      <dgm:prSet/>
      <dgm:spPr/>
      <dgm:t>
        <a:bodyPr/>
        <a:lstStyle/>
        <a:p>
          <a:endParaRPr lang="sv-SE"/>
        </a:p>
      </dgm:t>
    </dgm:pt>
    <dgm:pt modelId="{EBBA3572-1C76-46DA-97C7-9B6B61A32EE0}">
      <dgm:prSet phldrT="[Text]" custT="1"/>
      <dgm:spPr/>
      <dgm:t>
        <a:bodyPr/>
        <a:lstStyle/>
        <a:p>
          <a:r>
            <a:rPr lang="sv-SE" sz="1100" dirty="0"/>
            <a:t>Mental Health Service</a:t>
          </a:r>
        </a:p>
      </dgm:t>
    </dgm:pt>
    <dgm:pt modelId="{91E59D18-691C-442B-8F9E-5DBF77EB6D25}" type="parTrans" cxnId="{FCEF89F5-90AF-4FCC-8B0B-6E3A643AC9D5}">
      <dgm:prSet/>
      <dgm:spPr/>
      <dgm:t>
        <a:bodyPr/>
        <a:lstStyle/>
        <a:p>
          <a:endParaRPr lang="sv-SE"/>
        </a:p>
      </dgm:t>
    </dgm:pt>
    <dgm:pt modelId="{E6E94005-408E-4827-A7DE-3FE616EC287E}" type="sibTrans" cxnId="{FCEF89F5-90AF-4FCC-8B0B-6E3A643AC9D5}">
      <dgm:prSet/>
      <dgm:spPr/>
      <dgm:t>
        <a:bodyPr/>
        <a:lstStyle/>
        <a:p>
          <a:endParaRPr lang="sv-SE"/>
        </a:p>
      </dgm:t>
    </dgm:pt>
    <dgm:pt modelId="{A795A1D8-6A3E-4B5A-9228-7144A2102A98}">
      <dgm:prSet/>
      <dgm:spPr/>
      <dgm:t>
        <a:bodyPr/>
        <a:lstStyle/>
        <a:p>
          <a:endParaRPr lang="sv-SE"/>
        </a:p>
      </dgm:t>
    </dgm:pt>
    <dgm:pt modelId="{9CB6A101-2CF5-4CD6-AC92-6A779D672B0E}" type="parTrans" cxnId="{F9F2FD67-EBFA-4312-8B15-C766BC1AD71B}">
      <dgm:prSet/>
      <dgm:spPr/>
      <dgm:t>
        <a:bodyPr/>
        <a:lstStyle/>
        <a:p>
          <a:endParaRPr lang="sv-SE"/>
        </a:p>
      </dgm:t>
    </dgm:pt>
    <dgm:pt modelId="{1B1E05B8-5A21-40FF-A0FF-B36A2AE166D2}" type="sibTrans" cxnId="{F9F2FD67-EBFA-4312-8B15-C766BC1AD71B}">
      <dgm:prSet/>
      <dgm:spPr/>
      <dgm:t>
        <a:bodyPr/>
        <a:lstStyle/>
        <a:p>
          <a:endParaRPr lang="sv-SE"/>
        </a:p>
      </dgm:t>
    </dgm:pt>
    <dgm:pt modelId="{245C22DA-3E1D-46C8-BB9F-5D03CDDE5405}" type="pres">
      <dgm:prSet presAssocID="{587A01DC-043F-438F-A887-B45E9E558C3D}" presName="Name0" presStyleCnt="0">
        <dgm:presLayoutVars>
          <dgm:chMax/>
          <dgm:chPref/>
          <dgm:dir/>
          <dgm:animLvl val="lvl"/>
        </dgm:presLayoutVars>
      </dgm:prSet>
      <dgm:spPr/>
    </dgm:pt>
    <dgm:pt modelId="{4EA8DD5E-4538-4671-A9D1-004B02B0A37D}" type="pres">
      <dgm:prSet presAssocID="{E2F226DF-6EB7-4267-82D9-586AC839B68D}" presName="composite" presStyleCnt="0"/>
      <dgm:spPr/>
    </dgm:pt>
    <dgm:pt modelId="{802851C4-75C0-4D9C-8803-95980D9655C6}" type="pres">
      <dgm:prSet presAssocID="{E2F226DF-6EB7-4267-82D9-586AC839B68D}" presName="Parent1" presStyleLbl="node1" presStyleIdx="0" presStyleCnt="10">
        <dgm:presLayoutVars>
          <dgm:chMax val="1"/>
          <dgm:chPref val="1"/>
          <dgm:bulletEnabled val="1"/>
        </dgm:presLayoutVars>
      </dgm:prSet>
      <dgm:spPr/>
    </dgm:pt>
    <dgm:pt modelId="{1B85D961-A253-4A15-8E46-8E81163F1A80}" type="pres">
      <dgm:prSet presAssocID="{E2F226DF-6EB7-4267-82D9-586AC839B68D}" presName="Childtext1" presStyleLbl="revTx" presStyleIdx="0" presStyleCnt="5">
        <dgm:presLayoutVars>
          <dgm:chMax val="0"/>
          <dgm:chPref val="0"/>
          <dgm:bulletEnabled val="1"/>
        </dgm:presLayoutVars>
      </dgm:prSet>
      <dgm:spPr/>
    </dgm:pt>
    <dgm:pt modelId="{387BD69C-9F4E-4BA4-926E-847B282EEECA}" type="pres">
      <dgm:prSet presAssocID="{E2F226DF-6EB7-4267-82D9-586AC839B68D}" presName="BalanceSpacing" presStyleCnt="0"/>
      <dgm:spPr/>
    </dgm:pt>
    <dgm:pt modelId="{0736371D-4BB5-4F97-9A6F-D9B9CF27B919}" type="pres">
      <dgm:prSet presAssocID="{E2F226DF-6EB7-4267-82D9-586AC839B68D}" presName="BalanceSpacing1" presStyleCnt="0"/>
      <dgm:spPr/>
    </dgm:pt>
    <dgm:pt modelId="{9BF400DD-3243-48E6-AC1B-7383823A012D}" type="pres">
      <dgm:prSet presAssocID="{FD4A12F0-6007-4EE6-827B-FBB39919C0F4}" presName="Accent1Text" presStyleLbl="node1" presStyleIdx="1" presStyleCnt="10"/>
      <dgm:spPr/>
    </dgm:pt>
    <dgm:pt modelId="{D742B6F6-CC47-4A4A-A754-CBAE33690A26}" type="pres">
      <dgm:prSet presAssocID="{FD4A12F0-6007-4EE6-827B-FBB39919C0F4}" presName="spaceBetweenRectangles" presStyleCnt="0"/>
      <dgm:spPr/>
    </dgm:pt>
    <dgm:pt modelId="{4A235A14-0DE4-4A32-9913-9879E1EAA971}" type="pres">
      <dgm:prSet presAssocID="{15B8B4EC-33AA-4CC2-9D34-F8AC0E72BB4A}" presName="composite" presStyleCnt="0"/>
      <dgm:spPr/>
    </dgm:pt>
    <dgm:pt modelId="{085E39BC-A4EF-485F-A711-EA2DF8179A2B}" type="pres">
      <dgm:prSet presAssocID="{15B8B4EC-33AA-4CC2-9D34-F8AC0E72BB4A}" presName="Parent1" presStyleLbl="node1" presStyleIdx="2" presStyleCnt="10">
        <dgm:presLayoutVars>
          <dgm:chMax val="1"/>
          <dgm:chPref val="1"/>
          <dgm:bulletEnabled val="1"/>
        </dgm:presLayoutVars>
      </dgm:prSet>
      <dgm:spPr/>
    </dgm:pt>
    <dgm:pt modelId="{E1EFFABF-7EE8-4A9F-AD40-0D3FBC1B3F0B}" type="pres">
      <dgm:prSet presAssocID="{15B8B4EC-33AA-4CC2-9D34-F8AC0E72BB4A}" presName="Childtext1" presStyleLbl="revTx" presStyleIdx="1" presStyleCnt="5" custScaleX="48908" custLinFactX="79341" custLinFactNeighborX="100000" custLinFactNeighborY="4536">
        <dgm:presLayoutVars>
          <dgm:chMax val="0"/>
          <dgm:chPref val="0"/>
          <dgm:bulletEnabled val="1"/>
        </dgm:presLayoutVars>
      </dgm:prSet>
      <dgm:spPr/>
    </dgm:pt>
    <dgm:pt modelId="{3B7DC001-5EDC-410F-8F82-03DF05FFE362}" type="pres">
      <dgm:prSet presAssocID="{15B8B4EC-33AA-4CC2-9D34-F8AC0E72BB4A}" presName="BalanceSpacing" presStyleCnt="0"/>
      <dgm:spPr/>
    </dgm:pt>
    <dgm:pt modelId="{7AE4F80B-968F-43BD-8186-C69745A9A8F4}" type="pres">
      <dgm:prSet presAssocID="{15B8B4EC-33AA-4CC2-9D34-F8AC0E72BB4A}" presName="BalanceSpacing1" presStyleCnt="0"/>
      <dgm:spPr/>
    </dgm:pt>
    <dgm:pt modelId="{9179BAFE-8F64-4532-9BC1-BBA043BD8EC0}" type="pres">
      <dgm:prSet presAssocID="{69A1AA31-C3A9-4028-883F-7FC07E928D33}" presName="Accent1Text" presStyleLbl="node1" presStyleIdx="3" presStyleCnt="10" custScaleX="132773"/>
      <dgm:spPr/>
    </dgm:pt>
    <dgm:pt modelId="{6688920E-C4D2-4DFA-955A-291E7E54A164}" type="pres">
      <dgm:prSet presAssocID="{69A1AA31-C3A9-4028-883F-7FC07E928D33}" presName="spaceBetweenRectangles" presStyleCnt="0"/>
      <dgm:spPr/>
    </dgm:pt>
    <dgm:pt modelId="{0ACF797F-522B-4906-8428-91E074A367A4}" type="pres">
      <dgm:prSet presAssocID="{31E6B172-6737-4EF8-B0AA-24461FC14E13}" presName="composite" presStyleCnt="0"/>
      <dgm:spPr/>
    </dgm:pt>
    <dgm:pt modelId="{2CF8A46D-8B21-471C-BBD2-A175417C39B9}" type="pres">
      <dgm:prSet presAssocID="{31E6B172-6737-4EF8-B0AA-24461FC14E13}" presName="Parent1" presStyleLbl="node1" presStyleIdx="4" presStyleCnt="10" custScaleX="104393" custLinFactX="-9617" custLinFactNeighborX="-100000" custLinFactNeighborY="391">
        <dgm:presLayoutVars>
          <dgm:chMax val="1"/>
          <dgm:chPref val="1"/>
          <dgm:bulletEnabled val="1"/>
        </dgm:presLayoutVars>
      </dgm:prSet>
      <dgm:spPr/>
    </dgm:pt>
    <dgm:pt modelId="{BD6C2182-0B51-4FA3-B3C6-3CA2755C3B44}" type="pres">
      <dgm:prSet presAssocID="{31E6B172-6737-4EF8-B0AA-24461FC14E13}" presName="Childtext1" presStyleLbl="revTx" presStyleIdx="2" presStyleCnt="5">
        <dgm:presLayoutVars>
          <dgm:chMax val="0"/>
          <dgm:chPref val="0"/>
          <dgm:bulletEnabled val="1"/>
        </dgm:presLayoutVars>
      </dgm:prSet>
      <dgm:spPr/>
    </dgm:pt>
    <dgm:pt modelId="{6A4A06FD-CBA8-47BE-9C27-9C2DFB45511B}" type="pres">
      <dgm:prSet presAssocID="{31E6B172-6737-4EF8-B0AA-24461FC14E13}" presName="BalanceSpacing" presStyleCnt="0"/>
      <dgm:spPr/>
    </dgm:pt>
    <dgm:pt modelId="{40F8908B-FD5C-4C8D-8298-2CC3617FC1A1}" type="pres">
      <dgm:prSet presAssocID="{31E6B172-6737-4EF8-B0AA-24461FC14E13}" presName="BalanceSpacing1" presStyleCnt="0"/>
      <dgm:spPr/>
    </dgm:pt>
    <dgm:pt modelId="{75930E8A-E5DC-4339-886A-E149BC726A8B}" type="pres">
      <dgm:prSet presAssocID="{8C3D9538-6685-4071-A941-D08E399E380C}" presName="Accent1Text" presStyleLbl="node1" presStyleIdx="5" presStyleCnt="10" custLinFactX="9035" custLinFactY="-70173" custLinFactNeighborX="100000" custLinFactNeighborY="-100000"/>
      <dgm:spPr/>
    </dgm:pt>
    <dgm:pt modelId="{2A8EEEEA-EC86-4274-B0D0-D0EBF2394FD0}" type="pres">
      <dgm:prSet presAssocID="{8C3D9538-6685-4071-A941-D08E399E380C}" presName="spaceBetweenRectangles" presStyleCnt="0"/>
      <dgm:spPr/>
    </dgm:pt>
    <dgm:pt modelId="{E16E3F15-3ACB-45A2-AABB-E3DCD46F0A7E}" type="pres">
      <dgm:prSet presAssocID="{EBBA3572-1C76-46DA-97C7-9B6B61A32EE0}" presName="composite" presStyleCnt="0"/>
      <dgm:spPr/>
    </dgm:pt>
    <dgm:pt modelId="{F71BA6D8-2A97-4C22-885E-0171D787A6A8}" type="pres">
      <dgm:prSet presAssocID="{EBBA3572-1C76-46DA-97C7-9B6B61A32EE0}" presName="Parent1" presStyleLbl="node1" presStyleIdx="6" presStyleCnt="10" custScaleX="129103" custLinFactNeighborX="52237" custLinFactNeighborY="-83309">
        <dgm:presLayoutVars>
          <dgm:chMax val="1"/>
          <dgm:chPref val="1"/>
          <dgm:bulletEnabled val="1"/>
        </dgm:presLayoutVars>
      </dgm:prSet>
      <dgm:spPr/>
    </dgm:pt>
    <dgm:pt modelId="{6AA72651-1235-49A6-9F74-7B76FDF43C60}" type="pres">
      <dgm:prSet presAssocID="{EBBA3572-1C76-46DA-97C7-9B6B61A32EE0}" presName="Childtext1" presStyleLbl="revTx" presStyleIdx="3" presStyleCnt="5">
        <dgm:presLayoutVars>
          <dgm:chMax val="0"/>
          <dgm:chPref val="0"/>
          <dgm:bulletEnabled val="1"/>
        </dgm:presLayoutVars>
      </dgm:prSet>
      <dgm:spPr/>
    </dgm:pt>
    <dgm:pt modelId="{959F7321-9878-4B37-B776-AC021276578A}" type="pres">
      <dgm:prSet presAssocID="{EBBA3572-1C76-46DA-97C7-9B6B61A32EE0}" presName="BalanceSpacing" presStyleCnt="0"/>
      <dgm:spPr/>
    </dgm:pt>
    <dgm:pt modelId="{704C02B5-6319-4438-A2D7-8A4A3F8B9D2B}" type="pres">
      <dgm:prSet presAssocID="{EBBA3572-1C76-46DA-97C7-9B6B61A32EE0}" presName="BalanceSpacing1" presStyleCnt="0"/>
      <dgm:spPr/>
    </dgm:pt>
    <dgm:pt modelId="{6B432AEB-26FC-4F25-A3F0-A8C0F72350E9}" type="pres">
      <dgm:prSet presAssocID="{E6E94005-408E-4827-A7DE-3FE616EC287E}" presName="Accent1Text" presStyleLbl="node1" presStyleIdx="7" presStyleCnt="10" custLinFactNeighborX="54007" custLinFactNeighborY="-83726"/>
      <dgm:spPr/>
    </dgm:pt>
    <dgm:pt modelId="{D3682E67-2AF6-4ADB-BC35-B79C2A072D2E}" type="pres">
      <dgm:prSet presAssocID="{E6E94005-408E-4827-A7DE-3FE616EC287E}" presName="spaceBetweenRectangles" presStyleCnt="0"/>
      <dgm:spPr/>
    </dgm:pt>
    <dgm:pt modelId="{FD66DAF1-93C9-4ECB-9290-581B26E981F6}" type="pres">
      <dgm:prSet presAssocID="{A795A1D8-6A3E-4B5A-9228-7144A2102A98}" presName="composite" presStyleCnt="0"/>
      <dgm:spPr/>
    </dgm:pt>
    <dgm:pt modelId="{855A34EE-EA89-4CA2-AA72-2C5B297874EB}" type="pres">
      <dgm:prSet presAssocID="{A795A1D8-6A3E-4B5A-9228-7144A2102A98}" presName="Parent1" presStyleLbl="node1" presStyleIdx="8" presStyleCnt="10" custScaleX="104393" custLinFactX="-100000" custLinFactY="-51175" custLinFactNeighborX="-173067" custLinFactNeighborY="-100000">
        <dgm:presLayoutVars>
          <dgm:chMax val="1"/>
          <dgm:chPref val="1"/>
          <dgm:bulletEnabled val="1"/>
        </dgm:presLayoutVars>
      </dgm:prSet>
      <dgm:spPr/>
    </dgm:pt>
    <dgm:pt modelId="{1A645673-5BBB-4484-ACDD-483CBF919FB6}" type="pres">
      <dgm:prSet presAssocID="{A795A1D8-6A3E-4B5A-9228-7144A2102A98}" presName="Childtext1" presStyleLbl="revTx" presStyleIdx="4" presStyleCnt="5">
        <dgm:presLayoutVars>
          <dgm:chMax val="0"/>
          <dgm:chPref val="0"/>
          <dgm:bulletEnabled val="1"/>
        </dgm:presLayoutVars>
      </dgm:prSet>
      <dgm:spPr/>
    </dgm:pt>
    <dgm:pt modelId="{200FCF1A-9ADA-417B-A7BD-61102C977314}" type="pres">
      <dgm:prSet presAssocID="{A795A1D8-6A3E-4B5A-9228-7144A2102A98}" presName="BalanceSpacing" presStyleCnt="0"/>
      <dgm:spPr/>
    </dgm:pt>
    <dgm:pt modelId="{E2B34D28-FFA4-4E98-B656-21DAA8D5377B}" type="pres">
      <dgm:prSet presAssocID="{A795A1D8-6A3E-4B5A-9228-7144A2102A98}" presName="BalanceSpacing1" presStyleCnt="0"/>
      <dgm:spPr/>
    </dgm:pt>
    <dgm:pt modelId="{E18EE7C0-9088-4057-B1EE-AF1CB40E1395}" type="pres">
      <dgm:prSet presAssocID="{1B1E05B8-5A21-40FF-A0FF-B36A2AE166D2}" presName="Accent1Text" presStyleLbl="node1" presStyleIdx="9" presStyleCnt="10" custLinFactX="-100000" custLinFactY="-51314" custLinFactNeighborX="-176566" custLinFactNeighborY="-100000"/>
      <dgm:spPr/>
    </dgm:pt>
  </dgm:ptLst>
  <dgm:cxnLst>
    <dgm:cxn modelId="{BD9A4819-66C0-4065-A28E-CAEE9B2CD183}" type="presOf" srcId="{587A01DC-043F-438F-A887-B45E9E558C3D}" destId="{245C22DA-3E1D-46C8-BB9F-5D03CDDE5405}" srcOrd="0" destOrd="0" presId="urn:microsoft.com/office/officeart/2008/layout/AlternatingHexagons"/>
    <dgm:cxn modelId="{6E9F3D1F-D643-4749-B81F-0770780746BE}" type="presOf" srcId="{31E6B172-6737-4EF8-B0AA-24461FC14E13}" destId="{2CF8A46D-8B21-471C-BBD2-A175417C39B9}" srcOrd="0" destOrd="0" presId="urn:microsoft.com/office/officeart/2008/layout/AlternatingHexagons"/>
    <dgm:cxn modelId="{C8ACED26-36A0-4BA6-B76D-6330E61E3722}" type="presOf" srcId="{69A1AA31-C3A9-4028-883F-7FC07E928D33}" destId="{9179BAFE-8F64-4532-9BC1-BBA043BD8EC0}" srcOrd="0" destOrd="0" presId="urn:microsoft.com/office/officeart/2008/layout/AlternatingHexagons"/>
    <dgm:cxn modelId="{D6062828-B52B-400E-83D9-CFDDF0A7A06E}" type="presOf" srcId="{FD4A12F0-6007-4EE6-827B-FBB39919C0F4}" destId="{9BF400DD-3243-48E6-AC1B-7383823A012D}" srcOrd="0" destOrd="0" presId="urn:microsoft.com/office/officeart/2008/layout/AlternatingHexagons"/>
    <dgm:cxn modelId="{A0C5FB32-3CE9-42FC-8163-711AC50617EC}" type="presOf" srcId="{1B1E05B8-5A21-40FF-A0FF-B36A2AE166D2}" destId="{E18EE7C0-9088-4057-B1EE-AF1CB40E1395}" srcOrd="0" destOrd="0" presId="urn:microsoft.com/office/officeart/2008/layout/AlternatingHexagons"/>
    <dgm:cxn modelId="{229D7B40-9AA8-4E5F-B205-DA0D3B83835B}" type="presOf" srcId="{8C3D9538-6685-4071-A941-D08E399E380C}" destId="{75930E8A-E5DC-4339-886A-E149BC726A8B}" srcOrd="0" destOrd="0" presId="urn:microsoft.com/office/officeart/2008/layout/AlternatingHexagons"/>
    <dgm:cxn modelId="{C50BAB42-20F6-4F7C-BFAA-0DD686E95980}" type="presOf" srcId="{E6E94005-408E-4827-A7DE-3FE616EC287E}" destId="{6B432AEB-26FC-4F25-A3F0-A8C0F72350E9}" srcOrd="0" destOrd="0" presId="urn:microsoft.com/office/officeart/2008/layout/AlternatingHexagons"/>
    <dgm:cxn modelId="{F9F2FD67-EBFA-4312-8B15-C766BC1AD71B}" srcId="{587A01DC-043F-438F-A887-B45E9E558C3D}" destId="{A795A1D8-6A3E-4B5A-9228-7144A2102A98}" srcOrd="4" destOrd="0" parTransId="{9CB6A101-2CF5-4CD6-AC92-6A779D672B0E}" sibTransId="{1B1E05B8-5A21-40FF-A0FF-B36A2AE166D2}"/>
    <dgm:cxn modelId="{161AB068-3792-4D52-AA7A-9AFA2AC16C08}" srcId="{587A01DC-043F-438F-A887-B45E9E558C3D}" destId="{E2F226DF-6EB7-4267-82D9-586AC839B68D}" srcOrd="0" destOrd="0" parTransId="{F762F38F-C5E3-4ABB-A1C5-C45EEFA9B747}" sibTransId="{FD4A12F0-6007-4EE6-827B-FBB39919C0F4}"/>
    <dgm:cxn modelId="{E3FC3D6C-441D-44EB-844D-A80B5E8F2B43}" type="presOf" srcId="{1BCCC5D3-A36A-41D6-A602-81B9A8FD4C8B}" destId="{E1EFFABF-7EE8-4A9F-AD40-0D3FBC1B3F0B}" srcOrd="0" destOrd="0" presId="urn:microsoft.com/office/officeart/2008/layout/AlternatingHexagons"/>
    <dgm:cxn modelId="{B388CB4C-6149-4877-9980-933049044A84}" srcId="{587A01DC-043F-438F-A887-B45E9E558C3D}" destId="{31E6B172-6737-4EF8-B0AA-24461FC14E13}" srcOrd="2" destOrd="0" parTransId="{43F7778E-06F2-4344-9BBD-14302F17E927}" sibTransId="{8C3D9538-6685-4071-A941-D08E399E380C}"/>
    <dgm:cxn modelId="{3C40D26F-F692-4D85-B0D4-46138192D500}" srcId="{587A01DC-043F-438F-A887-B45E9E558C3D}" destId="{15B8B4EC-33AA-4CC2-9D34-F8AC0E72BB4A}" srcOrd="1" destOrd="0" parTransId="{9152E5BC-2264-4721-AA83-9CCF70FCAF15}" sibTransId="{69A1AA31-C3A9-4028-883F-7FC07E928D33}"/>
    <dgm:cxn modelId="{8B589C54-AB97-466C-9FDC-790381FA5064}" type="presOf" srcId="{EBBA3572-1C76-46DA-97C7-9B6B61A32EE0}" destId="{F71BA6D8-2A97-4C22-885E-0171D787A6A8}" srcOrd="0" destOrd="0" presId="urn:microsoft.com/office/officeart/2008/layout/AlternatingHexagons"/>
    <dgm:cxn modelId="{431BC9B6-1D47-4ADB-8532-2174CB9AE227}" type="presOf" srcId="{E2F226DF-6EB7-4267-82D9-586AC839B68D}" destId="{802851C4-75C0-4D9C-8803-95980D9655C6}" srcOrd="0" destOrd="0" presId="urn:microsoft.com/office/officeart/2008/layout/AlternatingHexagons"/>
    <dgm:cxn modelId="{005881E5-7E6E-4C4B-9773-DDB8A4EA7F9F}" type="presOf" srcId="{15B8B4EC-33AA-4CC2-9D34-F8AC0E72BB4A}" destId="{085E39BC-A4EF-485F-A711-EA2DF8179A2B}" srcOrd="0" destOrd="0" presId="urn:microsoft.com/office/officeart/2008/layout/AlternatingHexagons"/>
    <dgm:cxn modelId="{BCB9C7F1-A039-42FF-93A0-D7DC4E493225}" type="presOf" srcId="{A795A1D8-6A3E-4B5A-9228-7144A2102A98}" destId="{855A34EE-EA89-4CA2-AA72-2C5B297874EB}" srcOrd="0" destOrd="0" presId="urn:microsoft.com/office/officeart/2008/layout/AlternatingHexagons"/>
    <dgm:cxn modelId="{16930FF4-74E8-4EA0-BAC5-185BB073C8DE}" srcId="{15B8B4EC-33AA-4CC2-9D34-F8AC0E72BB4A}" destId="{1BCCC5D3-A36A-41D6-A602-81B9A8FD4C8B}" srcOrd="0" destOrd="0" parTransId="{F07F7FE6-3164-4D1A-B1E0-9F23110A13EB}" sibTransId="{F971D779-54D7-42BF-B0A2-B8399C9CF173}"/>
    <dgm:cxn modelId="{FCEF89F5-90AF-4FCC-8B0B-6E3A643AC9D5}" srcId="{587A01DC-043F-438F-A887-B45E9E558C3D}" destId="{EBBA3572-1C76-46DA-97C7-9B6B61A32EE0}" srcOrd="3" destOrd="0" parTransId="{91E59D18-691C-442B-8F9E-5DBF77EB6D25}" sibTransId="{E6E94005-408E-4827-A7DE-3FE616EC287E}"/>
    <dgm:cxn modelId="{06384CFB-915B-404F-A035-F42B372112C7}" type="presParOf" srcId="{245C22DA-3E1D-46C8-BB9F-5D03CDDE5405}" destId="{4EA8DD5E-4538-4671-A9D1-004B02B0A37D}" srcOrd="0" destOrd="0" presId="urn:microsoft.com/office/officeart/2008/layout/AlternatingHexagons"/>
    <dgm:cxn modelId="{6999A312-7A81-41B9-AFD8-49537B0784F7}" type="presParOf" srcId="{4EA8DD5E-4538-4671-A9D1-004B02B0A37D}" destId="{802851C4-75C0-4D9C-8803-95980D9655C6}" srcOrd="0" destOrd="0" presId="urn:microsoft.com/office/officeart/2008/layout/AlternatingHexagons"/>
    <dgm:cxn modelId="{226CE337-F2FC-4F20-B957-A9657F9C81A2}" type="presParOf" srcId="{4EA8DD5E-4538-4671-A9D1-004B02B0A37D}" destId="{1B85D961-A253-4A15-8E46-8E81163F1A80}" srcOrd="1" destOrd="0" presId="urn:microsoft.com/office/officeart/2008/layout/AlternatingHexagons"/>
    <dgm:cxn modelId="{223A1219-A851-44E1-8961-3AE20CD93568}" type="presParOf" srcId="{4EA8DD5E-4538-4671-A9D1-004B02B0A37D}" destId="{387BD69C-9F4E-4BA4-926E-847B282EEECA}" srcOrd="2" destOrd="0" presId="urn:microsoft.com/office/officeart/2008/layout/AlternatingHexagons"/>
    <dgm:cxn modelId="{490CF4CC-84EA-4A2A-AE2C-6C338B5F8F60}" type="presParOf" srcId="{4EA8DD5E-4538-4671-A9D1-004B02B0A37D}" destId="{0736371D-4BB5-4F97-9A6F-D9B9CF27B919}" srcOrd="3" destOrd="0" presId="urn:microsoft.com/office/officeart/2008/layout/AlternatingHexagons"/>
    <dgm:cxn modelId="{0743D3A4-0561-488E-8E39-1285249700CB}" type="presParOf" srcId="{4EA8DD5E-4538-4671-A9D1-004B02B0A37D}" destId="{9BF400DD-3243-48E6-AC1B-7383823A012D}" srcOrd="4" destOrd="0" presId="urn:microsoft.com/office/officeart/2008/layout/AlternatingHexagons"/>
    <dgm:cxn modelId="{3F903C3C-08CD-4156-ACC3-12EE714FFF3F}" type="presParOf" srcId="{245C22DA-3E1D-46C8-BB9F-5D03CDDE5405}" destId="{D742B6F6-CC47-4A4A-A754-CBAE33690A26}" srcOrd="1" destOrd="0" presId="urn:microsoft.com/office/officeart/2008/layout/AlternatingHexagons"/>
    <dgm:cxn modelId="{82FA1CBC-FA0C-4326-BB70-429F6E3C0BBC}" type="presParOf" srcId="{245C22DA-3E1D-46C8-BB9F-5D03CDDE5405}" destId="{4A235A14-0DE4-4A32-9913-9879E1EAA971}" srcOrd="2" destOrd="0" presId="urn:microsoft.com/office/officeart/2008/layout/AlternatingHexagons"/>
    <dgm:cxn modelId="{43EB1ABE-D000-425F-9F19-D92487A3DA9D}" type="presParOf" srcId="{4A235A14-0DE4-4A32-9913-9879E1EAA971}" destId="{085E39BC-A4EF-485F-A711-EA2DF8179A2B}" srcOrd="0" destOrd="0" presId="urn:microsoft.com/office/officeart/2008/layout/AlternatingHexagons"/>
    <dgm:cxn modelId="{777C67CF-8616-4F24-AC46-99EB83295B7C}" type="presParOf" srcId="{4A235A14-0DE4-4A32-9913-9879E1EAA971}" destId="{E1EFFABF-7EE8-4A9F-AD40-0D3FBC1B3F0B}" srcOrd="1" destOrd="0" presId="urn:microsoft.com/office/officeart/2008/layout/AlternatingHexagons"/>
    <dgm:cxn modelId="{9251004E-B5BD-4DFA-8AB1-059D8A3290A9}" type="presParOf" srcId="{4A235A14-0DE4-4A32-9913-9879E1EAA971}" destId="{3B7DC001-5EDC-410F-8F82-03DF05FFE362}" srcOrd="2" destOrd="0" presId="urn:microsoft.com/office/officeart/2008/layout/AlternatingHexagons"/>
    <dgm:cxn modelId="{FCC9CBB6-1C3D-465C-8CD8-A69BEB7C62DF}" type="presParOf" srcId="{4A235A14-0DE4-4A32-9913-9879E1EAA971}" destId="{7AE4F80B-968F-43BD-8186-C69745A9A8F4}" srcOrd="3" destOrd="0" presId="urn:microsoft.com/office/officeart/2008/layout/AlternatingHexagons"/>
    <dgm:cxn modelId="{07DB3723-0A56-48AE-B2C8-6F08756C39B9}" type="presParOf" srcId="{4A235A14-0DE4-4A32-9913-9879E1EAA971}" destId="{9179BAFE-8F64-4532-9BC1-BBA043BD8EC0}" srcOrd="4" destOrd="0" presId="urn:microsoft.com/office/officeart/2008/layout/AlternatingHexagons"/>
    <dgm:cxn modelId="{4922D990-2AE4-4604-B8BA-2A3A764D2C3D}" type="presParOf" srcId="{245C22DA-3E1D-46C8-BB9F-5D03CDDE5405}" destId="{6688920E-C4D2-4DFA-955A-291E7E54A164}" srcOrd="3" destOrd="0" presId="urn:microsoft.com/office/officeart/2008/layout/AlternatingHexagons"/>
    <dgm:cxn modelId="{18868D78-214F-442D-A3F6-382FEB08A977}" type="presParOf" srcId="{245C22DA-3E1D-46C8-BB9F-5D03CDDE5405}" destId="{0ACF797F-522B-4906-8428-91E074A367A4}" srcOrd="4" destOrd="0" presId="urn:microsoft.com/office/officeart/2008/layout/AlternatingHexagons"/>
    <dgm:cxn modelId="{57CE5A79-C036-436D-88D0-5A71468B49D3}" type="presParOf" srcId="{0ACF797F-522B-4906-8428-91E074A367A4}" destId="{2CF8A46D-8B21-471C-BBD2-A175417C39B9}" srcOrd="0" destOrd="0" presId="urn:microsoft.com/office/officeart/2008/layout/AlternatingHexagons"/>
    <dgm:cxn modelId="{E5070FFC-6A90-474F-9572-A3DA641B5B58}" type="presParOf" srcId="{0ACF797F-522B-4906-8428-91E074A367A4}" destId="{BD6C2182-0B51-4FA3-B3C6-3CA2755C3B44}" srcOrd="1" destOrd="0" presId="urn:microsoft.com/office/officeart/2008/layout/AlternatingHexagons"/>
    <dgm:cxn modelId="{C46D03B0-497F-4F79-89DD-1DCCE2E05C6C}" type="presParOf" srcId="{0ACF797F-522B-4906-8428-91E074A367A4}" destId="{6A4A06FD-CBA8-47BE-9C27-9C2DFB45511B}" srcOrd="2" destOrd="0" presId="urn:microsoft.com/office/officeart/2008/layout/AlternatingHexagons"/>
    <dgm:cxn modelId="{4120C603-D59F-4886-B153-E03FFDD3B2F5}" type="presParOf" srcId="{0ACF797F-522B-4906-8428-91E074A367A4}" destId="{40F8908B-FD5C-4C8D-8298-2CC3617FC1A1}" srcOrd="3" destOrd="0" presId="urn:microsoft.com/office/officeart/2008/layout/AlternatingHexagons"/>
    <dgm:cxn modelId="{938C1CAE-ED72-44D7-90B2-E80D5E47B94A}" type="presParOf" srcId="{0ACF797F-522B-4906-8428-91E074A367A4}" destId="{75930E8A-E5DC-4339-886A-E149BC726A8B}" srcOrd="4" destOrd="0" presId="urn:microsoft.com/office/officeart/2008/layout/AlternatingHexagons"/>
    <dgm:cxn modelId="{B4AC3591-0CA3-4442-81D0-AF39BF8693FB}" type="presParOf" srcId="{245C22DA-3E1D-46C8-BB9F-5D03CDDE5405}" destId="{2A8EEEEA-EC86-4274-B0D0-D0EBF2394FD0}" srcOrd="5" destOrd="0" presId="urn:microsoft.com/office/officeart/2008/layout/AlternatingHexagons"/>
    <dgm:cxn modelId="{1B9032EC-962F-422F-97D2-71C302BD1066}" type="presParOf" srcId="{245C22DA-3E1D-46C8-BB9F-5D03CDDE5405}" destId="{E16E3F15-3ACB-45A2-AABB-E3DCD46F0A7E}" srcOrd="6" destOrd="0" presId="urn:microsoft.com/office/officeart/2008/layout/AlternatingHexagons"/>
    <dgm:cxn modelId="{41C33B06-8628-495D-9EFD-BBDD993A7AC7}" type="presParOf" srcId="{E16E3F15-3ACB-45A2-AABB-E3DCD46F0A7E}" destId="{F71BA6D8-2A97-4C22-885E-0171D787A6A8}" srcOrd="0" destOrd="0" presId="urn:microsoft.com/office/officeart/2008/layout/AlternatingHexagons"/>
    <dgm:cxn modelId="{76316724-41D9-4302-8252-60417EE71D17}" type="presParOf" srcId="{E16E3F15-3ACB-45A2-AABB-E3DCD46F0A7E}" destId="{6AA72651-1235-49A6-9F74-7B76FDF43C60}" srcOrd="1" destOrd="0" presId="urn:microsoft.com/office/officeart/2008/layout/AlternatingHexagons"/>
    <dgm:cxn modelId="{D793D176-F01D-47D6-A789-0A415326FAC9}" type="presParOf" srcId="{E16E3F15-3ACB-45A2-AABB-E3DCD46F0A7E}" destId="{959F7321-9878-4B37-B776-AC021276578A}" srcOrd="2" destOrd="0" presId="urn:microsoft.com/office/officeart/2008/layout/AlternatingHexagons"/>
    <dgm:cxn modelId="{E8511390-4639-41C7-A0F9-0E9465F2A8FD}" type="presParOf" srcId="{E16E3F15-3ACB-45A2-AABB-E3DCD46F0A7E}" destId="{704C02B5-6319-4438-A2D7-8A4A3F8B9D2B}" srcOrd="3" destOrd="0" presId="urn:microsoft.com/office/officeart/2008/layout/AlternatingHexagons"/>
    <dgm:cxn modelId="{982BD09D-6552-4655-9EC5-90293A5EAA51}" type="presParOf" srcId="{E16E3F15-3ACB-45A2-AABB-E3DCD46F0A7E}" destId="{6B432AEB-26FC-4F25-A3F0-A8C0F72350E9}" srcOrd="4" destOrd="0" presId="urn:microsoft.com/office/officeart/2008/layout/AlternatingHexagons"/>
    <dgm:cxn modelId="{25A43266-DC04-430F-B331-80DFAFFE9D69}" type="presParOf" srcId="{245C22DA-3E1D-46C8-BB9F-5D03CDDE5405}" destId="{D3682E67-2AF6-4ADB-BC35-B79C2A072D2E}" srcOrd="7" destOrd="0" presId="urn:microsoft.com/office/officeart/2008/layout/AlternatingHexagons"/>
    <dgm:cxn modelId="{21F4CC88-A2A2-45EF-ADA2-10E0465CC964}" type="presParOf" srcId="{245C22DA-3E1D-46C8-BB9F-5D03CDDE5405}" destId="{FD66DAF1-93C9-4ECB-9290-581B26E981F6}" srcOrd="8" destOrd="0" presId="urn:microsoft.com/office/officeart/2008/layout/AlternatingHexagons"/>
    <dgm:cxn modelId="{BC865683-3538-47F2-9D23-C809D23C177B}" type="presParOf" srcId="{FD66DAF1-93C9-4ECB-9290-581B26E981F6}" destId="{855A34EE-EA89-4CA2-AA72-2C5B297874EB}" srcOrd="0" destOrd="0" presId="urn:microsoft.com/office/officeart/2008/layout/AlternatingHexagons"/>
    <dgm:cxn modelId="{7FC60B7E-5116-441A-AAC5-30C18276CF6D}" type="presParOf" srcId="{FD66DAF1-93C9-4ECB-9290-581B26E981F6}" destId="{1A645673-5BBB-4484-ACDD-483CBF919FB6}" srcOrd="1" destOrd="0" presId="urn:microsoft.com/office/officeart/2008/layout/AlternatingHexagons"/>
    <dgm:cxn modelId="{C741FAB3-CE12-49B1-9BDD-8FC6F22516C0}" type="presParOf" srcId="{FD66DAF1-93C9-4ECB-9290-581B26E981F6}" destId="{200FCF1A-9ADA-417B-A7BD-61102C977314}" srcOrd="2" destOrd="0" presId="urn:microsoft.com/office/officeart/2008/layout/AlternatingHexagons"/>
    <dgm:cxn modelId="{9ECF2293-B544-4279-A309-2DD9D014AEB5}" type="presParOf" srcId="{FD66DAF1-93C9-4ECB-9290-581B26E981F6}" destId="{E2B34D28-FFA4-4E98-B656-21DAA8D5377B}" srcOrd="3" destOrd="0" presId="urn:microsoft.com/office/officeart/2008/layout/AlternatingHexagons"/>
    <dgm:cxn modelId="{2AA107C7-ADD8-43CD-A0A2-9F331A5EADD2}" type="presParOf" srcId="{FD66DAF1-93C9-4ECB-9290-581B26E981F6}" destId="{E18EE7C0-9088-4057-B1EE-AF1CB40E1395}"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2851C4-75C0-4D9C-8803-95980D9655C6}">
      <dsp:nvSpPr>
        <dsp:cNvPr id="0" name=""/>
        <dsp:cNvSpPr/>
      </dsp:nvSpPr>
      <dsp:spPr>
        <a:xfrm rot="5400000">
          <a:off x="3712985" y="55586"/>
          <a:ext cx="825524" cy="718206"/>
        </a:xfrm>
        <a:prstGeom prst="hexagon">
          <a:avLst>
            <a:gd name="adj" fmla="val 25000"/>
            <a:gd name="vf" fmla="val 11547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sv-SE" sz="2400" kern="1200" dirty="0"/>
        </a:p>
        <a:p>
          <a:pPr marL="0" lvl="0" indent="0" algn="ctr" defTabSz="1066800">
            <a:lnSpc>
              <a:spcPct val="90000"/>
            </a:lnSpc>
            <a:spcBef>
              <a:spcPct val="0"/>
            </a:spcBef>
            <a:spcAft>
              <a:spcPct val="35000"/>
            </a:spcAft>
            <a:buNone/>
          </a:pPr>
          <a:endParaRPr lang="sv-SE" sz="2400" kern="1200" dirty="0"/>
        </a:p>
      </dsp:txBody>
      <dsp:txXfrm rot="-5400000">
        <a:off x="3878564" y="130571"/>
        <a:ext cx="494366" cy="568236"/>
      </dsp:txXfrm>
    </dsp:sp>
    <dsp:sp modelId="{1B85D961-A253-4A15-8E46-8E81163F1A80}">
      <dsp:nvSpPr>
        <dsp:cNvPr id="0" name=""/>
        <dsp:cNvSpPr/>
      </dsp:nvSpPr>
      <dsp:spPr>
        <a:xfrm>
          <a:off x="4506644" y="167032"/>
          <a:ext cx="921285" cy="495314"/>
        </a:xfrm>
        <a:prstGeom prst="rect">
          <a:avLst/>
        </a:prstGeom>
        <a:noFill/>
        <a:ln>
          <a:noFill/>
        </a:ln>
        <a:effectLst/>
      </dsp:spPr>
      <dsp:style>
        <a:lnRef idx="0">
          <a:scrgbClr r="0" g="0" b="0"/>
        </a:lnRef>
        <a:fillRef idx="0">
          <a:scrgbClr r="0" g="0" b="0"/>
        </a:fillRef>
        <a:effectRef idx="0">
          <a:scrgbClr r="0" g="0" b="0"/>
        </a:effectRef>
        <a:fontRef idx="minor"/>
      </dsp:style>
    </dsp:sp>
    <dsp:sp modelId="{9BF400DD-3243-48E6-AC1B-7383823A012D}">
      <dsp:nvSpPr>
        <dsp:cNvPr id="0" name=""/>
        <dsp:cNvSpPr/>
      </dsp:nvSpPr>
      <dsp:spPr>
        <a:xfrm rot="5400000">
          <a:off x="2937322" y="55586"/>
          <a:ext cx="825524" cy="718206"/>
        </a:xfrm>
        <a:prstGeom prst="hexagon">
          <a:avLst>
            <a:gd name="adj" fmla="val 25000"/>
            <a:gd name="vf" fmla="val 115470"/>
          </a:avLst>
        </a:prstGeom>
        <a:gradFill rotWithShape="0">
          <a:gsLst>
            <a:gs pos="0">
              <a:schemeClr val="accent4">
                <a:hueOff val="1088988"/>
                <a:satOff val="-4531"/>
                <a:lumOff val="1068"/>
                <a:alphaOff val="0"/>
                <a:lumMod val="110000"/>
                <a:satMod val="105000"/>
                <a:tint val="67000"/>
              </a:schemeClr>
            </a:gs>
            <a:gs pos="50000">
              <a:schemeClr val="accent4">
                <a:hueOff val="1088988"/>
                <a:satOff val="-4531"/>
                <a:lumOff val="1068"/>
                <a:alphaOff val="0"/>
                <a:lumMod val="105000"/>
                <a:satMod val="103000"/>
                <a:tint val="73000"/>
              </a:schemeClr>
            </a:gs>
            <a:gs pos="100000">
              <a:schemeClr val="accent4">
                <a:hueOff val="1088988"/>
                <a:satOff val="-4531"/>
                <a:lumOff val="106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rot="-5400000">
        <a:off x="3102901" y="130571"/>
        <a:ext cx="494366" cy="568236"/>
      </dsp:txXfrm>
    </dsp:sp>
    <dsp:sp modelId="{085E39BC-A4EF-485F-A711-EA2DF8179A2B}">
      <dsp:nvSpPr>
        <dsp:cNvPr id="0" name=""/>
        <dsp:cNvSpPr/>
      </dsp:nvSpPr>
      <dsp:spPr>
        <a:xfrm rot="5400000">
          <a:off x="3323667" y="756291"/>
          <a:ext cx="825524" cy="718206"/>
        </a:xfrm>
        <a:prstGeom prst="hexagon">
          <a:avLst>
            <a:gd name="adj" fmla="val 25000"/>
            <a:gd name="vf" fmla="val 115470"/>
          </a:avLst>
        </a:prstGeom>
        <a:gradFill rotWithShape="0">
          <a:gsLst>
            <a:gs pos="0">
              <a:schemeClr val="accent4">
                <a:hueOff val="2177976"/>
                <a:satOff val="-9062"/>
                <a:lumOff val="2135"/>
                <a:alphaOff val="0"/>
                <a:lumMod val="110000"/>
                <a:satMod val="105000"/>
                <a:tint val="67000"/>
              </a:schemeClr>
            </a:gs>
            <a:gs pos="50000">
              <a:schemeClr val="accent4">
                <a:hueOff val="2177976"/>
                <a:satOff val="-9062"/>
                <a:lumOff val="2135"/>
                <a:alphaOff val="0"/>
                <a:lumMod val="105000"/>
                <a:satMod val="103000"/>
                <a:tint val="73000"/>
              </a:schemeClr>
            </a:gs>
            <a:gs pos="100000">
              <a:schemeClr val="accent4">
                <a:hueOff val="2177976"/>
                <a:satOff val="-9062"/>
                <a:lumOff val="213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err="1"/>
            <a:t>Municipality</a:t>
          </a:r>
          <a:endParaRPr lang="sv-SE" sz="1100" kern="1200" dirty="0"/>
        </a:p>
      </dsp:txBody>
      <dsp:txXfrm rot="-5400000">
        <a:off x="3489246" y="831276"/>
        <a:ext cx="494366" cy="568236"/>
      </dsp:txXfrm>
    </dsp:sp>
    <dsp:sp modelId="{E1EFFABF-7EE8-4A9F-AD40-0D3FBC1B3F0B}">
      <dsp:nvSpPr>
        <dsp:cNvPr id="0" name=""/>
        <dsp:cNvSpPr/>
      </dsp:nvSpPr>
      <dsp:spPr>
        <a:xfrm>
          <a:off x="4282745" y="890205"/>
          <a:ext cx="436047" cy="495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r" defTabSz="488950">
            <a:lnSpc>
              <a:spcPct val="90000"/>
            </a:lnSpc>
            <a:spcBef>
              <a:spcPct val="0"/>
            </a:spcBef>
            <a:spcAft>
              <a:spcPct val="35000"/>
            </a:spcAft>
            <a:buNone/>
          </a:pPr>
          <a:endParaRPr lang="sv-SE" sz="1100" kern="1200" dirty="0"/>
        </a:p>
      </dsp:txBody>
      <dsp:txXfrm>
        <a:off x="4282745" y="890205"/>
        <a:ext cx="436047" cy="495314"/>
      </dsp:txXfrm>
    </dsp:sp>
    <dsp:sp modelId="{9179BAFE-8F64-4532-9BC1-BBA043BD8EC0}">
      <dsp:nvSpPr>
        <dsp:cNvPr id="0" name=""/>
        <dsp:cNvSpPr/>
      </dsp:nvSpPr>
      <dsp:spPr>
        <a:xfrm rot="5400000">
          <a:off x="4099330" y="638603"/>
          <a:ext cx="825524" cy="953583"/>
        </a:xfrm>
        <a:prstGeom prst="hexagon">
          <a:avLst>
            <a:gd name="adj" fmla="val 25000"/>
            <a:gd name="vf" fmla="val 11547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sv-SE" sz="1100" kern="1200" dirty="0"/>
            <a:t>Social Insurance Agency</a:t>
          </a:r>
        </a:p>
      </dsp:txBody>
      <dsp:txXfrm rot="-5400000">
        <a:off x="4194231" y="840220"/>
        <a:ext cx="635722" cy="550350"/>
      </dsp:txXfrm>
    </dsp:sp>
    <dsp:sp modelId="{2CF8A46D-8B21-471C-BBD2-A175417C39B9}">
      <dsp:nvSpPr>
        <dsp:cNvPr id="0" name=""/>
        <dsp:cNvSpPr/>
      </dsp:nvSpPr>
      <dsp:spPr>
        <a:xfrm rot="5400000">
          <a:off x="2925709" y="1444449"/>
          <a:ext cx="825524" cy="749756"/>
        </a:xfrm>
        <a:prstGeom prst="hexagon">
          <a:avLst>
            <a:gd name="adj" fmla="val 25000"/>
            <a:gd name="vf" fmla="val 115470"/>
          </a:avLst>
        </a:prstGeom>
        <a:gradFill rotWithShape="0">
          <a:gsLst>
            <a:gs pos="0">
              <a:schemeClr val="accent4">
                <a:hueOff val="4355951"/>
                <a:satOff val="-18123"/>
                <a:lumOff val="4270"/>
                <a:alphaOff val="0"/>
                <a:lumMod val="110000"/>
                <a:satMod val="105000"/>
                <a:tint val="67000"/>
              </a:schemeClr>
            </a:gs>
            <a:gs pos="50000">
              <a:schemeClr val="accent4">
                <a:hueOff val="4355951"/>
                <a:satOff val="-18123"/>
                <a:lumOff val="4270"/>
                <a:alphaOff val="0"/>
                <a:lumMod val="105000"/>
                <a:satMod val="103000"/>
                <a:tint val="73000"/>
              </a:schemeClr>
            </a:gs>
            <a:gs pos="100000">
              <a:schemeClr val="accent4">
                <a:hueOff val="4355951"/>
                <a:satOff val="-18123"/>
                <a:lumOff val="42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Public </a:t>
          </a:r>
          <a:r>
            <a:rPr lang="sv-SE" sz="1100" kern="1200" dirty="0" err="1"/>
            <a:t>Emploment</a:t>
          </a:r>
          <a:r>
            <a:rPr lang="sv-SE" sz="1100" kern="1200" dirty="0"/>
            <a:t>  Service </a:t>
          </a:r>
        </a:p>
      </dsp:txBody>
      <dsp:txXfrm rot="-5400000">
        <a:off x="3082818" y="1537838"/>
        <a:ext cx="511306" cy="562978"/>
      </dsp:txXfrm>
    </dsp:sp>
    <dsp:sp modelId="{BD6C2182-0B51-4FA3-B3C6-3CA2755C3B44}">
      <dsp:nvSpPr>
        <dsp:cNvPr id="0" name=""/>
        <dsp:cNvSpPr/>
      </dsp:nvSpPr>
      <dsp:spPr>
        <a:xfrm>
          <a:off x="4506644" y="1568442"/>
          <a:ext cx="921285" cy="495314"/>
        </a:xfrm>
        <a:prstGeom prst="rect">
          <a:avLst/>
        </a:prstGeom>
        <a:noFill/>
        <a:ln>
          <a:noFill/>
        </a:ln>
        <a:effectLst/>
      </dsp:spPr>
      <dsp:style>
        <a:lnRef idx="0">
          <a:scrgbClr r="0" g="0" b="0"/>
        </a:lnRef>
        <a:fillRef idx="0">
          <a:scrgbClr r="0" g="0" b="0"/>
        </a:fillRef>
        <a:effectRef idx="0">
          <a:scrgbClr r="0" g="0" b="0"/>
        </a:effectRef>
        <a:fontRef idx="minor"/>
      </dsp:style>
    </dsp:sp>
    <dsp:sp modelId="{75930E8A-E5DC-4339-886A-E149BC726A8B}">
      <dsp:nvSpPr>
        <dsp:cNvPr id="0" name=""/>
        <dsp:cNvSpPr/>
      </dsp:nvSpPr>
      <dsp:spPr>
        <a:xfrm rot="5400000">
          <a:off x="3720418" y="53659"/>
          <a:ext cx="825524" cy="718206"/>
        </a:xfrm>
        <a:prstGeom prst="hexagon">
          <a:avLst>
            <a:gd name="adj" fmla="val 25000"/>
            <a:gd name="vf" fmla="val 115470"/>
          </a:avLst>
        </a:prstGeom>
        <a:gradFill rotWithShape="0">
          <a:gsLst>
            <a:gs pos="0">
              <a:schemeClr val="accent4">
                <a:hueOff val="5444940"/>
                <a:satOff val="-22654"/>
                <a:lumOff val="5338"/>
                <a:alphaOff val="0"/>
                <a:lumMod val="110000"/>
                <a:satMod val="105000"/>
                <a:tint val="67000"/>
              </a:schemeClr>
            </a:gs>
            <a:gs pos="50000">
              <a:schemeClr val="accent4">
                <a:hueOff val="5444940"/>
                <a:satOff val="-22654"/>
                <a:lumOff val="5338"/>
                <a:alphaOff val="0"/>
                <a:lumMod val="105000"/>
                <a:satMod val="103000"/>
                <a:tint val="73000"/>
              </a:schemeClr>
            </a:gs>
            <a:gs pos="100000">
              <a:schemeClr val="accent4">
                <a:hueOff val="5444940"/>
                <a:satOff val="-22654"/>
                <a:lumOff val="53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rot="-5400000">
        <a:off x="3885997" y="128644"/>
        <a:ext cx="494366" cy="568236"/>
      </dsp:txXfrm>
    </dsp:sp>
    <dsp:sp modelId="{F71BA6D8-2A97-4C22-885E-0171D787A6A8}">
      <dsp:nvSpPr>
        <dsp:cNvPr id="0" name=""/>
        <dsp:cNvSpPr/>
      </dsp:nvSpPr>
      <dsp:spPr>
        <a:xfrm rot="5400000">
          <a:off x="3698837" y="1365456"/>
          <a:ext cx="825524" cy="927225"/>
        </a:xfrm>
        <a:prstGeom prst="hexagon">
          <a:avLst>
            <a:gd name="adj" fmla="val 25000"/>
            <a:gd name="vf" fmla="val 11547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sv-SE" sz="1100" kern="1200" dirty="0"/>
            <a:t>Mental Health Service</a:t>
          </a:r>
        </a:p>
      </dsp:txBody>
      <dsp:txXfrm rot="-5400000">
        <a:off x="3802524" y="1553894"/>
        <a:ext cx="618150" cy="550350"/>
      </dsp:txXfrm>
    </dsp:sp>
    <dsp:sp modelId="{6AA72651-1235-49A6-9F74-7B76FDF43C60}">
      <dsp:nvSpPr>
        <dsp:cNvPr id="0" name=""/>
        <dsp:cNvSpPr/>
      </dsp:nvSpPr>
      <dsp:spPr>
        <a:xfrm>
          <a:off x="2456041" y="2269147"/>
          <a:ext cx="891566" cy="495314"/>
        </a:xfrm>
        <a:prstGeom prst="rect">
          <a:avLst/>
        </a:prstGeom>
        <a:noFill/>
        <a:ln>
          <a:noFill/>
        </a:ln>
        <a:effectLst/>
      </dsp:spPr>
      <dsp:style>
        <a:lnRef idx="0">
          <a:scrgbClr r="0" g="0" b="0"/>
        </a:lnRef>
        <a:fillRef idx="0">
          <a:scrgbClr r="0" g="0" b="0"/>
        </a:fillRef>
        <a:effectRef idx="0">
          <a:scrgbClr r="0" g="0" b="0"/>
        </a:effectRef>
        <a:fontRef idx="minor"/>
      </dsp:style>
    </dsp:sp>
    <dsp:sp modelId="{6B432AEB-26FC-4F25-A3F0-A8C0F72350E9}">
      <dsp:nvSpPr>
        <dsp:cNvPr id="0" name=""/>
        <dsp:cNvSpPr/>
      </dsp:nvSpPr>
      <dsp:spPr>
        <a:xfrm rot="5400000">
          <a:off x="4487212" y="1466523"/>
          <a:ext cx="825524" cy="718206"/>
        </a:xfrm>
        <a:prstGeom prst="hexagon">
          <a:avLst>
            <a:gd name="adj" fmla="val 25000"/>
            <a:gd name="vf" fmla="val 115470"/>
          </a:avLst>
        </a:prstGeom>
        <a:gradFill rotWithShape="0">
          <a:gsLst>
            <a:gs pos="0">
              <a:schemeClr val="accent4">
                <a:hueOff val="7622915"/>
                <a:satOff val="-31715"/>
                <a:lumOff val="7473"/>
                <a:alphaOff val="0"/>
                <a:lumMod val="110000"/>
                <a:satMod val="105000"/>
                <a:tint val="67000"/>
              </a:schemeClr>
            </a:gs>
            <a:gs pos="50000">
              <a:schemeClr val="accent4">
                <a:hueOff val="7622915"/>
                <a:satOff val="-31715"/>
                <a:lumOff val="7473"/>
                <a:alphaOff val="0"/>
                <a:lumMod val="105000"/>
                <a:satMod val="103000"/>
                <a:tint val="73000"/>
              </a:schemeClr>
            </a:gs>
            <a:gs pos="100000">
              <a:schemeClr val="accent4">
                <a:hueOff val="7622915"/>
                <a:satOff val="-31715"/>
                <a:lumOff val="747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rot="-5400000">
        <a:off x="4652791" y="1541508"/>
        <a:ext cx="494366" cy="568236"/>
      </dsp:txXfrm>
    </dsp:sp>
    <dsp:sp modelId="{855A34EE-EA89-4CA2-AA72-2C5B297874EB}">
      <dsp:nvSpPr>
        <dsp:cNvPr id="0" name=""/>
        <dsp:cNvSpPr/>
      </dsp:nvSpPr>
      <dsp:spPr>
        <a:xfrm rot="5400000">
          <a:off x="1751801" y="1594645"/>
          <a:ext cx="825524" cy="749756"/>
        </a:xfrm>
        <a:prstGeom prst="hexagon">
          <a:avLst>
            <a:gd name="adj" fmla="val 25000"/>
            <a:gd name="vf" fmla="val 115470"/>
          </a:avLst>
        </a:prstGeom>
        <a:gradFill rotWithShape="0">
          <a:gsLst>
            <a:gs pos="0">
              <a:schemeClr val="accent4">
                <a:hueOff val="8711903"/>
                <a:satOff val="-36246"/>
                <a:lumOff val="8540"/>
                <a:alphaOff val="0"/>
                <a:lumMod val="110000"/>
                <a:satMod val="105000"/>
                <a:tint val="67000"/>
              </a:schemeClr>
            </a:gs>
            <a:gs pos="50000">
              <a:schemeClr val="accent4">
                <a:hueOff val="8711903"/>
                <a:satOff val="-36246"/>
                <a:lumOff val="8540"/>
                <a:alphaOff val="0"/>
                <a:lumMod val="105000"/>
                <a:satMod val="103000"/>
                <a:tint val="73000"/>
              </a:schemeClr>
            </a:gs>
            <a:gs pos="100000">
              <a:schemeClr val="accent4">
                <a:hueOff val="8711903"/>
                <a:satOff val="-36246"/>
                <a:lumOff val="854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endParaRPr lang="sv-SE" sz="2600" kern="1200"/>
        </a:p>
      </dsp:txBody>
      <dsp:txXfrm rot="-5400000">
        <a:off x="1908910" y="1688034"/>
        <a:ext cx="511306" cy="562978"/>
      </dsp:txXfrm>
    </dsp:sp>
    <dsp:sp modelId="{1A645673-5BBB-4484-ACDD-483CBF919FB6}">
      <dsp:nvSpPr>
        <dsp:cNvPr id="0" name=""/>
        <dsp:cNvSpPr/>
      </dsp:nvSpPr>
      <dsp:spPr>
        <a:xfrm>
          <a:off x="4506644" y="2969852"/>
          <a:ext cx="921285" cy="495314"/>
        </a:xfrm>
        <a:prstGeom prst="rect">
          <a:avLst/>
        </a:prstGeom>
        <a:noFill/>
        <a:ln>
          <a:noFill/>
        </a:ln>
        <a:effectLst/>
      </dsp:spPr>
      <dsp:style>
        <a:lnRef idx="0">
          <a:scrgbClr r="0" g="0" b="0"/>
        </a:lnRef>
        <a:fillRef idx="0">
          <a:scrgbClr r="0" g="0" b="0"/>
        </a:fillRef>
        <a:effectRef idx="0">
          <a:scrgbClr r="0" g="0" b="0"/>
        </a:effectRef>
        <a:fontRef idx="minor"/>
      </dsp:style>
    </dsp:sp>
    <dsp:sp modelId="{E18EE7C0-9088-4057-B1EE-AF1CB40E1395}">
      <dsp:nvSpPr>
        <dsp:cNvPr id="0" name=""/>
        <dsp:cNvSpPr/>
      </dsp:nvSpPr>
      <dsp:spPr>
        <a:xfrm rot="5400000">
          <a:off x="951008" y="1609273"/>
          <a:ext cx="825524" cy="718206"/>
        </a:xfrm>
        <a:prstGeom prst="hexagon">
          <a:avLst>
            <a:gd name="adj" fmla="val 25000"/>
            <a:gd name="vf" fmla="val 11547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sv-SE" sz="3600" kern="1200"/>
        </a:p>
      </dsp:txBody>
      <dsp:txXfrm rot="-5400000">
        <a:off x="1116587" y="1684258"/>
        <a:ext cx="494366" cy="56823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4E76-4A45-9042-8D41-7312F12F64F0}" type="datetimeFigureOut">
              <a:rPr lang="en-US" smtClean="0"/>
              <a:t>6/3/2022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4F4A0-5306-774F-B095-EC92756A6250}" type="slidenum">
              <a:rPr lang="en-US" smtClean="0"/>
              <a:t>‹#›</a:t>
            </a:fld>
            <a:endParaRPr lang="en-US"/>
          </a:p>
        </p:txBody>
      </p:sp>
    </p:spTree>
    <p:extLst>
      <p:ext uri="{BB962C8B-B14F-4D97-AF65-F5344CB8AC3E}">
        <p14:creationId xmlns:p14="http://schemas.microsoft.com/office/powerpoint/2010/main" val="92581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sycnet.apa.org/doi/10.1037/h009498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tx1"/>
                </a:solidFill>
                <a:latin typeface="Gill Sans MT" panose="020B0502020104020203" pitchFamily="34" charset="0"/>
              </a:rPr>
              <a:t>One for ES, an one for supervision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Gill Sans MT" panose="020B0502020104020203" pitchFamily="34" charset="0"/>
              </a:rPr>
              <a:t>who becomes integrated in the psychosis team or team for other service users with long term mental health problems </a:t>
            </a:r>
          </a:p>
          <a:p>
            <a:endParaRPr lang="en-US" dirty="0"/>
          </a:p>
        </p:txBody>
      </p:sp>
      <p:sp>
        <p:nvSpPr>
          <p:cNvPr id="4" name="Slide Number Placeholder 3"/>
          <p:cNvSpPr>
            <a:spLocks noGrp="1"/>
          </p:cNvSpPr>
          <p:nvPr>
            <p:ph type="sldNum" sz="quarter" idx="10"/>
          </p:nvPr>
        </p:nvSpPr>
        <p:spPr/>
        <p:txBody>
          <a:bodyPr/>
          <a:lstStyle/>
          <a:p>
            <a:fld id="{A214F4A0-5306-774F-B095-EC92756A6250}" type="slidenum">
              <a:rPr lang="en-US" smtClean="0"/>
              <a:t>3</a:t>
            </a:fld>
            <a:endParaRPr lang="en-US"/>
          </a:p>
        </p:txBody>
      </p:sp>
    </p:spTree>
    <p:extLst>
      <p:ext uri="{BB962C8B-B14F-4D97-AF65-F5344CB8AC3E}">
        <p14:creationId xmlns:p14="http://schemas.microsoft.com/office/powerpoint/2010/main" val="90236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buFont typeface="Arial" charset="0"/>
              <a:buChar char="•"/>
            </a:pPr>
            <a:r>
              <a:rPr lang="en-US" dirty="0">
                <a:latin typeface="Gill Sans MT" panose="020B0502020104020203" pitchFamily="34" charset="0"/>
              </a:rPr>
              <a:t>British IPS experts handled training, supervision and fidelity reviews and implementation support every six months</a:t>
            </a:r>
          </a:p>
          <a:p>
            <a:pPr marL="742950" lvl="1" indent="-285750">
              <a:buFont typeface="Arial" charset="0"/>
              <a:buChar char="•"/>
            </a:pPr>
            <a:r>
              <a:rPr lang="en-US" dirty="0">
                <a:latin typeface="Gill Sans MT" panose="020B0502020104020203" pitchFamily="34" charset="0"/>
              </a:rPr>
              <a:t>Peer groups were facilitated to create a meaningful social context where social roles of being a worker, student or job seeker could be supported, sharing experiences and skills</a:t>
            </a:r>
          </a:p>
          <a:p>
            <a:pPr marL="742950" lvl="1" indent="-285750">
              <a:buFont typeface="Arial" charset="0"/>
              <a:buChar char="•"/>
            </a:pPr>
            <a:r>
              <a:rPr lang="en-US" dirty="0">
                <a:latin typeface="Gill Sans MT" panose="020B0502020104020203" pitchFamily="34" charset="0"/>
              </a:rPr>
              <a:t>Researchers, peers, professionals and employment specialists became champions</a:t>
            </a:r>
          </a:p>
          <a:p>
            <a:pPr marL="1200150" lvl="2" indent="-285750">
              <a:buFont typeface="Arial" charset="0"/>
              <a:buChar char="•"/>
            </a:pPr>
            <a:r>
              <a:rPr lang="en-US" dirty="0">
                <a:latin typeface="Gill Sans MT" panose="020B0502020104020203" pitchFamily="34" charset="0"/>
              </a:rPr>
              <a:t>Commissioned education at Lund University, all as teachers</a:t>
            </a:r>
          </a:p>
          <a:p>
            <a:pPr marL="1200150" lvl="2" indent="-285750">
              <a:buFont typeface="Arial" charset="0"/>
              <a:buChar char="•"/>
            </a:pPr>
            <a:r>
              <a:rPr lang="en-US" dirty="0">
                <a:latin typeface="Gill Sans MT" panose="020B0502020104020203" pitchFamily="34" charset="0"/>
              </a:rPr>
              <a:t>Champions setting up IPS organizations (teams) in various contexts</a:t>
            </a:r>
          </a:p>
          <a:p>
            <a:pPr marL="1200150" lvl="2" indent="-285750">
              <a:buFont typeface="Arial" charset="0"/>
              <a:buChar char="•"/>
            </a:pPr>
            <a:r>
              <a:rPr lang="en-US" dirty="0">
                <a:latin typeface="Gill Sans MT" panose="020B0502020104020203" pitchFamily="34" charset="0"/>
              </a:rPr>
              <a:t>Supporting the development of IPS networks</a:t>
            </a:r>
          </a:p>
          <a:p>
            <a:pPr marL="1200150" lvl="2" indent="-285750">
              <a:buFont typeface="Arial" charset="0"/>
              <a:buChar char="•"/>
            </a:pPr>
            <a:r>
              <a:rPr lang="en-US" dirty="0">
                <a:latin typeface="Gill Sans MT" panose="020B0502020104020203" pitchFamily="34" charset="0"/>
              </a:rPr>
              <a:t>Co-producing research </a:t>
            </a:r>
          </a:p>
          <a:p>
            <a:pPr marL="1200150" lvl="2" indent="-285750">
              <a:buFont typeface="Arial" charset="0"/>
              <a:buChar char="•"/>
            </a:pPr>
            <a:r>
              <a:rPr lang="en-US" dirty="0">
                <a:latin typeface="Gill Sans MT" panose="020B0502020104020203" pitchFamily="34" charset="0"/>
              </a:rPr>
              <a:t>Helps to build knowledge national website at for National Board of Health and Welfare</a:t>
            </a:r>
          </a:p>
          <a:p>
            <a:pPr marL="1200150" lvl="2" indent="-285750">
              <a:buFont typeface="Arial" charset="0"/>
              <a:buChar char="•"/>
            </a:pPr>
            <a:r>
              <a:rPr lang="en-US" dirty="0">
                <a:latin typeface="Gill Sans MT" panose="020B0502020104020203" pitchFamily="34" charset="0"/>
              </a:rPr>
              <a:t>Translates the IPS manual and fidelity documentation from the US</a:t>
            </a:r>
          </a:p>
          <a:p>
            <a:endParaRPr lang="sv-SE"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22</a:t>
            </a:fld>
            <a:endParaRPr lang="en-US"/>
          </a:p>
        </p:txBody>
      </p:sp>
    </p:spTree>
    <p:extLst>
      <p:ext uri="{BB962C8B-B14F-4D97-AF65-F5344CB8AC3E}">
        <p14:creationId xmlns:p14="http://schemas.microsoft.com/office/powerpoint/2010/main" val="308657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Södertälje has a long record of providing integrated mental health and social care services including vocational services, with both the county council and municipality. </a:t>
            </a:r>
            <a:r>
              <a:rPr lang="en-GB" sz="1200" b="0" i="0" u="none" strike="noStrike" kern="1200" baseline="0" dirty="0">
                <a:solidFill>
                  <a:schemeClr val="tx1"/>
                </a:solidFill>
                <a:latin typeface="Gill Sans MT" panose="020B0502020104020203" pitchFamily="34" charset="0"/>
                <a:ea typeface="+mn-ea"/>
                <a:cs typeface="+mn-cs"/>
              </a:rPr>
              <a:t>IPS has been i</a:t>
            </a:r>
            <a:r>
              <a:rPr lang="en-GB" dirty="0">
                <a:latin typeface="Gill Sans MT" panose="020B0502020104020203" pitchFamily="34" charset="0"/>
              </a:rPr>
              <a:t>n the</a:t>
            </a:r>
            <a:r>
              <a:rPr lang="en-GB" baseline="0" dirty="0">
                <a:latin typeface="Gill Sans MT" panose="020B0502020104020203" pitchFamily="34" charset="0"/>
              </a:rPr>
              <a:t> </a:t>
            </a:r>
            <a:r>
              <a:rPr lang="en-GB" dirty="0">
                <a:latin typeface="Gill Sans MT" panose="020B0502020104020203" pitchFamily="34" charset="0"/>
              </a:rPr>
              <a:t>ordinary service since 2011 with</a:t>
            </a:r>
            <a:r>
              <a:rPr lang="en-GB" baseline="0" dirty="0">
                <a:latin typeface="Gill Sans MT" panose="020B0502020104020203" pitchFamily="34" charset="0"/>
              </a:rPr>
              <a:t> </a:t>
            </a:r>
            <a:r>
              <a:rPr lang="en-GB" dirty="0">
                <a:latin typeface="Gill Sans MT" panose="020B0502020104020203" pitchFamily="34" charset="0"/>
              </a:rPr>
              <a:t>about 300 service users</a:t>
            </a:r>
            <a:r>
              <a:rPr lang="en-GB" baseline="0" dirty="0">
                <a:latin typeface="Gill Sans MT" panose="020B0502020104020203" pitchFamily="34" charset="0"/>
              </a:rPr>
              <a:t> every </a:t>
            </a:r>
            <a:r>
              <a:rPr lang="en-GB" dirty="0">
                <a:latin typeface="Gill Sans MT" panose="020B0502020104020203" pitchFamily="34" charset="0"/>
              </a:rPr>
              <a:t>year</a:t>
            </a:r>
            <a:r>
              <a:rPr lang="en-GB" baseline="0" dirty="0">
                <a:latin typeface="Gill Sans MT" panose="020B0502020104020203" pitchFamily="34" charset="0"/>
              </a:rPr>
              <a:t>. </a:t>
            </a:r>
            <a:r>
              <a:rPr lang="en-GB" sz="1200" b="0" i="0" u="none" strike="noStrike" kern="1200" baseline="0" dirty="0">
                <a:solidFill>
                  <a:schemeClr val="tx1"/>
                </a:solidFill>
                <a:latin typeface="+mn-lt"/>
                <a:ea typeface="+mn-ea"/>
                <a:cs typeface="+mn-cs"/>
              </a:rPr>
              <a:t>This innovative way of integrate welfare services stated an example for how to co-produce IPS in a Swedish context.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service u</a:t>
            </a:r>
            <a:r>
              <a:rPr lang="en-GB" dirty="0"/>
              <a:t>se the perspective of entitlement.</a:t>
            </a:r>
            <a:r>
              <a:rPr lang="en-GB" baseline="0" dirty="0"/>
              <a:t> </a:t>
            </a:r>
            <a:r>
              <a:rPr lang="en-GB" dirty="0"/>
              <a:t>IPS efforts are aid-assessed in accordance with the Social Services Act and the Act on Support and Service for Persons with Certain Disabilities. Not always an advantage but from the long-term perspective it has contribute to stability in the organisation</a:t>
            </a:r>
            <a:r>
              <a:rPr lang="en-GB" baseline="0" dirty="0"/>
              <a:t>, where t</a:t>
            </a:r>
            <a:r>
              <a:rPr lang="en-GB" dirty="0"/>
              <a:t>he</a:t>
            </a:r>
            <a:r>
              <a:rPr lang="en-GB" baseline="0" dirty="0"/>
              <a:t> IPS efforts </a:t>
            </a:r>
            <a:r>
              <a:rPr lang="en-GB" dirty="0"/>
              <a:t>cannot prioritized away when it’s a legal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national guidelines was a breakthrough to engage concerned actors and authorities. Here t</a:t>
            </a:r>
            <a:r>
              <a:rPr lang="en-GB" dirty="0"/>
              <a:t>he detailed fidelity scale been</a:t>
            </a:r>
            <a:r>
              <a:rPr lang="en-GB" baseline="0" dirty="0"/>
              <a:t> used </a:t>
            </a:r>
            <a:r>
              <a:rPr lang="en-GB" dirty="0"/>
              <a:t>in a management perspective. </a:t>
            </a:r>
            <a:r>
              <a:rPr lang="en-GB" baseline="0" dirty="0"/>
              <a:t>A tool for internal request of funds, but also to direct involve collaboration partners, and everyone been anxious for the numbers to look good where they are involved.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Then the early connection to, and cooperation with research has been fruitful to stay updated and to motivate the service and efforts.</a:t>
            </a:r>
            <a:endParaRPr lang="en-GB" dirty="0"/>
          </a:p>
        </p:txBody>
      </p:sp>
      <p:sp>
        <p:nvSpPr>
          <p:cNvPr id="4" name="Slide Number Placeholder 3"/>
          <p:cNvSpPr>
            <a:spLocks noGrp="1"/>
          </p:cNvSpPr>
          <p:nvPr>
            <p:ph type="sldNum" sz="quarter" idx="10"/>
          </p:nvPr>
        </p:nvSpPr>
        <p:spPr/>
        <p:txBody>
          <a:bodyPr/>
          <a:lstStyle/>
          <a:p>
            <a:fld id="{A214F4A0-5306-774F-B095-EC92756A6250}" type="slidenum">
              <a:rPr lang="en-US" smtClean="0"/>
              <a:t>23</a:t>
            </a:fld>
            <a:endParaRPr lang="en-US"/>
          </a:p>
        </p:txBody>
      </p:sp>
    </p:spTree>
    <p:extLst>
      <p:ext uri="{BB962C8B-B14F-4D97-AF65-F5344CB8AC3E}">
        <p14:creationId xmlns:p14="http://schemas.microsoft.com/office/powerpoint/2010/main" val="396116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aseline="0" dirty="0">
                <a:solidFill>
                  <a:prstClr val="black"/>
                </a:solidFill>
                <a:latin typeface="Gill Sans MT" panose="020B0502020104020203" pitchFamily="34" charset="0"/>
              </a:rPr>
              <a:t>Internal s</a:t>
            </a:r>
            <a:r>
              <a:rPr lang="en-GB" sz="1600" dirty="0">
                <a:solidFill>
                  <a:schemeClr val="tx1"/>
                </a:solidFill>
                <a:latin typeface="Gill Sans MT" panose="020B0502020104020203" pitchFamily="34" charset="0"/>
              </a:rPr>
              <a:t>upervision highlights</a:t>
            </a:r>
            <a:r>
              <a:rPr lang="en-GB" sz="1600" baseline="0" dirty="0">
                <a:solidFill>
                  <a:schemeClr val="tx1"/>
                </a:solidFill>
                <a:latin typeface="Gill Sans MT" panose="020B0502020104020203" pitchFamily="34" charset="0"/>
              </a:rPr>
              <a:t> in the </a:t>
            </a:r>
            <a:r>
              <a:rPr lang="en-GB" sz="1600" baseline="0" dirty="0">
                <a:solidFill>
                  <a:prstClr val="black"/>
                </a:solidFill>
                <a:latin typeface="Gill Sans MT" panose="020B0502020104020203" pitchFamily="34" charset="0"/>
              </a:rPr>
              <a:t>systematic work with development of competence, in group and individual level among the work specialists</a:t>
            </a:r>
            <a:r>
              <a:rPr lang="en-GB" sz="1600" baseline="0" dirty="0">
                <a:solidFill>
                  <a:schemeClr val="tx1"/>
                </a:solidFill>
                <a:latin typeface="Gill Sans MT" panose="020B0502020104020203" pitchFamily="34" charset="0"/>
              </a:rPr>
              <a:t>. Staff also are </a:t>
            </a:r>
            <a:r>
              <a:rPr lang="en-GB" sz="1400" baseline="0" dirty="0">
                <a:latin typeface="Gill Sans MT" panose="020B0502020104020203" pitchFamily="34" charset="0"/>
              </a:rPr>
              <a:t>active in different national IPS networks, and all go for the c</a:t>
            </a:r>
            <a:r>
              <a:rPr lang="en-GB" sz="1400" dirty="0">
                <a:latin typeface="Gill Sans MT" panose="020B0502020104020203" pitchFamily="34" charset="0"/>
              </a:rPr>
              <a:t>ommissioned education at the University,</a:t>
            </a:r>
            <a:r>
              <a:rPr lang="en-GB" sz="1400" baseline="0" dirty="0">
                <a:latin typeface="Gill Sans MT" panose="020B0502020104020203" pitchFamily="34" charset="0"/>
              </a:rPr>
              <a:t> given important </a:t>
            </a:r>
            <a:r>
              <a:rPr lang="en-GB" sz="1400" dirty="0">
                <a:latin typeface="Gill Sans MT" panose="020B0502020104020203" pitchFamily="34" charset="0"/>
              </a:rPr>
              <a:t>legitimacy.</a:t>
            </a:r>
            <a:r>
              <a:rPr lang="en-GB" sz="1400" baseline="0" dirty="0">
                <a:latin typeface="Gill Sans MT" panose="020B05020201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Gill Sans MT" panose="020B0502020104020203" pitchFamily="34" charset="0"/>
              </a:rPr>
              <a:t>In all recruitment, the thinking and interest of the recovery perspective are considered. Also important when recruiting contact persons from the other co-production partners. </a:t>
            </a:r>
            <a:r>
              <a:rPr lang="en-GB" sz="1400" dirty="0">
                <a:latin typeface="Gill Sans MT" panose="020B0502020104020203" pitchFamily="34" charset="0"/>
              </a:rPr>
              <a:t>We have a joint steering group with the concerned actors and authorities. Here we convey the fidelity measurements and results,</a:t>
            </a:r>
            <a:r>
              <a:rPr lang="en-GB" sz="1400" baseline="0" dirty="0">
                <a:latin typeface="Gill Sans MT" panose="020B0502020104020203" pitchFamily="34" charset="0"/>
              </a:rPr>
              <a:t> d</a:t>
            </a:r>
            <a:r>
              <a:rPr lang="en-GB" sz="1400" dirty="0">
                <a:latin typeface="Gill Sans MT" panose="020B0502020104020203" pitchFamily="34" charset="0"/>
              </a:rPr>
              <a:t>irectly related to collaboration forms. We also have regular co-production meetings for staff bi-weekly. To explain conditions, provide opportunities and update each other on the different actor's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Gill Sans MT" panose="020B0502020104020203" pitchFamily="34" charset="0"/>
              </a:rPr>
              <a:t>Important is the contact with</a:t>
            </a:r>
            <a:r>
              <a:rPr lang="en-GB" sz="1400" baseline="0" dirty="0">
                <a:latin typeface="Gill Sans MT" panose="020B0502020104020203" pitchFamily="34" charset="0"/>
              </a:rPr>
              <a:t> the employers </a:t>
            </a:r>
            <a:r>
              <a:rPr lang="en-GB" sz="1400" dirty="0">
                <a:latin typeface="Gill Sans MT" panose="020B0502020104020203" pitchFamily="34" charset="0"/>
              </a:rPr>
              <a:t>that contribute to increase the</a:t>
            </a:r>
            <a:r>
              <a:rPr lang="en-GB" sz="1400" baseline="0" dirty="0">
                <a:latin typeface="Gill Sans MT" panose="020B0502020104020203" pitchFamily="34" charset="0"/>
              </a:rPr>
              <a:t> </a:t>
            </a:r>
            <a:r>
              <a:rPr lang="en-GB" sz="1400" dirty="0">
                <a:latin typeface="Gill Sans MT" panose="020B0502020104020203" pitchFamily="34" charset="0"/>
              </a:rPr>
              <a:t>knowledge about mental health problems</a:t>
            </a:r>
            <a:r>
              <a:rPr lang="en-GB" sz="1400" baseline="0" dirty="0">
                <a:latin typeface="Gill Sans MT" panose="020B0502020104020203" pitchFamily="34" charset="0"/>
              </a:rPr>
              <a:t> on the labour market and of course to create work opportunities for service users.</a:t>
            </a:r>
            <a:r>
              <a:rPr lang="en-GB" sz="1400" dirty="0">
                <a:latin typeface="Gill Sans MT" panose="020B05020201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Gill Sans MT" panose="020B0502020104020203" pitchFamily="34" charset="0"/>
              </a:rPr>
              <a:t>Of course the</a:t>
            </a:r>
            <a:r>
              <a:rPr lang="en-GB" sz="1400" dirty="0">
                <a:latin typeface="Gill Sans MT" panose="020B0502020104020203" pitchFamily="34" charset="0"/>
              </a:rPr>
              <a:t> dialogue with the service user</a:t>
            </a:r>
            <a:r>
              <a:rPr lang="en-GB" sz="1400" baseline="0" dirty="0">
                <a:latin typeface="Gill Sans MT" panose="020B0502020104020203" pitchFamily="34" charset="0"/>
              </a:rPr>
              <a:t> is</a:t>
            </a:r>
            <a:r>
              <a:rPr lang="en-GB" sz="1400" dirty="0">
                <a:latin typeface="Gill Sans MT" panose="020B0502020104020203" pitchFamily="34" charset="0"/>
              </a:rPr>
              <a:t> the fundamental</a:t>
            </a:r>
            <a:r>
              <a:rPr lang="en-GB" sz="1400" baseline="0" dirty="0">
                <a:latin typeface="Gill Sans MT" panose="020B0502020104020203" pitchFamily="34" charset="0"/>
              </a:rPr>
              <a:t> for d</a:t>
            </a:r>
            <a:r>
              <a:rPr lang="en-GB" sz="1400" dirty="0">
                <a:latin typeface="Gill Sans MT" panose="020B0502020104020203" pitchFamily="34" charset="0"/>
              </a:rPr>
              <a:t>esigning the support and the service. </a:t>
            </a:r>
            <a:r>
              <a:rPr lang="en-GB" sz="1400" baseline="0" dirty="0">
                <a:latin typeface="Gill Sans MT" panose="020B0502020104020203" pitchFamily="34" charset="0"/>
              </a:rPr>
              <a:t>Also arranging a</a:t>
            </a:r>
            <a:r>
              <a:rPr lang="en-GB" sz="1400" dirty="0">
                <a:latin typeface="Gill Sans MT" panose="020B0502020104020203" pitchFamily="34" charset="0"/>
              </a:rPr>
              <a:t>t least two peer-supports groups</a:t>
            </a:r>
            <a:r>
              <a:rPr lang="en-GB" sz="1400" baseline="0" dirty="0">
                <a:latin typeface="Gill Sans MT" panose="020B0502020104020203" pitchFamily="34" charset="0"/>
              </a:rPr>
              <a:t> </a:t>
            </a:r>
            <a:r>
              <a:rPr lang="en-GB" sz="1400" dirty="0">
                <a:latin typeface="Gill Sans MT" panose="020B0502020104020203" pitchFamily="34" charset="0"/>
              </a:rPr>
              <a:t>each semester.</a:t>
            </a:r>
            <a:r>
              <a:rPr lang="en-GB" sz="1400" baseline="0" dirty="0">
                <a:latin typeface="Gill Sans MT" panose="020B0502020104020203" pitchFamily="34" charset="0"/>
              </a:rPr>
              <a:t> </a:t>
            </a:r>
            <a:endParaRPr lang="en-GB" sz="1400" dirty="0"/>
          </a:p>
        </p:txBody>
      </p:sp>
      <p:sp>
        <p:nvSpPr>
          <p:cNvPr id="4" name="Slide Number Placeholder 3"/>
          <p:cNvSpPr>
            <a:spLocks noGrp="1"/>
          </p:cNvSpPr>
          <p:nvPr>
            <p:ph type="sldNum" sz="quarter" idx="10"/>
          </p:nvPr>
        </p:nvSpPr>
        <p:spPr/>
        <p:txBody>
          <a:bodyPr/>
          <a:lstStyle/>
          <a:p>
            <a:fld id="{A214F4A0-5306-774F-B095-EC92756A6250}" type="slidenum">
              <a:rPr lang="en-US" smtClean="0"/>
              <a:t>24</a:t>
            </a:fld>
            <a:endParaRPr lang="en-US"/>
          </a:p>
        </p:txBody>
      </p:sp>
    </p:spTree>
    <p:extLst>
      <p:ext uri="{BB962C8B-B14F-4D97-AF65-F5344CB8AC3E}">
        <p14:creationId xmlns:p14="http://schemas.microsoft.com/office/powerpoint/2010/main" val="2574978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Future</a:t>
            </a:r>
            <a:r>
              <a:rPr lang="en-GB" baseline="0" dirty="0"/>
              <a:t> perspectives in the service is the </a:t>
            </a:r>
            <a:r>
              <a:rPr lang="en-GB" dirty="0"/>
              <a:t>expand for persons with addiction, which the national guidelines since 2018 recommend, and for persons with high-functioning autism.</a:t>
            </a:r>
            <a:r>
              <a:rPr lang="en-GB" baseline="0" dirty="0"/>
              <a:t> This challenges the service to built up cooperation with new authorities and pick up the needs of the new groups.</a:t>
            </a:r>
          </a:p>
          <a:p>
            <a:r>
              <a:rPr lang="en-GB" dirty="0"/>
              <a:t>Based on the increasing mental health problems among young adults, we have expand the service to work with IPS preventively. Young adults aged 18-25 years have direct entrance through their own registration.</a:t>
            </a:r>
            <a:r>
              <a:rPr lang="en-GB" baseline="0" dirty="0"/>
              <a:t> </a:t>
            </a:r>
            <a:r>
              <a:rPr lang="en-GB" dirty="0"/>
              <a:t>Many have difficulties, but its open for all,</a:t>
            </a:r>
            <a:r>
              <a:rPr lang="en-GB" baseline="0" dirty="0"/>
              <a:t> s</a:t>
            </a:r>
            <a:r>
              <a:rPr lang="en-GB" dirty="0"/>
              <a:t>o they don't need to have contact with the mental health care or a diagnosis. </a:t>
            </a:r>
            <a:r>
              <a:rPr lang="en-GB" baseline="0" dirty="0"/>
              <a:t>Here we cooperate with</a:t>
            </a:r>
            <a:r>
              <a:rPr lang="en-GB" dirty="0"/>
              <a:t> the municipality's follow-up responsibility for young people, the schools' </a:t>
            </a:r>
            <a:r>
              <a:rPr lang="en-GB"/>
              <a:t>student health</a:t>
            </a:r>
            <a:r>
              <a:rPr lang="en-GB" baseline="0"/>
              <a:t> and </a:t>
            </a:r>
            <a:r>
              <a:rPr lang="en-GB" dirty="0"/>
              <a:t>so on. Since the</a:t>
            </a:r>
            <a:r>
              <a:rPr lang="en-GB" baseline="0" dirty="0"/>
              <a:t> s</a:t>
            </a:r>
            <a:r>
              <a:rPr lang="en-GB" dirty="0"/>
              <a:t>tart 2019 we had in total 140 participants with a high proportion for studies and work. So far 2021 43% started to work and 25% started to study.</a:t>
            </a:r>
            <a:endParaRPr lang="en-GB" baseline="0" dirty="0"/>
          </a:p>
        </p:txBody>
      </p:sp>
      <p:sp>
        <p:nvSpPr>
          <p:cNvPr id="4" name="Slide Number Placeholder 3"/>
          <p:cNvSpPr>
            <a:spLocks noGrp="1"/>
          </p:cNvSpPr>
          <p:nvPr>
            <p:ph type="sldNum" sz="quarter" idx="10"/>
          </p:nvPr>
        </p:nvSpPr>
        <p:spPr/>
        <p:txBody>
          <a:bodyPr/>
          <a:lstStyle/>
          <a:p>
            <a:fld id="{A214F4A0-5306-774F-B095-EC92756A6250}" type="slidenum">
              <a:rPr lang="en-US" smtClean="0"/>
              <a:t>25</a:t>
            </a:fld>
            <a:endParaRPr lang="en-US"/>
          </a:p>
        </p:txBody>
      </p:sp>
    </p:spTree>
    <p:extLst>
      <p:ext uri="{BB962C8B-B14F-4D97-AF65-F5344CB8AC3E}">
        <p14:creationId xmlns:p14="http://schemas.microsoft.com/office/powerpoint/2010/main" val="330051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co-production of integrated MH services and vocational rehabilitation in one exclusive unite for young adults in Södertälje, we studied the service-users experiences. </a:t>
            </a:r>
          </a:p>
          <a:p>
            <a:r>
              <a:rPr lang="en-GB" dirty="0"/>
              <a:t>The integrated service</a:t>
            </a:r>
            <a:r>
              <a:rPr lang="en-GB" baseline="0" dirty="0"/>
              <a:t> had co-location, shared workplaces and joint interprofessional teams, with work specialist in. </a:t>
            </a:r>
          </a:p>
          <a:p>
            <a:r>
              <a:rPr lang="en-GB" baseline="0" dirty="0"/>
              <a:t>The result </a:t>
            </a:r>
            <a:r>
              <a:rPr lang="en-GB" dirty="0"/>
              <a:t>showed that no matter the work-related outcomes, the partnership support in IPS and </a:t>
            </a:r>
            <a:r>
              <a:rPr lang="en-GB" dirty="0" err="1"/>
              <a:t>SEd</a:t>
            </a:r>
            <a:r>
              <a:rPr lang="en-GB" dirty="0"/>
              <a:t> </a:t>
            </a:r>
            <a:r>
              <a:rPr lang="en-GB" baseline="0" dirty="0"/>
              <a:t>was </a:t>
            </a:r>
            <a:r>
              <a:rPr lang="en-GB" dirty="0"/>
              <a:t>an opportunity to develop work identity important for the transition to adulthood</a:t>
            </a:r>
            <a:r>
              <a:rPr lang="en-GB" baseline="0" dirty="0"/>
              <a:t> </a:t>
            </a:r>
            <a:r>
              <a:rPr lang="en-GB" dirty="0"/>
              <a:t>and future perspective in life.</a:t>
            </a:r>
            <a:r>
              <a:rPr lang="en-GB" baseline="0" dirty="0"/>
              <a:t> And f</a:t>
            </a:r>
            <a:r>
              <a:rPr lang="en-GB" dirty="0"/>
              <a:t>acilitated the </a:t>
            </a:r>
            <a:r>
              <a:rPr lang="en-GB" sz="1200" dirty="0">
                <a:solidFill>
                  <a:schemeClr val="tx1"/>
                </a:solidFill>
              </a:rPr>
              <a:t>student role entailing positive identity formation and reduction of stigma important for a personal recovery process. </a:t>
            </a:r>
            <a:endParaRPr lang="en-GB" dirty="0"/>
          </a:p>
          <a:p>
            <a:r>
              <a:rPr lang="en-GB" dirty="0"/>
              <a:t>Further</a:t>
            </a:r>
            <a:r>
              <a:rPr lang="en-GB" baseline="0" dirty="0"/>
              <a:t> t</a:t>
            </a:r>
            <a:r>
              <a:rPr lang="en-GB" dirty="0"/>
              <a:t>he longitudinal result showed that the mental health increased after one year. The young adults valued that</a:t>
            </a:r>
            <a:r>
              <a:rPr lang="en-GB" baseline="0" dirty="0"/>
              <a:t> </a:t>
            </a:r>
            <a:r>
              <a:rPr lang="en-GB" dirty="0"/>
              <a:t>quality of life and the level of activity in daily life increased. And rated their depression more difficult in the beginning compared to a year later. </a:t>
            </a:r>
            <a:endParaRPr lang="en-US" dirty="0"/>
          </a:p>
        </p:txBody>
      </p:sp>
      <p:sp>
        <p:nvSpPr>
          <p:cNvPr id="4" name="Slide Number Placeholder 3"/>
          <p:cNvSpPr>
            <a:spLocks noGrp="1"/>
          </p:cNvSpPr>
          <p:nvPr>
            <p:ph type="sldNum" sz="quarter" idx="10"/>
          </p:nvPr>
        </p:nvSpPr>
        <p:spPr/>
        <p:txBody>
          <a:bodyPr/>
          <a:lstStyle/>
          <a:p>
            <a:fld id="{A214F4A0-5306-774F-B095-EC92756A6250}" type="slidenum">
              <a:rPr lang="en-US" smtClean="0"/>
              <a:t>26</a:t>
            </a:fld>
            <a:endParaRPr lang="en-US"/>
          </a:p>
        </p:txBody>
      </p:sp>
    </p:spTree>
    <p:extLst>
      <p:ext uri="{BB962C8B-B14F-4D97-AF65-F5344CB8AC3E}">
        <p14:creationId xmlns:p14="http://schemas.microsoft.com/office/powerpoint/2010/main" val="72812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a:solidFill>
                  <a:schemeClr val="tx1"/>
                </a:solidFill>
                <a:latin typeface="+mn-lt"/>
                <a:ea typeface="+mn-ea"/>
                <a:cs typeface="+mn-cs"/>
              </a:rPr>
              <a:t>Södertälje</a:t>
            </a:r>
            <a:r>
              <a:rPr lang="en-GB" sz="1200" b="0" i="0" u="none" strike="noStrike" kern="1200" baseline="0" dirty="0">
                <a:solidFill>
                  <a:schemeClr val="tx1"/>
                </a:solidFill>
                <a:latin typeface="+mn-lt"/>
                <a:ea typeface="+mn-ea"/>
                <a:cs typeface="+mn-cs"/>
              </a:rPr>
              <a:t> has a long record of providing flexible and integrated mental health and social care services including IPS vocational services, with both county council and municipality. </a:t>
            </a:r>
            <a:r>
              <a:rPr lang="en-GB" sz="1200" b="0" i="0" u="none" strike="noStrike" kern="1200" baseline="0" dirty="0">
                <a:solidFill>
                  <a:schemeClr val="tx1"/>
                </a:solidFill>
                <a:latin typeface="Gill Sans MT" panose="020B0502020104020203" pitchFamily="34" charset="0"/>
                <a:ea typeface="+mn-ea"/>
                <a:cs typeface="+mn-cs"/>
              </a:rPr>
              <a:t>The service have been i</a:t>
            </a:r>
            <a:r>
              <a:rPr lang="en-GB" dirty="0">
                <a:latin typeface="Gill Sans MT" panose="020B0502020104020203" pitchFamily="34" charset="0"/>
              </a:rPr>
              <a:t>n the</a:t>
            </a:r>
            <a:r>
              <a:rPr lang="en-GB" baseline="0" dirty="0">
                <a:latin typeface="Gill Sans MT" panose="020B0502020104020203" pitchFamily="34" charset="0"/>
              </a:rPr>
              <a:t> </a:t>
            </a:r>
            <a:r>
              <a:rPr lang="en-GB" dirty="0">
                <a:latin typeface="Gill Sans MT" panose="020B0502020104020203" pitchFamily="34" charset="0"/>
              </a:rPr>
              <a:t>social cares ordinary service since 2011 (</a:t>
            </a:r>
            <a:r>
              <a:rPr lang="en-GB" dirty="0" err="1">
                <a:latin typeface="Gill Sans MT" panose="020B0502020104020203" pitchFamily="34" charset="0"/>
              </a:rPr>
              <a:t>SEd</a:t>
            </a:r>
            <a:r>
              <a:rPr lang="en-GB" dirty="0">
                <a:latin typeface="Gill Sans MT" panose="020B0502020104020203" pitchFamily="34" charset="0"/>
              </a:rPr>
              <a:t> 2014)</a:t>
            </a:r>
            <a:r>
              <a:rPr lang="en-GB" baseline="0" dirty="0">
                <a:latin typeface="Gill Sans MT" panose="020B0502020104020203" pitchFamily="34" charset="0"/>
              </a:rPr>
              <a:t> </a:t>
            </a:r>
            <a:r>
              <a:rPr lang="en-GB" dirty="0">
                <a:latin typeface="Gill Sans MT" panose="020B0502020104020203" pitchFamily="34" charset="0"/>
              </a:rPr>
              <a:t>and</a:t>
            </a:r>
            <a:r>
              <a:rPr lang="en-GB" baseline="0" dirty="0">
                <a:latin typeface="Gill Sans MT" panose="020B0502020104020203" pitchFamily="34" charset="0"/>
              </a:rPr>
              <a:t> have</a:t>
            </a:r>
            <a:r>
              <a:rPr lang="en-GB" dirty="0">
                <a:latin typeface="Gill Sans MT" panose="020B0502020104020203" pitchFamily="34" charset="0"/>
              </a:rPr>
              <a:t> ca. 300 service users</a:t>
            </a:r>
            <a:r>
              <a:rPr lang="en-GB" baseline="0" dirty="0">
                <a:latin typeface="Gill Sans MT" panose="020B0502020104020203" pitchFamily="34" charset="0"/>
              </a:rPr>
              <a:t> every </a:t>
            </a:r>
            <a:r>
              <a:rPr lang="en-GB" dirty="0">
                <a:latin typeface="Gill Sans MT" panose="020B0502020104020203" pitchFamily="34" charset="0"/>
              </a:rPr>
              <a:t>year</a:t>
            </a:r>
            <a:r>
              <a:rPr lang="en-GB" baseline="0" dirty="0">
                <a:latin typeface="Gill Sans MT" panose="020B0502020104020203" pitchFamily="34" charset="0"/>
              </a:rPr>
              <a:t>. </a:t>
            </a:r>
            <a:r>
              <a:rPr lang="en-GB" sz="1200" b="0" i="0" u="none" strike="noStrike" kern="1200" baseline="0" dirty="0">
                <a:solidFill>
                  <a:schemeClr val="tx1"/>
                </a:solidFill>
                <a:latin typeface="+mn-lt"/>
                <a:ea typeface="+mn-ea"/>
                <a:cs typeface="+mn-cs"/>
              </a:rPr>
              <a:t>With this innovative way of integrating welfare services the </a:t>
            </a:r>
            <a:r>
              <a:rPr lang="en-GB" sz="1200" b="0" i="0" u="none" strike="noStrike" kern="1200" baseline="0" dirty="0" err="1">
                <a:solidFill>
                  <a:schemeClr val="tx1"/>
                </a:solidFill>
                <a:latin typeface="+mn-lt"/>
                <a:ea typeface="+mn-ea"/>
                <a:cs typeface="+mn-cs"/>
              </a:rPr>
              <a:t>Södertälje</a:t>
            </a:r>
            <a:r>
              <a:rPr lang="en-GB" sz="1200" b="0" i="0" u="none" strike="noStrike" kern="1200" baseline="0" dirty="0">
                <a:solidFill>
                  <a:schemeClr val="tx1"/>
                </a:solidFill>
                <a:latin typeface="+mn-lt"/>
                <a:ea typeface="+mn-ea"/>
                <a:cs typeface="+mn-cs"/>
              </a:rPr>
              <a:t> model stated an example for how to implement IPS in a Swedish context. 2019 the </a:t>
            </a:r>
            <a:r>
              <a:rPr lang="en-GB" dirty="0"/>
              <a:t>model reorganized into a more traditional service,</a:t>
            </a:r>
            <a:r>
              <a:rPr lang="en-GB" baseline="0" dirty="0"/>
              <a:t> however the IPS service is going on</a:t>
            </a:r>
            <a:r>
              <a:rPr lang="en-GB" dirty="0"/>
              <a:t>. </a:t>
            </a:r>
            <a:r>
              <a:rPr lang="en-GB" baseline="0" dirty="0"/>
              <a:t>From the beginning the service u</a:t>
            </a:r>
            <a:r>
              <a:rPr lang="en-GB" dirty="0"/>
              <a:t>sed the perspective of entitlement. It</a:t>
            </a:r>
            <a:r>
              <a:rPr lang="en-GB" baseline="0" dirty="0"/>
              <a:t> has g</a:t>
            </a:r>
            <a:r>
              <a:rPr lang="en-GB" dirty="0"/>
              <a:t>iven stability in the organisation with the IPS efforts aid-assessed in accordance with the Social Services Act and the Act on Support and Service for Persons with Certain Disabilities. Not always an advantage but from the long-term perspective it has contribute to stability. The</a:t>
            </a:r>
            <a:r>
              <a:rPr lang="en-GB" baseline="0" dirty="0"/>
              <a:t> IPS service</a:t>
            </a:r>
            <a:r>
              <a:rPr lang="en-GB" dirty="0"/>
              <a:t> cannot prioritized away when it’s a legal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national guidelines was a breakthrough for the service. The guidelines motivate the importance of the efforts, engage all cooperation partners, and stress the importance to co-produce around the vocational service in the mental health care. </a:t>
            </a:r>
            <a:r>
              <a:rPr lang="en-GB" dirty="0"/>
              <a:t>Management has</a:t>
            </a:r>
            <a:r>
              <a:rPr lang="en-GB" baseline="0" dirty="0"/>
              <a:t> been </a:t>
            </a:r>
            <a:r>
              <a:rPr lang="en-GB" dirty="0"/>
              <a:t>competent in method. </a:t>
            </a:r>
            <a:r>
              <a:rPr lang="en-GB" baseline="0" dirty="0"/>
              <a:t>Conscious give strong support for the service, crucial for the development and success to continue through the years. </a:t>
            </a:r>
            <a:r>
              <a:rPr lang="en-GB" dirty="0"/>
              <a:t>The detailed fidelity scale has been</a:t>
            </a:r>
            <a:r>
              <a:rPr lang="en-GB" baseline="0" dirty="0"/>
              <a:t> a tool </a:t>
            </a:r>
            <a:r>
              <a:rPr lang="en-GB" dirty="0"/>
              <a:t>in a management perspective. </a:t>
            </a:r>
            <a:r>
              <a:rPr lang="en-GB" baseline="0" dirty="0"/>
              <a:t>Of course for the internal development and request of funds, but also in the contact with collaboration partners. Its been a direct way to involve partners, and everyone has been anxious for the numbers to look good where they are involved. The early connection and engagement in research in cooperation with Lund and </a:t>
            </a:r>
            <a:r>
              <a:rPr lang="en-GB" baseline="0" dirty="0" err="1"/>
              <a:t>Umeå</a:t>
            </a:r>
            <a:r>
              <a:rPr lang="en-GB" baseline="0" dirty="0"/>
              <a:t> University, has been fruitful to stay updated, and critical to motivate why we need to invest in IPS and this co-production.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14F4A0-5306-774F-B095-EC92756A62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95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Preparation – Before Co-Production Occurs YES NO</a:t>
            </a:r>
          </a:p>
          <a:p>
            <a:r>
              <a:rPr lang="en-US" sz="1200" b="0" i="0" u="none" strike="noStrike" kern="1200" baseline="0" dirty="0">
                <a:solidFill>
                  <a:schemeClr val="tx1"/>
                </a:solidFill>
                <a:latin typeface="+mn-lt"/>
                <a:ea typeface="+mn-ea"/>
                <a:cs typeface="+mn-cs"/>
              </a:rPr>
              <a:t>Is there any conflict between facilitators/stakeholders or is there anything</a:t>
            </a:r>
          </a:p>
          <a:p>
            <a:r>
              <a:rPr lang="en-US" sz="1200" b="0" i="0" u="none" strike="noStrike" kern="1200" baseline="0" dirty="0">
                <a:solidFill>
                  <a:schemeClr val="tx1"/>
                </a:solidFill>
                <a:latin typeface="+mn-lt"/>
                <a:ea typeface="+mn-ea"/>
                <a:cs typeface="+mn-cs"/>
              </a:rPr>
              <a:t>that may prevent effective co-production from occurring?</a:t>
            </a:r>
          </a:p>
          <a:p>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Have facilitators/stakeholders enough time to properly prepare for the</a:t>
            </a:r>
          </a:p>
          <a:p>
            <a:r>
              <a:rPr lang="en-US" sz="1200" b="0" i="0" u="none" strike="noStrike" kern="1200" baseline="0" dirty="0">
                <a:solidFill>
                  <a:schemeClr val="tx1"/>
                </a:solidFill>
                <a:latin typeface="+mn-lt"/>
                <a:ea typeface="+mn-ea"/>
                <a:cs typeface="+mn-cs"/>
              </a:rPr>
              <a:t>co-production activity? </a:t>
            </a:r>
            <a:r>
              <a:rPr lang="en-US" sz="1200" b="0" i="1" u="none" strike="noStrike" kern="1200" baseline="0" dirty="0">
                <a:solidFill>
                  <a:schemeClr val="tx1"/>
                </a:solidFill>
                <a:latin typeface="+mn-lt"/>
                <a:ea typeface="+mn-ea"/>
                <a:cs typeface="+mn-cs"/>
              </a:rPr>
              <a:t>(All Co-Production Activities)</a:t>
            </a:r>
          </a:p>
          <a:p>
            <a:r>
              <a:rPr lang="en-US" sz="1200" b="0" i="0" u="none" strike="noStrike" kern="1200" baseline="0" dirty="0">
                <a:solidFill>
                  <a:schemeClr val="tx1"/>
                </a:solidFill>
                <a:latin typeface="+mn-lt"/>
                <a:ea typeface="+mn-ea"/>
                <a:cs typeface="+mn-cs"/>
              </a:rPr>
              <a:t>Is professional hierarchy evident between facilitators/stakeholders?</a:t>
            </a:r>
          </a:p>
          <a:p>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Are facilitators/stakeholders willing to work together equally?</a:t>
            </a:r>
          </a:p>
          <a:p>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Are facilitators/stakeholders willing to accept new recovery ideas and roles e.g.</a:t>
            </a:r>
          </a:p>
          <a:p>
            <a:r>
              <a:rPr lang="en-US" sz="1200" b="0" i="0" u="none" strike="noStrike" kern="1200" baseline="0" dirty="0">
                <a:solidFill>
                  <a:schemeClr val="tx1"/>
                </a:solidFill>
                <a:latin typeface="+mn-lt"/>
                <a:ea typeface="+mn-ea"/>
                <a:cs typeface="+mn-cs"/>
              </a:rPr>
              <a:t>Peer Support Workers/Peer Educators/Recovery Colleges and their importance</a:t>
            </a:r>
          </a:p>
          <a:p>
            <a:r>
              <a:rPr lang="en-US" sz="1200" b="0" i="0" u="none" strike="noStrike" kern="1200" baseline="0" dirty="0">
                <a:solidFill>
                  <a:schemeClr val="tx1"/>
                </a:solidFill>
                <a:latin typeface="+mn-lt"/>
                <a:ea typeface="+mn-ea"/>
                <a:cs typeface="+mn-cs"/>
              </a:rPr>
              <a:t>in co-production? </a:t>
            </a:r>
            <a:r>
              <a:rPr lang="en-US" sz="1200" b="0" i="1" u="none" strike="noStrike" kern="1200" baseline="0" dirty="0">
                <a:solidFill>
                  <a:schemeClr val="tx1"/>
                </a:solidFill>
                <a:latin typeface="+mn-lt"/>
                <a:ea typeface="+mn-ea"/>
                <a:cs typeface="+mn-cs"/>
              </a:rPr>
              <a:t>(All Co-Production Activities)</a:t>
            </a:r>
          </a:p>
          <a:p>
            <a:r>
              <a:rPr lang="en-US" sz="1200" b="0" i="0" u="none" strike="noStrike" kern="1200" baseline="0" dirty="0">
                <a:solidFill>
                  <a:schemeClr val="tx1"/>
                </a:solidFill>
                <a:latin typeface="+mn-lt"/>
                <a:ea typeface="+mn-ea"/>
                <a:cs typeface="+mn-cs"/>
              </a:rPr>
              <a:t>Can this co-produced activity occur in a mutually accessible location e.g. rural</a:t>
            </a:r>
          </a:p>
          <a:p>
            <a:r>
              <a:rPr lang="sv-SE" sz="1200" b="0" i="0" u="none" strike="noStrike" kern="1200" baseline="0" dirty="0" err="1">
                <a:solidFill>
                  <a:schemeClr val="tx1"/>
                </a:solidFill>
                <a:latin typeface="+mn-lt"/>
                <a:ea typeface="+mn-ea"/>
                <a:cs typeface="+mn-cs"/>
              </a:rPr>
              <a:t>communities</a:t>
            </a:r>
            <a:r>
              <a:rPr lang="sv-SE" sz="1200" b="0" i="0" u="none" strike="noStrike" kern="1200" baseline="0" dirty="0">
                <a:solidFill>
                  <a:schemeClr val="tx1"/>
                </a:solidFill>
                <a:latin typeface="+mn-lt"/>
                <a:ea typeface="+mn-ea"/>
                <a:cs typeface="+mn-cs"/>
              </a:rPr>
              <a:t> </a:t>
            </a:r>
            <a:r>
              <a:rPr lang="sv-SE" sz="1200" b="0" i="0" u="none" strike="noStrike" kern="1200" baseline="0" dirty="0" err="1">
                <a:solidFill>
                  <a:schemeClr val="tx1"/>
                </a:solidFill>
                <a:latin typeface="+mn-lt"/>
                <a:ea typeface="+mn-ea"/>
                <a:cs typeface="+mn-cs"/>
              </a:rPr>
              <a:t>etc</a:t>
            </a:r>
            <a:r>
              <a:rPr lang="sv-SE" sz="1200" b="0" i="0" u="none" strike="noStrike" kern="1200" baseline="0" dirty="0">
                <a:solidFill>
                  <a:schemeClr val="tx1"/>
                </a:solidFill>
                <a:latin typeface="+mn-lt"/>
                <a:ea typeface="+mn-ea"/>
                <a:cs typeface="+mn-cs"/>
              </a:rPr>
              <a:t>? </a:t>
            </a:r>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Have service provider facilitators/stakeholders been given support by their</a:t>
            </a:r>
          </a:p>
          <a:p>
            <a:r>
              <a:rPr lang="en-US" sz="1200" b="0" i="0" u="none" strike="noStrike" kern="1200" baseline="0" dirty="0">
                <a:solidFill>
                  <a:schemeClr val="tx1"/>
                </a:solidFill>
                <a:latin typeface="+mn-lt"/>
                <a:ea typeface="+mn-ea"/>
                <a:cs typeface="+mn-cs"/>
              </a:rPr>
              <a:t>line managers/supervisors </a:t>
            </a:r>
            <a:r>
              <a:rPr lang="en-US" sz="1200" b="0" i="0" u="none" strike="noStrike" kern="1200" baseline="0" dirty="0" err="1">
                <a:solidFill>
                  <a:schemeClr val="tx1"/>
                </a:solidFill>
                <a:latin typeface="+mn-lt"/>
                <a:ea typeface="+mn-ea"/>
                <a:cs typeface="+mn-cs"/>
              </a:rPr>
              <a:t>etc</a:t>
            </a:r>
            <a:r>
              <a:rPr lang="en-US" sz="1200" b="0" i="0" u="none" strike="noStrike" kern="1200" baseline="0" dirty="0">
                <a:solidFill>
                  <a:schemeClr val="tx1"/>
                </a:solidFill>
                <a:latin typeface="+mn-lt"/>
                <a:ea typeface="+mn-ea"/>
                <a:cs typeface="+mn-cs"/>
              </a:rPr>
              <a:t> to partake in the co-production activity?</a:t>
            </a:r>
          </a:p>
          <a:p>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Have facilitators/stakeholders received adequate training in facilitation and</a:t>
            </a:r>
          </a:p>
          <a:p>
            <a:r>
              <a:rPr lang="sv-SE" sz="1200" b="0" i="0" u="none" strike="noStrike" kern="1200" baseline="0" dirty="0">
                <a:solidFill>
                  <a:schemeClr val="tx1"/>
                </a:solidFill>
                <a:latin typeface="+mn-lt"/>
                <a:ea typeface="+mn-ea"/>
                <a:cs typeface="+mn-cs"/>
              </a:rPr>
              <a:t>co-</a:t>
            </a:r>
            <a:r>
              <a:rPr lang="sv-SE" sz="1200" b="0" i="0" u="none" strike="noStrike" kern="1200" baseline="0" dirty="0" err="1">
                <a:solidFill>
                  <a:schemeClr val="tx1"/>
                </a:solidFill>
                <a:latin typeface="+mn-lt"/>
                <a:ea typeface="+mn-ea"/>
                <a:cs typeface="+mn-cs"/>
              </a:rPr>
              <a:t>production</a:t>
            </a:r>
            <a:r>
              <a:rPr lang="sv-SE" sz="1200" b="0" i="0" u="none" strike="noStrike" kern="1200" baseline="0" dirty="0">
                <a:solidFill>
                  <a:schemeClr val="tx1"/>
                </a:solidFill>
                <a:latin typeface="+mn-lt"/>
                <a:ea typeface="+mn-ea"/>
                <a:cs typeface="+mn-cs"/>
              </a:rPr>
              <a:t>? </a:t>
            </a:r>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Have </a:t>
            </a:r>
            <a:r>
              <a:rPr lang="en-US" sz="1200" b="0" i="0" u="none" strike="noStrike" kern="1200" baseline="0" dirty="0" err="1">
                <a:solidFill>
                  <a:schemeClr val="tx1"/>
                </a:solidFill>
                <a:latin typeface="+mn-lt"/>
                <a:ea typeface="+mn-ea"/>
                <a:cs typeface="+mn-cs"/>
              </a:rPr>
              <a:t>facilitors</a:t>
            </a:r>
            <a:r>
              <a:rPr lang="en-US" sz="1200" b="0" i="0" u="none" strike="noStrike" kern="1200" baseline="0" dirty="0">
                <a:solidFill>
                  <a:schemeClr val="tx1"/>
                </a:solidFill>
                <a:latin typeface="+mn-lt"/>
                <a:ea typeface="+mn-ea"/>
                <a:cs typeface="+mn-cs"/>
              </a:rPr>
              <a:t>/stakeholders developed a plan on how they will co-produce?</a:t>
            </a:r>
          </a:p>
          <a:p>
            <a:r>
              <a:rPr lang="sv-SE" sz="1200" b="0" i="1" u="none" strike="noStrike" kern="1200" baseline="0" dirty="0">
                <a:solidFill>
                  <a:schemeClr val="tx1"/>
                </a:solidFill>
                <a:latin typeface="+mn-lt"/>
                <a:ea typeface="+mn-ea"/>
                <a:cs typeface="+mn-cs"/>
              </a:rPr>
              <a:t>(All Co-</a:t>
            </a:r>
            <a:r>
              <a:rPr lang="sv-SE" sz="1200" b="0" i="1" u="none" strike="noStrike" kern="1200" baseline="0" dirty="0" err="1">
                <a:solidFill>
                  <a:schemeClr val="tx1"/>
                </a:solidFill>
                <a:latin typeface="+mn-lt"/>
                <a:ea typeface="+mn-ea"/>
                <a:cs typeface="+mn-cs"/>
              </a:rPr>
              <a:t>Production</a:t>
            </a:r>
            <a:r>
              <a:rPr lang="sv-SE" sz="1200" b="0" i="1" u="none" strike="noStrike" kern="1200" baseline="0" dirty="0">
                <a:solidFill>
                  <a:schemeClr val="tx1"/>
                </a:solidFill>
                <a:latin typeface="+mn-lt"/>
                <a:ea typeface="+mn-ea"/>
                <a:cs typeface="+mn-cs"/>
              </a:rPr>
              <a:t> </a:t>
            </a:r>
            <a:r>
              <a:rPr lang="sv-SE" sz="1200" b="0" i="1" u="none" strike="noStrike" kern="1200" baseline="0" dirty="0" err="1">
                <a:solidFill>
                  <a:schemeClr val="tx1"/>
                </a:solidFill>
                <a:latin typeface="+mn-lt"/>
                <a:ea typeface="+mn-ea"/>
                <a:cs typeface="+mn-cs"/>
              </a:rPr>
              <a:t>Activities</a:t>
            </a:r>
            <a:r>
              <a:rPr lang="sv-SE" sz="1200" b="0" i="1"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A214F4A0-5306-774F-B095-EC92756A6250}" type="slidenum">
              <a:rPr lang="en-US" smtClean="0"/>
              <a:t>30</a:t>
            </a:fld>
            <a:endParaRPr lang="en-US"/>
          </a:p>
        </p:txBody>
      </p:sp>
    </p:spTree>
    <p:extLst>
      <p:ext uri="{BB962C8B-B14F-4D97-AF65-F5344CB8AC3E}">
        <p14:creationId xmlns:p14="http://schemas.microsoft.com/office/powerpoint/2010/main" val="550852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dirty="0"/>
              <a:t>From </a:t>
            </a:r>
            <a:r>
              <a:rPr lang="sv-SE" sz="1200" dirty="0" err="1"/>
              <a:t>RCTs</a:t>
            </a:r>
            <a:r>
              <a:rPr lang="sv-SE" sz="1200" dirty="0"/>
              <a:t> to </a:t>
            </a:r>
            <a:r>
              <a:rPr lang="sv-SE" sz="1200" dirty="0" err="1"/>
              <a:t>self-managment</a:t>
            </a:r>
            <a:r>
              <a:rPr lang="sv-SE" sz="1200" dirty="0"/>
              <a:t> </a:t>
            </a:r>
            <a:r>
              <a:rPr lang="sv-SE" sz="1200" dirty="0" err="1"/>
              <a:t>applications</a:t>
            </a:r>
            <a:r>
              <a:rPr lang="sv-SE" sz="1200" dirty="0"/>
              <a:t>. </a:t>
            </a:r>
            <a:r>
              <a:rPr lang="sv-SE" dirty="0" err="1"/>
              <a:t>Since</a:t>
            </a:r>
            <a:r>
              <a:rPr lang="sv-SE" dirty="0"/>
              <a:t> 2011</a:t>
            </a:r>
            <a:r>
              <a:rPr lang="sv-SE" baseline="0" dirty="0"/>
              <a:t> </a:t>
            </a:r>
            <a:r>
              <a:rPr lang="sv-SE" baseline="0" dirty="0" err="1"/>
              <a:t>we</a:t>
            </a:r>
            <a:r>
              <a:rPr lang="sv-SE" baseline="0" dirty="0"/>
              <a:t> </a:t>
            </a:r>
            <a:r>
              <a:rPr lang="sv-SE" baseline="0" dirty="0" err="1"/>
              <a:t>have</a:t>
            </a:r>
            <a:r>
              <a:rPr lang="sv-SE" baseline="0" dirty="0"/>
              <a:t> </a:t>
            </a:r>
            <a:r>
              <a:rPr lang="sv-SE" baseline="0" dirty="0" err="1"/>
              <a:t>performed</a:t>
            </a:r>
            <a:r>
              <a:rPr lang="sv-SE" baseline="0" dirty="0"/>
              <a:t> </a:t>
            </a:r>
            <a:r>
              <a:rPr lang="sv-SE" baseline="0" dirty="0" err="1"/>
              <a:t>two</a:t>
            </a:r>
            <a:r>
              <a:rPr lang="sv-SE" baseline="0" dirty="0"/>
              <a:t> </a:t>
            </a:r>
            <a:r>
              <a:rPr lang="sv-SE" baseline="0" dirty="0" err="1"/>
              <a:t>trials</a:t>
            </a:r>
            <a:r>
              <a:rPr lang="sv-SE" baseline="0" dirty="0"/>
              <a:t> and </a:t>
            </a:r>
            <a:r>
              <a:rPr lang="sv-SE" baseline="0" dirty="0" err="1"/>
              <a:t>four</a:t>
            </a:r>
            <a:r>
              <a:rPr lang="sv-SE" baseline="0" dirty="0"/>
              <a:t> trial studies, </a:t>
            </a:r>
            <a:r>
              <a:rPr lang="sv-SE" baseline="0" dirty="0" err="1"/>
              <a:t>some</a:t>
            </a:r>
            <a:r>
              <a:rPr lang="sv-SE" baseline="0" dirty="0"/>
              <a:t> </a:t>
            </a:r>
            <a:r>
              <a:rPr lang="sv-SE" baseline="0" dirty="0" err="1"/>
              <a:t>correlational</a:t>
            </a:r>
            <a:r>
              <a:rPr lang="sv-SE" baseline="0" dirty="0"/>
              <a:t> studies, and </a:t>
            </a:r>
            <a:r>
              <a:rPr lang="sv-SE" baseline="0" dirty="0" err="1"/>
              <a:t>qualitative</a:t>
            </a:r>
            <a:r>
              <a:rPr lang="sv-SE" baseline="0" dirty="0"/>
              <a:t> studies. 5 dissertations and </a:t>
            </a:r>
            <a:r>
              <a:rPr lang="sv-SE" baseline="0" dirty="0" err="1"/>
              <a:t>one</a:t>
            </a:r>
            <a:r>
              <a:rPr lang="sv-SE" baseline="0" dirty="0"/>
              <a:t> on-going. In all 38 original </a:t>
            </a:r>
            <a:r>
              <a:rPr lang="sv-SE" baseline="0" dirty="0" err="1"/>
              <a:t>publications</a:t>
            </a:r>
            <a:r>
              <a:rPr lang="sv-SE" baseline="0" dirty="0"/>
              <a:t>. </a:t>
            </a:r>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31</a:t>
            </a:fld>
            <a:endParaRPr lang="en-US"/>
          </a:p>
        </p:txBody>
      </p:sp>
    </p:spTree>
    <p:extLst>
      <p:ext uri="{BB962C8B-B14F-4D97-AF65-F5344CB8AC3E}">
        <p14:creationId xmlns:p14="http://schemas.microsoft.com/office/powerpoint/2010/main" val="427483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4F4A0-5306-774F-B095-EC92756A6250}" type="slidenum">
              <a:rPr lang="en-US" smtClean="0"/>
              <a:t>5</a:t>
            </a:fld>
            <a:endParaRPr lang="en-US"/>
          </a:p>
        </p:txBody>
      </p:sp>
    </p:spTree>
    <p:extLst>
      <p:ext uri="{BB962C8B-B14F-4D97-AF65-F5344CB8AC3E}">
        <p14:creationId xmlns:p14="http://schemas.microsoft.com/office/powerpoint/2010/main" val="18087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National Board of Health and Welfare commissioned us to study the implementation of Individual Placement and Support (IPS)</a:t>
            </a:r>
            <a:br>
              <a:rPr lang="sv-SE" sz="1100" dirty="0">
                <a:solidFill>
                  <a:schemeClr val="tx2"/>
                </a:solidFill>
              </a:rPr>
            </a:br>
            <a:br>
              <a:rPr lang="sv-SE" sz="1100" dirty="0">
                <a:solidFill>
                  <a:schemeClr val="tx2"/>
                </a:solidFill>
              </a:rPr>
            </a:br>
            <a:endParaRPr lang="sv-SE" sz="1100" dirty="0">
              <a:solidFill>
                <a:schemeClr val="tx2"/>
              </a:solidFill>
            </a:endParaRPr>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10</a:t>
            </a:fld>
            <a:endParaRPr lang="en-US"/>
          </a:p>
        </p:txBody>
      </p:sp>
    </p:spTree>
    <p:extLst>
      <p:ext uri="{BB962C8B-B14F-4D97-AF65-F5344CB8AC3E}">
        <p14:creationId xmlns:p14="http://schemas.microsoft.com/office/powerpoint/2010/main" val="8806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Team </a:t>
            </a:r>
            <a:r>
              <a:rPr lang="sv-SE" dirty="0" err="1"/>
              <a:t>level</a:t>
            </a:r>
            <a:r>
              <a:rPr lang="sv-SE" dirty="0"/>
              <a:t>:</a:t>
            </a:r>
          </a:p>
          <a:p>
            <a:endParaRPr lang="sv-SE" dirty="0"/>
          </a:p>
          <a:p>
            <a:r>
              <a:rPr lang="en-US" dirty="0"/>
              <a:t>Selection of staff, recruitment </a:t>
            </a:r>
          </a:p>
          <a:p>
            <a:r>
              <a:rPr lang="en-US" dirty="0"/>
              <a:t>The social architecture of the business </a:t>
            </a:r>
          </a:p>
          <a:p>
            <a:r>
              <a:rPr lang="en-US" dirty="0"/>
              <a:t>Networks and contacts within the business </a:t>
            </a:r>
          </a:p>
          <a:p>
            <a:r>
              <a:rPr lang="en-US" dirty="0"/>
              <a:t>Staff group norms and values </a:t>
            </a:r>
          </a:p>
          <a:p>
            <a:r>
              <a:rPr lang="en-US" dirty="0"/>
              <a:t>Implementation climate in the team and the business attitude, priority, learning climate, preparedness, encouragement </a:t>
            </a:r>
          </a:p>
          <a:p>
            <a:r>
              <a:rPr lang="en-US" dirty="0"/>
              <a:t>Education and training of staff in connection with project start </a:t>
            </a:r>
          </a:p>
          <a:p>
            <a:r>
              <a:rPr lang="en-US" dirty="0"/>
              <a:t>Education and training of staff during implementation </a:t>
            </a:r>
          </a:p>
          <a:p>
            <a:r>
              <a:rPr lang="en-US" dirty="0"/>
              <a:t>Supervision of staff Work evaluation, staff evaluation and feedback </a:t>
            </a:r>
          </a:p>
          <a:p>
            <a:r>
              <a:rPr lang="en-US" dirty="0"/>
              <a:t>Facilitating administrative support </a:t>
            </a:r>
          </a:p>
          <a:p>
            <a:endParaRPr lang="en-US" dirty="0"/>
          </a:p>
          <a:p>
            <a:r>
              <a:rPr lang="en-US" dirty="0" err="1"/>
              <a:t>Organisational</a:t>
            </a:r>
            <a:r>
              <a:rPr lang="en-US" baseline="0" dirty="0"/>
              <a:t> level:</a:t>
            </a:r>
          </a:p>
          <a:p>
            <a:endParaRPr lang="en-US" baseline="0" dirty="0"/>
          </a:p>
          <a:p>
            <a:r>
              <a:rPr lang="en-US" dirty="0"/>
              <a:t>Support in existing policy </a:t>
            </a:r>
          </a:p>
          <a:p>
            <a:r>
              <a:rPr lang="en-US" dirty="0"/>
              <a:t>Local perception of the users '(patients') needs </a:t>
            </a:r>
          </a:p>
          <a:p>
            <a:r>
              <a:rPr lang="en-US" dirty="0"/>
              <a:t>The main stakeholders' room for maneuver </a:t>
            </a:r>
          </a:p>
          <a:p>
            <a:r>
              <a:rPr lang="en-US" dirty="0"/>
              <a:t>Financing </a:t>
            </a:r>
          </a:p>
          <a:p>
            <a:r>
              <a:rPr lang="en-US" dirty="0"/>
              <a:t>Organizational structure and fit </a:t>
            </a:r>
          </a:p>
          <a:p>
            <a:r>
              <a:rPr lang="en-US" dirty="0"/>
              <a:t>Cultural and social capital (sitting in the walls) </a:t>
            </a:r>
          </a:p>
          <a:p>
            <a:r>
              <a:rPr lang="en-US" dirty="0"/>
              <a:t>Social and cultural experiences, collective memories, ways of acting, thinking and having contact with each other </a:t>
            </a:r>
          </a:p>
          <a:p>
            <a:r>
              <a:rPr lang="en-US" dirty="0"/>
              <a:t>The design of the management function </a:t>
            </a:r>
          </a:p>
          <a:p>
            <a:r>
              <a:rPr lang="en-US" dirty="0"/>
              <a:t>Access to key people / "purveyors" (managers, unit managers, contact persons) </a:t>
            </a:r>
          </a:p>
          <a:p>
            <a:r>
              <a:rPr lang="en-US" dirty="0"/>
              <a:t>Access to experts / "champions" (specialists in the development of SVP, R&amp;D) </a:t>
            </a:r>
          </a:p>
          <a:p>
            <a:r>
              <a:rPr lang="en-US" dirty="0"/>
              <a:t>Vertical communication within the organization </a:t>
            </a:r>
          </a:p>
          <a:p>
            <a:r>
              <a:rPr lang="en-US" dirty="0"/>
              <a:t>Horizontal communication within the organization </a:t>
            </a:r>
          </a:p>
          <a:p>
            <a:endParaRPr lang="en-US" dirty="0"/>
          </a:p>
          <a:p>
            <a:r>
              <a:rPr lang="en-US" dirty="0"/>
              <a:t>Continuous support:</a:t>
            </a:r>
          </a:p>
          <a:p>
            <a:endParaRPr lang="en-US" dirty="0"/>
          </a:p>
          <a:p>
            <a:r>
              <a:rPr lang="en-US" dirty="0"/>
              <a:t>Quality</a:t>
            </a:r>
            <a:r>
              <a:rPr lang="en-US" baseline="0" dirty="0"/>
              <a:t> reviews</a:t>
            </a:r>
          </a:p>
          <a:p>
            <a:r>
              <a:rPr lang="en-US" baseline="0" dirty="0"/>
              <a:t>Continuous dialogue and support</a:t>
            </a:r>
          </a:p>
          <a:p>
            <a:r>
              <a:rPr lang="en-US" baseline="0" dirty="0"/>
              <a:t>Facilities and equipment</a:t>
            </a:r>
          </a:p>
          <a:p>
            <a:endParaRPr lang="en-US" baseline="0"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15</a:t>
            </a:fld>
            <a:endParaRPr lang="en-US"/>
          </a:p>
        </p:txBody>
      </p:sp>
    </p:spTree>
    <p:extLst>
      <p:ext uri="{BB962C8B-B14F-4D97-AF65-F5344CB8AC3E}">
        <p14:creationId xmlns:p14="http://schemas.microsoft.com/office/powerpoint/2010/main" val="63372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SE" dirty="0"/>
              <a:t>Slade M, </a:t>
            </a:r>
            <a:r>
              <a:rPr lang="sv-SE" dirty="0" err="1"/>
              <a:t>Amering</a:t>
            </a:r>
            <a:r>
              <a:rPr lang="sv-SE" dirty="0"/>
              <a:t> M, </a:t>
            </a:r>
            <a:r>
              <a:rPr lang="sv-SE" dirty="0" err="1"/>
              <a:t>Farkas</a:t>
            </a:r>
            <a:r>
              <a:rPr lang="sv-SE" dirty="0"/>
              <a:t> M, et al. </a:t>
            </a:r>
            <a:r>
              <a:rPr lang="en-US" dirty="0"/>
              <a:t>Uses and abuses of recovery: implementing recovery-oriented practices in mental health systems. World Psychiatry 2014;13:12–20.</a:t>
            </a:r>
          </a:p>
          <a:p>
            <a:pPr marL="171450" indent="-171450">
              <a:buFont typeface="Arial" panose="020B0604020202020204" pitchFamily="34" charset="0"/>
              <a:buChar char="•"/>
            </a:pPr>
            <a:r>
              <a:rPr lang="en-US" dirty="0"/>
              <a:t>Bejerholm U, Roe D. Personal Recovery within Positive Psychiatry. </a:t>
            </a:r>
            <a:r>
              <a:rPr lang="en-US" i="1" dirty="0"/>
              <a:t>Nordic Journal of Psychiatry, </a:t>
            </a:r>
            <a:r>
              <a:rPr lang="en-US" dirty="0"/>
              <a:t>2019</a:t>
            </a:r>
            <a:r>
              <a:rPr lang="en-US" i="1" dirty="0"/>
              <a:t>; 72</a:t>
            </a:r>
            <a:r>
              <a:rPr lang="en-US" dirty="0"/>
              <a:t>(6): 420-430.</a:t>
            </a:r>
            <a:endParaRPr lang="sv-SE"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17</a:t>
            </a:fld>
            <a:endParaRPr lang="en-US"/>
          </a:p>
        </p:txBody>
      </p:sp>
    </p:spTree>
    <p:extLst>
      <p:ext uri="{BB962C8B-B14F-4D97-AF65-F5344CB8AC3E}">
        <p14:creationId xmlns:p14="http://schemas.microsoft.com/office/powerpoint/2010/main" val="80045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Sweden, </a:t>
            </a:r>
            <a:r>
              <a:rPr lang="en-US" dirty="0">
                <a:latin typeface="Gill Sans MT" panose="020B0502020104020203" pitchFamily="34" charset="0"/>
              </a:rPr>
              <a:t>peer groups were facilitated to create a meaningful social context where social roles of being a worker, student or job seeker could be supported, sharing experiences and skills were critical, already</a:t>
            </a:r>
            <a:r>
              <a:rPr lang="en-US" baseline="0" dirty="0">
                <a:latin typeface="Gill Sans MT" panose="020B0502020104020203" pitchFamily="34" charset="0"/>
              </a:rPr>
              <a:t> from the start in 2008. Peers also became lecturers in our commissioned education. And now, some peers, and employment specialists and me are planning the day-seminar. I would say that listening to peers who support each other and tell their stories in education is probably the strongest game changer for shifting care paradigm, from having an objective stance to learn how to listen and share views. </a:t>
            </a:r>
            <a:endParaRPr lang="en-US" dirty="0">
              <a:latin typeface="Gill Sans MT" panose="020B0502020104020203" pitchFamily="34" charset="0"/>
            </a:endParaRPr>
          </a:p>
          <a:p>
            <a:endParaRPr lang="en-US" dirty="0"/>
          </a:p>
          <a:p>
            <a:endParaRPr lang="en-US" dirty="0"/>
          </a:p>
          <a:p>
            <a:r>
              <a:rPr lang="en-US" dirty="0" err="1"/>
              <a:t>Balogun-Mwangi</a:t>
            </a:r>
            <a:r>
              <a:rPr lang="en-US" dirty="0"/>
              <a:t>, O., Rogers, E. S., </a:t>
            </a:r>
            <a:r>
              <a:rPr lang="en-US" dirty="0" err="1"/>
              <a:t>Maru</a:t>
            </a:r>
            <a:r>
              <a:rPr lang="en-US" dirty="0"/>
              <a:t>, M., &amp; Magee, C. (2019). Vocational peer support: Results of a qualitative study. </a:t>
            </a:r>
            <a:r>
              <a:rPr lang="en-US" i="1" dirty="0"/>
              <a:t>The Journal of Behavioral Health Services &amp; Research, 46</a:t>
            </a:r>
            <a:r>
              <a:rPr lang="en-US" dirty="0"/>
              <a:t>(3), 450–463.</a:t>
            </a:r>
          </a:p>
          <a:p>
            <a:endParaRPr lang="en-US" dirty="0"/>
          </a:p>
          <a:p>
            <a:r>
              <a:rPr lang="sv-SE" dirty="0"/>
              <a:t>Kern, R. S., </a:t>
            </a:r>
            <a:r>
              <a:rPr lang="sv-SE" dirty="0" err="1"/>
              <a:t>Zarate</a:t>
            </a:r>
            <a:r>
              <a:rPr lang="sv-SE" dirty="0"/>
              <a:t>, R., </a:t>
            </a:r>
            <a:r>
              <a:rPr lang="sv-SE" dirty="0" err="1"/>
              <a:t>Glynn</a:t>
            </a:r>
            <a:r>
              <a:rPr lang="sv-SE" dirty="0"/>
              <a:t>, S. M., Turner, L. R., Smith, K. M., Mitchell, S. S., Becker, D. R., Drake, R. E., </a:t>
            </a:r>
            <a:r>
              <a:rPr lang="sv-SE" dirty="0" err="1"/>
              <a:t>Kopelowicz</a:t>
            </a:r>
            <a:r>
              <a:rPr lang="sv-SE" dirty="0"/>
              <a:t>, A., </a:t>
            </a:r>
            <a:r>
              <a:rPr lang="sv-SE" dirty="0" err="1"/>
              <a:t>Tovey</a:t>
            </a:r>
            <a:r>
              <a:rPr lang="sv-SE" dirty="0"/>
              <a:t>, W., &amp; </a:t>
            </a:r>
            <a:r>
              <a:rPr lang="sv-SE" dirty="0" err="1"/>
              <a:t>Liberman</a:t>
            </a:r>
            <a:r>
              <a:rPr lang="sv-SE" dirty="0"/>
              <a:t>, R. P. (2013). A demonstration </a:t>
            </a:r>
            <a:r>
              <a:rPr lang="sv-SE" dirty="0" err="1"/>
              <a:t>project</a:t>
            </a:r>
            <a:r>
              <a:rPr lang="sv-SE" dirty="0"/>
              <a:t> </a:t>
            </a:r>
            <a:r>
              <a:rPr lang="sv-SE" dirty="0" err="1"/>
              <a:t>involving</a:t>
            </a:r>
            <a:r>
              <a:rPr lang="sv-SE" dirty="0"/>
              <a:t> </a:t>
            </a:r>
            <a:r>
              <a:rPr lang="sv-SE" dirty="0" err="1"/>
              <a:t>peers</a:t>
            </a:r>
            <a:r>
              <a:rPr lang="sv-SE" dirty="0"/>
              <a:t> as </a:t>
            </a:r>
            <a:r>
              <a:rPr lang="sv-SE" dirty="0" err="1"/>
              <a:t>providers</a:t>
            </a:r>
            <a:r>
              <a:rPr lang="sv-SE" dirty="0"/>
              <a:t> </a:t>
            </a:r>
            <a:r>
              <a:rPr lang="sv-SE" dirty="0" err="1"/>
              <a:t>of</a:t>
            </a:r>
            <a:r>
              <a:rPr lang="sv-SE" dirty="0"/>
              <a:t> </a:t>
            </a:r>
            <a:r>
              <a:rPr lang="sv-SE" dirty="0" err="1"/>
              <a:t>evidence-based</a:t>
            </a:r>
            <a:r>
              <a:rPr lang="sv-SE" dirty="0"/>
              <a:t>, </a:t>
            </a:r>
            <a:r>
              <a:rPr lang="sv-SE" dirty="0" err="1"/>
              <a:t>supported</a:t>
            </a:r>
            <a:r>
              <a:rPr lang="sv-SE" dirty="0"/>
              <a:t> </a:t>
            </a:r>
            <a:r>
              <a:rPr lang="sv-SE" dirty="0" err="1"/>
              <a:t>employment</a:t>
            </a:r>
            <a:r>
              <a:rPr lang="sv-SE" dirty="0"/>
              <a:t> services. </a:t>
            </a:r>
            <a:r>
              <a:rPr lang="sv-SE" i="1" dirty="0"/>
              <a:t>Psychiatric Rehabilitation Journal, 36</a:t>
            </a:r>
            <a:r>
              <a:rPr lang="sv-SE" dirty="0"/>
              <a:t>(2), 99–107. </a:t>
            </a:r>
            <a:r>
              <a:rPr lang="sv-SE" dirty="0">
                <a:hlinkClick r:id="rId3"/>
              </a:rPr>
              <a:t>https://doi.org/10.1037/h0094987</a:t>
            </a:r>
            <a:endParaRPr lang="sv-SE" dirty="0"/>
          </a:p>
          <a:p>
            <a:endParaRPr lang="sv-SE" dirty="0"/>
          </a:p>
          <a:p>
            <a:endParaRPr lang="sv-SE" dirty="0"/>
          </a:p>
          <a:p>
            <a:r>
              <a:rPr lang="en-US" dirty="0"/>
              <a:t>key factor in the effectiveness of vocational peer support is the identification with another individual’s “lived experience,” which then promotes engagement and a sense of normalcy. </a:t>
            </a:r>
          </a:p>
          <a:p>
            <a:endParaRPr lang="en-US" dirty="0"/>
          </a:p>
          <a:p>
            <a:endParaRPr lang="sv-SE" dirty="0"/>
          </a:p>
          <a:p>
            <a:endParaRPr lang="sv-SE" dirty="0"/>
          </a:p>
          <a:p>
            <a:r>
              <a:rPr lang="sv-SE" dirty="0"/>
              <a:t>Peers as </a:t>
            </a:r>
            <a:r>
              <a:rPr lang="sv-SE" dirty="0" err="1"/>
              <a:t>employment</a:t>
            </a:r>
            <a:r>
              <a:rPr lang="sv-SE" dirty="0"/>
              <a:t> specialists </a:t>
            </a:r>
            <a:r>
              <a:rPr lang="sv-SE" dirty="0" err="1"/>
              <a:t>demonstrated</a:t>
            </a:r>
            <a:r>
              <a:rPr lang="sv-SE" dirty="0"/>
              <a:t> </a:t>
            </a:r>
            <a:r>
              <a:rPr lang="sv-SE" dirty="0" err="1"/>
              <a:t>that</a:t>
            </a:r>
            <a:r>
              <a:rPr lang="sv-SE" dirty="0"/>
              <a:t> 33% </a:t>
            </a:r>
            <a:r>
              <a:rPr lang="sv-SE" dirty="0" err="1"/>
              <a:t>of</a:t>
            </a:r>
            <a:r>
              <a:rPr lang="sv-SE" dirty="0"/>
              <a:t> </a:t>
            </a:r>
            <a:r>
              <a:rPr lang="sv-SE" dirty="0" err="1"/>
              <a:t>their</a:t>
            </a:r>
            <a:r>
              <a:rPr lang="sv-SE" dirty="0"/>
              <a:t> </a:t>
            </a:r>
            <a:r>
              <a:rPr lang="sv-SE" dirty="0" err="1"/>
              <a:t>caseload</a:t>
            </a:r>
            <a:r>
              <a:rPr lang="sv-SE" dirty="0"/>
              <a:t> </a:t>
            </a:r>
            <a:r>
              <a:rPr lang="sv-SE" dirty="0" err="1"/>
              <a:t>gained</a:t>
            </a:r>
            <a:r>
              <a:rPr lang="sv-SE" dirty="0"/>
              <a:t> </a:t>
            </a:r>
            <a:r>
              <a:rPr lang="sv-SE" dirty="0" err="1"/>
              <a:t>competative</a:t>
            </a:r>
            <a:r>
              <a:rPr lang="sv-SE" dirty="0"/>
              <a:t> </a:t>
            </a:r>
            <a:r>
              <a:rPr lang="sv-SE" dirty="0" err="1"/>
              <a:t>jobs</a:t>
            </a:r>
            <a:r>
              <a:rPr lang="sv-SE" dirty="0"/>
              <a:t> for </a:t>
            </a:r>
            <a:r>
              <a:rPr lang="sv-SE" dirty="0" err="1"/>
              <a:t>approimately</a:t>
            </a:r>
            <a:r>
              <a:rPr lang="sv-SE" dirty="0"/>
              <a:t> 26 </a:t>
            </a:r>
            <a:r>
              <a:rPr lang="sv-SE" dirty="0" err="1"/>
              <a:t>weeks</a:t>
            </a:r>
            <a:r>
              <a:rPr lang="sv-SE" dirty="0"/>
              <a:t>. </a:t>
            </a:r>
          </a:p>
          <a:p>
            <a:endParaRPr lang="sv-SE" dirty="0"/>
          </a:p>
          <a:p>
            <a:endParaRPr lang="sv-SE" dirty="0"/>
          </a:p>
          <a:p>
            <a:r>
              <a:rPr lang="en-US" dirty="0"/>
              <a:t>This career development process is called "vocational recovery." Mental health peers are increasingly playing an important role in this process. This toolkit describes how peer specialists are working to deliver and support IPS services. </a:t>
            </a:r>
          </a:p>
          <a:p>
            <a:endParaRPr lang="en-US" b="1" dirty="0"/>
          </a:p>
          <a:p>
            <a:r>
              <a:rPr lang="en-US" dirty="0"/>
              <a:t>They provide recovery-oriented pre-and post-employment services. They also deliver IPS directly as employment specialists and team leaders. They help preserve quality standards as members of IPS fidelity audits and training programs. Read further to learn more about how this is happening across the U.S. </a:t>
            </a:r>
            <a:endParaRPr lang="en-US" b="1"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18</a:t>
            </a:fld>
            <a:endParaRPr lang="en-US"/>
          </a:p>
        </p:txBody>
      </p:sp>
    </p:spTree>
    <p:extLst>
      <p:ext uri="{BB962C8B-B14F-4D97-AF65-F5344CB8AC3E}">
        <p14:creationId xmlns:p14="http://schemas.microsoft.com/office/powerpoint/2010/main" val="2805402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aseline="0" dirty="0" err="1"/>
              <a:t>Our</a:t>
            </a:r>
            <a:r>
              <a:rPr lang="sv-SE" baseline="0" dirty="0"/>
              <a:t> </a:t>
            </a:r>
            <a:r>
              <a:rPr lang="sv-SE" dirty="0" err="1"/>
              <a:t>communication</a:t>
            </a:r>
            <a:r>
              <a:rPr lang="sv-SE" dirty="0"/>
              <a:t>,</a:t>
            </a:r>
            <a:r>
              <a:rPr lang="sv-SE" baseline="0" dirty="0"/>
              <a:t> </a:t>
            </a:r>
            <a:r>
              <a:rPr lang="sv-SE" baseline="0" dirty="0" err="1"/>
              <a:t>tone</a:t>
            </a:r>
            <a:r>
              <a:rPr lang="sv-SE" baseline="0" dirty="0"/>
              <a:t> and </a:t>
            </a:r>
            <a:r>
              <a:rPr lang="sv-SE" baseline="0" dirty="0" err="1"/>
              <a:t>culture</a:t>
            </a:r>
            <a:r>
              <a:rPr lang="sv-SE" baseline="0" dirty="0"/>
              <a:t> </a:t>
            </a:r>
            <a:r>
              <a:rPr lang="sv-SE" baseline="0" dirty="0" err="1"/>
              <a:t>are</a:t>
            </a:r>
            <a:r>
              <a:rPr lang="sv-SE" baseline="0" dirty="0"/>
              <a:t> </a:t>
            </a:r>
            <a:r>
              <a:rPr lang="sv-SE" baseline="0" dirty="0" err="1"/>
              <a:t>critical</a:t>
            </a:r>
            <a:r>
              <a:rPr lang="sv-SE" baseline="0" dirty="0"/>
              <a:t> for </a:t>
            </a:r>
            <a:r>
              <a:rPr lang="sv-SE" baseline="0" dirty="0" err="1"/>
              <a:t>fascilitating</a:t>
            </a:r>
            <a:r>
              <a:rPr lang="sv-SE" baseline="0" dirty="0"/>
              <a:t> implementation. To make </a:t>
            </a:r>
            <a:r>
              <a:rPr lang="sv-SE" baseline="0" dirty="0" err="1"/>
              <a:t>this</a:t>
            </a:r>
            <a:r>
              <a:rPr lang="sv-SE" baseline="0" dirty="0"/>
              <a:t> </a:t>
            </a:r>
            <a:r>
              <a:rPr lang="sv-SE" baseline="0" dirty="0" err="1"/>
              <a:t>happen</a:t>
            </a:r>
            <a:r>
              <a:rPr lang="sv-SE" baseline="0" dirty="0"/>
              <a:t> </a:t>
            </a:r>
            <a:r>
              <a:rPr lang="sv-SE" baseline="0" dirty="0" err="1"/>
              <a:t>you</a:t>
            </a:r>
            <a:r>
              <a:rPr lang="sv-SE" baseline="0" dirty="0"/>
              <a:t> </a:t>
            </a:r>
            <a:r>
              <a:rPr lang="sv-SE" baseline="0" dirty="0" err="1"/>
              <a:t>need</a:t>
            </a:r>
            <a:r>
              <a:rPr lang="sv-SE" baseline="0" dirty="0"/>
              <a:t> to set an </a:t>
            </a:r>
            <a:r>
              <a:rPr lang="sv-SE" baseline="0" dirty="0" err="1"/>
              <a:t>example</a:t>
            </a:r>
            <a:r>
              <a:rPr lang="sv-SE" baseline="0" dirty="0"/>
              <a:t> </a:t>
            </a:r>
            <a:r>
              <a:rPr lang="sv-SE" baseline="0" dirty="0" err="1"/>
              <a:t>yourself</a:t>
            </a:r>
            <a:r>
              <a:rPr lang="sv-SE" baseline="0" dirty="0"/>
              <a:t> </a:t>
            </a:r>
            <a:r>
              <a:rPr lang="sv-SE" baseline="0" dirty="0" err="1"/>
              <a:t>of</a:t>
            </a:r>
            <a:r>
              <a:rPr lang="sv-SE" baseline="0" dirty="0"/>
              <a:t> </a:t>
            </a:r>
            <a:r>
              <a:rPr lang="sv-SE" baseline="0" dirty="0" err="1"/>
              <a:t>sharing</a:t>
            </a:r>
            <a:r>
              <a:rPr lang="sv-SE" baseline="0" dirty="0"/>
              <a:t> </a:t>
            </a:r>
            <a:r>
              <a:rPr lang="sv-SE" baseline="0" dirty="0" err="1"/>
              <a:t>power</a:t>
            </a:r>
            <a:r>
              <a:rPr lang="sv-SE" baseline="0" dirty="0"/>
              <a:t> and </a:t>
            </a:r>
            <a:r>
              <a:rPr lang="sv-SE" baseline="0" dirty="0" err="1"/>
              <a:t>understanding</a:t>
            </a:r>
            <a:r>
              <a:rPr lang="sv-SE" baseline="0" dirty="0"/>
              <a:t>. To </a:t>
            </a:r>
            <a:r>
              <a:rPr lang="sv-SE" baseline="0" dirty="0" err="1"/>
              <a:t>develop</a:t>
            </a:r>
            <a:r>
              <a:rPr lang="sv-SE" baseline="0" dirty="0"/>
              <a:t> a </a:t>
            </a:r>
            <a:r>
              <a:rPr lang="sv-SE" baseline="0" dirty="0" err="1"/>
              <a:t>culture</a:t>
            </a:r>
            <a:r>
              <a:rPr lang="sv-SE" baseline="0" dirty="0"/>
              <a:t> </a:t>
            </a:r>
            <a:r>
              <a:rPr lang="sv-SE" baseline="0" dirty="0" err="1"/>
              <a:t>that</a:t>
            </a:r>
            <a:r>
              <a:rPr lang="sv-SE" baseline="0" dirty="0"/>
              <a:t> </a:t>
            </a:r>
            <a:r>
              <a:rPr lang="sv-SE" baseline="0" dirty="0" err="1"/>
              <a:t>reflects</a:t>
            </a:r>
            <a:r>
              <a:rPr lang="sv-SE" baseline="0" dirty="0"/>
              <a:t> the partnership </a:t>
            </a:r>
            <a:r>
              <a:rPr lang="sv-SE" baseline="0" dirty="0" err="1"/>
              <a:t>that</a:t>
            </a:r>
            <a:r>
              <a:rPr lang="sv-SE" baseline="0" dirty="0"/>
              <a:t> is </a:t>
            </a:r>
            <a:r>
              <a:rPr lang="sv-SE" baseline="0" dirty="0" err="1"/>
              <a:t>build</a:t>
            </a:r>
            <a:r>
              <a:rPr lang="sv-SE" baseline="0" dirty="0"/>
              <a:t> </a:t>
            </a:r>
            <a:r>
              <a:rPr lang="sv-SE" baseline="0" dirty="0" err="1"/>
              <a:t>between</a:t>
            </a:r>
            <a:r>
              <a:rPr lang="sv-SE" baseline="0" dirty="0"/>
              <a:t> the </a:t>
            </a:r>
            <a:r>
              <a:rPr lang="sv-SE" baseline="0" dirty="0" err="1"/>
              <a:t>employment</a:t>
            </a:r>
            <a:r>
              <a:rPr lang="sv-SE" baseline="0" dirty="0"/>
              <a:t> specialist and the </a:t>
            </a:r>
            <a:r>
              <a:rPr lang="sv-SE" baseline="0" dirty="0" err="1"/>
              <a:t>user</a:t>
            </a:r>
            <a:r>
              <a:rPr lang="sv-SE" baseline="0" dirty="0"/>
              <a:t> </a:t>
            </a:r>
            <a:r>
              <a:rPr lang="sv-SE" baseline="0" dirty="0" err="1"/>
              <a:t>during</a:t>
            </a:r>
            <a:r>
              <a:rPr lang="sv-SE" baseline="0" dirty="0"/>
              <a:t> in IPS </a:t>
            </a:r>
            <a:r>
              <a:rPr lang="sv-SE" baseline="0" dirty="0" err="1"/>
              <a:t>delivery</a:t>
            </a:r>
            <a:r>
              <a:rPr lang="sv-SE" baseline="0" dirty="0"/>
              <a:t>. </a:t>
            </a:r>
          </a:p>
          <a:p>
            <a:endParaRPr lang="sv-SE" baseline="0" dirty="0"/>
          </a:p>
          <a:p>
            <a:r>
              <a:rPr lang="sv-SE" baseline="0" dirty="0"/>
              <a:t>It is as </a:t>
            </a:r>
            <a:r>
              <a:rPr lang="sv-SE" baseline="0" dirty="0" err="1"/>
              <a:t>critical</a:t>
            </a:r>
            <a:r>
              <a:rPr lang="sv-SE" baseline="0" dirty="0"/>
              <a:t> to </a:t>
            </a:r>
            <a:r>
              <a:rPr lang="sv-SE" baseline="0" dirty="0" err="1"/>
              <a:t>empower</a:t>
            </a:r>
            <a:r>
              <a:rPr lang="sv-SE" baseline="0" dirty="0"/>
              <a:t> </a:t>
            </a:r>
            <a:r>
              <a:rPr lang="sv-SE" baseline="0" dirty="0" err="1"/>
              <a:t>each</a:t>
            </a:r>
            <a:r>
              <a:rPr lang="sv-SE" baseline="0" dirty="0"/>
              <a:t> </a:t>
            </a:r>
            <a:r>
              <a:rPr lang="sv-SE" baseline="0" dirty="0" err="1"/>
              <a:t>other</a:t>
            </a:r>
            <a:r>
              <a:rPr lang="sv-SE" baseline="0" dirty="0"/>
              <a:t> </a:t>
            </a:r>
            <a:r>
              <a:rPr lang="sv-SE" baseline="0" dirty="0" err="1"/>
              <a:t>when</a:t>
            </a:r>
            <a:r>
              <a:rPr lang="sv-SE" baseline="0" dirty="0"/>
              <a:t> </a:t>
            </a:r>
            <a:r>
              <a:rPr lang="sv-SE" baseline="0" dirty="0" err="1"/>
              <a:t>we</a:t>
            </a:r>
            <a:r>
              <a:rPr lang="sv-SE" baseline="0" dirty="0"/>
              <a:t> </a:t>
            </a:r>
            <a:r>
              <a:rPr lang="sv-SE" baseline="0" dirty="0" err="1"/>
              <a:t>work</a:t>
            </a:r>
            <a:r>
              <a:rPr lang="sv-SE" baseline="0" dirty="0"/>
              <a:t> </a:t>
            </a:r>
            <a:r>
              <a:rPr lang="sv-SE" baseline="0" dirty="0" err="1"/>
              <a:t>together</a:t>
            </a:r>
            <a:r>
              <a:rPr lang="sv-SE" baseline="0" dirty="0"/>
              <a:t> as it is to </a:t>
            </a:r>
            <a:r>
              <a:rPr lang="sv-SE" baseline="0" dirty="0" err="1"/>
              <a:t>empower</a:t>
            </a:r>
            <a:r>
              <a:rPr lang="sv-SE" baseline="0" dirty="0"/>
              <a:t> service </a:t>
            </a:r>
            <a:r>
              <a:rPr lang="sv-SE" baseline="0" dirty="0" err="1"/>
              <a:t>users</a:t>
            </a:r>
            <a:r>
              <a:rPr lang="sv-SE" baseline="0" dirty="0"/>
              <a:t>. </a:t>
            </a:r>
            <a:r>
              <a:rPr lang="sv-SE" baseline="0" dirty="0" err="1"/>
              <a:t>When</a:t>
            </a:r>
            <a:r>
              <a:rPr lang="sv-SE" baseline="0" dirty="0"/>
              <a:t> </a:t>
            </a:r>
            <a:r>
              <a:rPr lang="sv-SE" baseline="0" dirty="0" err="1"/>
              <a:t>looking</a:t>
            </a:r>
            <a:r>
              <a:rPr lang="sv-SE" baseline="0" dirty="0"/>
              <a:t> at it, the IPS-</a:t>
            </a:r>
            <a:r>
              <a:rPr lang="sv-SE" baseline="0" dirty="0" err="1"/>
              <a:t>principles</a:t>
            </a:r>
            <a:r>
              <a:rPr lang="sv-SE" baseline="0" dirty="0"/>
              <a:t> is </a:t>
            </a:r>
            <a:r>
              <a:rPr lang="sv-SE" baseline="0" dirty="0" err="1"/>
              <a:t>really</a:t>
            </a:r>
            <a:r>
              <a:rPr lang="sv-SE" baseline="0" dirty="0"/>
              <a:t> </a:t>
            </a:r>
            <a:r>
              <a:rPr lang="sv-SE" baseline="0" dirty="0" err="1"/>
              <a:t>about</a:t>
            </a:r>
            <a:r>
              <a:rPr lang="sv-SE" baseline="0" dirty="0"/>
              <a:t> </a:t>
            </a:r>
            <a:r>
              <a:rPr lang="sv-SE" baseline="0" dirty="0" err="1"/>
              <a:t>coproduction</a:t>
            </a:r>
            <a:r>
              <a:rPr lang="sv-SE" baseline="0" dirty="0"/>
              <a:t>. </a:t>
            </a:r>
            <a:r>
              <a:rPr lang="sv-SE" baseline="0" dirty="0" err="1"/>
              <a:t>Initially</a:t>
            </a:r>
            <a:r>
              <a:rPr lang="sv-SE" baseline="0" dirty="0"/>
              <a:t>, to </a:t>
            </a:r>
            <a:r>
              <a:rPr lang="sv-SE" baseline="0" dirty="0" err="1"/>
              <a:t>learn</a:t>
            </a:r>
            <a:r>
              <a:rPr lang="sv-SE" baseline="0" dirty="0"/>
              <a:t> and </a:t>
            </a:r>
            <a:r>
              <a:rPr lang="sv-SE" baseline="0" dirty="0" err="1"/>
              <a:t>share</a:t>
            </a:r>
            <a:r>
              <a:rPr lang="sv-SE" baseline="0" dirty="0"/>
              <a:t> </a:t>
            </a:r>
            <a:r>
              <a:rPr lang="sv-SE" baseline="0" dirty="0" err="1"/>
              <a:t>decisions</a:t>
            </a:r>
            <a:r>
              <a:rPr lang="sv-SE" baseline="0" dirty="0"/>
              <a:t> </a:t>
            </a:r>
            <a:r>
              <a:rPr lang="sv-SE" baseline="0" dirty="0" err="1"/>
              <a:t>about</a:t>
            </a:r>
            <a:r>
              <a:rPr lang="sv-SE" baseline="0" dirty="0"/>
              <a:t> service </a:t>
            </a:r>
            <a:r>
              <a:rPr lang="sv-SE" baseline="0" dirty="0" err="1"/>
              <a:t>users</a:t>
            </a:r>
            <a:r>
              <a:rPr lang="sv-SE" baseline="0" dirty="0"/>
              <a:t>’ </a:t>
            </a:r>
            <a:r>
              <a:rPr lang="sv-SE" baseline="0" dirty="0" err="1"/>
              <a:t>working</a:t>
            </a:r>
            <a:r>
              <a:rPr lang="sv-SE" baseline="0" dirty="0"/>
              <a:t> </a:t>
            </a:r>
            <a:r>
              <a:rPr lang="sv-SE" baseline="0" dirty="0" err="1"/>
              <a:t>goals</a:t>
            </a:r>
            <a:r>
              <a:rPr lang="sv-SE" baseline="0" dirty="0"/>
              <a:t>, interests and </a:t>
            </a:r>
            <a:r>
              <a:rPr lang="sv-SE" baseline="0" dirty="0" err="1"/>
              <a:t>preferences</a:t>
            </a:r>
            <a:r>
              <a:rPr lang="sv-SE" baseline="0" dirty="0"/>
              <a:t>, and </a:t>
            </a:r>
            <a:r>
              <a:rPr lang="sv-SE" baseline="0" dirty="0" err="1"/>
              <a:t>what</a:t>
            </a:r>
            <a:r>
              <a:rPr lang="sv-SE" baseline="0" dirty="0"/>
              <a:t> </a:t>
            </a:r>
            <a:r>
              <a:rPr lang="sv-SE" baseline="0" dirty="0" err="1"/>
              <a:t>job</a:t>
            </a:r>
            <a:r>
              <a:rPr lang="sv-SE" baseline="0" dirty="0"/>
              <a:t> </a:t>
            </a:r>
            <a:r>
              <a:rPr lang="sv-SE" baseline="0" dirty="0" err="1"/>
              <a:t>opportunities</a:t>
            </a:r>
            <a:r>
              <a:rPr lang="sv-SE" baseline="0" dirty="0"/>
              <a:t> best match. </a:t>
            </a:r>
            <a:r>
              <a:rPr lang="sv-SE" baseline="0" dirty="0" err="1"/>
              <a:t>However</a:t>
            </a:r>
            <a:r>
              <a:rPr lang="sv-SE" baseline="0" dirty="0"/>
              <a:t>, specialists </a:t>
            </a:r>
            <a:r>
              <a:rPr lang="sv-SE" baseline="0" dirty="0" err="1"/>
              <a:t>also</a:t>
            </a:r>
            <a:r>
              <a:rPr lang="sv-SE" baseline="0" dirty="0"/>
              <a:t> </a:t>
            </a:r>
            <a:r>
              <a:rPr lang="sv-SE" baseline="0" dirty="0" err="1"/>
              <a:t>build</a:t>
            </a:r>
            <a:r>
              <a:rPr lang="sv-SE" baseline="0" dirty="0"/>
              <a:t> relationships and </a:t>
            </a:r>
            <a:r>
              <a:rPr lang="sv-SE" baseline="0" dirty="0" err="1"/>
              <a:t>represent</a:t>
            </a:r>
            <a:r>
              <a:rPr lang="sv-SE" baseline="0" dirty="0"/>
              <a:t> the </a:t>
            </a:r>
            <a:r>
              <a:rPr lang="sv-SE" baseline="0" dirty="0" err="1"/>
              <a:t>user</a:t>
            </a:r>
            <a:r>
              <a:rPr lang="sv-SE" baseline="0" dirty="0"/>
              <a:t> in a personal </a:t>
            </a:r>
            <a:r>
              <a:rPr lang="sv-SE" baseline="0" dirty="0" err="1"/>
              <a:t>way</a:t>
            </a:r>
            <a:r>
              <a:rPr lang="sv-SE" baseline="0" dirty="0"/>
              <a:t> </a:t>
            </a:r>
            <a:r>
              <a:rPr lang="sv-SE" baseline="0" dirty="0" err="1"/>
              <a:t>while</a:t>
            </a:r>
            <a:r>
              <a:rPr lang="sv-SE" baseline="0" dirty="0"/>
              <a:t> </a:t>
            </a:r>
            <a:r>
              <a:rPr lang="sv-SE" baseline="0" dirty="0" err="1"/>
              <a:t>talking</a:t>
            </a:r>
            <a:r>
              <a:rPr lang="sv-SE" baseline="0" dirty="0"/>
              <a:t> to team </a:t>
            </a:r>
            <a:r>
              <a:rPr lang="sv-SE" baseline="0" dirty="0" err="1"/>
              <a:t>members</a:t>
            </a:r>
            <a:r>
              <a:rPr lang="sv-SE" baseline="0" dirty="0"/>
              <a:t>, </a:t>
            </a:r>
            <a:r>
              <a:rPr lang="sv-SE" baseline="0" dirty="0" err="1"/>
              <a:t>professionals</a:t>
            </a:r>
            <a:r>
              <a:rPr lang="sv-SE" baseline="0" dirty="0"/>
              <a:t> </a:t>
            </a:r>
            <a:r>
              <a:rPr lang="sv-SE" baseline="0" dirty="0" err="1"/>
              <a:t>who</a:t>
            </a:r>
            <a:r>
              <a:rPr lang="sv-SE" baseline="0" dirty="0"/>
              <a:t> </a:t>
            </a:r>
            <a:r>
              <a:rPr lang="sv-SE" baseline="0" dirty="0" err="1"/>
              <a:t>work</a:t>
            </a:r>
            <a:r>
              <a:rPr lang="sv-SE" baseline="0" dirty="0"/>
              <a:t> </a:t>
            </a:r>
            <a:r>
              <a:rPr lang="sv-SE" baseline="0" dirty="0" err="1"/>
              <a:t>with</a:t>
            </a:r>
            <a:r>
              <a:rPr lang="sv-SE" baseline="0" dirty="0"/>
              <a:t> benefit and </a:t>
            </a:r>
            <a:r>
              <a:rPr lang="sv-SE" baseline="0" dirty="0" err="1"/>
              <a:t>economy</a:t>
            </a:r>
            <a:r>
              <a:rPr lang="sv-SE" baseline="0" dirty="0"/>
              <a:t> situations, and </a:t>
            </a:r>
            <a:r>
              <a:rPr lang="sv-SE" baseline="0" dirty="0" err="1"/>
              <a:t>perhaps</a:t>
            </a:r>
            <a:r>
              <a:rPr lang="sv-SE" baseline="0" dirty="0"/>
              <a:t> the </a:t>
            </a:r>
            <a:r>
              <a:rPr lang="sv-SE" baseline="0" dirty="0" err="1"/>
              <a:t>engagement</a:t>
            </a:r>
            <a:r>
              <a:rPr lang="sv-SE" baseline="0" dirty="0"/>
              <a:t> </a:t>
            </a:r>
            <a:r>
              <a:rPr lang="sv-SE" baseline="0" dirty="0" err="1"/>
              <a:t>with</a:t>
            </a:r>
            <a:r>
              <a:rPr lang="sv-SE" baseline="0" dirty="0"/>
              <a:t> </a:t>
            </a:r>
            <a:r>
              <a:rPr lang="sv-SE" baseline="0" dirty="0" err="1"/>
              <a:t>employers</a:t>
            </a:r>
            <a:r>
              <a:rPr lang="sv-SE" baseline="0" dirty="0"/>
              <a:t>, </a:t>
            </a:r>
            <a:r>
              <a:rPr lang="sv-SE" baseline="0" dirty="0" err="1"/>
              <a:t>which</a:t>
            </a:r>
            <a:r>
              <a:rPr lang="sv-SE" baseline="0" dirty="0"/>
              <a:t> is </a:t>
            </a:r>
            <a:r>
              <a:rPr lang="sv-SE" baseline="0" dirty="0" err="1"/>
              <a:t>very</a:t>
            </a:r>
            <a:r>
              <a:rPr lang="sv-SE" baseline="0" dirty="0"/>
              <a:t> </a:t>
            </a:r>
            <a:r>
              <a:rPr lang="sv-SE" baseline="0" dirty="0" err="1"/>
              <a:t>much</a:t>
            </a:r>
            <a:r>
              <a:rPr lang="sv-SE" baseline="0" dirty="0"/>
              <a:t> </a:t>
            </a:r>
            <a:r>
              <a:rPr lang="sv-SE" baseline="0" dirty="0" err="1"/>
              <a:t>about</a:t>
            </a:r>
            <a:r>
              <a:rPr lang="sv-SE" baseline="0" dirty="0"/>
              <a:t> </a:t>
            </a:r>
            <a:r>
              <a:rPr lang="sv-SE" baseline="0" dirty="0" err="1"/>
              <a:t>coproduction</a:t>
            </a:r>
            <a:r>
              <a:rPr lang="sv-SE" baseline="0" dirty="0"/>
              <a:t> I </a:t>
            </a:r>
            <a:r>
              <a:rPr lang="sv-SE" baseline="0" dirty="0" err="1"/>
              <a:t>would</a:t>
            </a:r>
            <a:r>
              <a:rPr lang="sv-SE" baseline="0" dirty="0"/>
              <a:t> </a:t>
            </a:r>
            <a:r>
              <a:rPr lang="sv-SE" baseline="0" dirty="0" err="1"/>
              <a:t>say</a:t>
            </a:r>
            <a:r>
              <a:rPr lang="sv-SE" baseline="0" dirty="0"/>
              <a:t>. </a:t>
            </a:r>
          </a:p>
          <a:p>
            <a:endParaRPr lang="sv-SE" baseline="0" dirty="0"/>
          </a:p>
          <a:p>
            <a:r>
              <a:rPr lang="sv-SE" baseline="0" dirty="0"/>
              <a:t>The new </a:t>
            </a:r>
            <a:r>
              <a:rPr lang="sv-SE" baseline="0" dirty="0" err="1"/>
              <a:t>thinking</a:t>
            </a:r>
            <a:r>
              <a:rPr lang="sv-SE" baseline="0" dirty="0"/>
              <a:t> </a:t>
            </a:r>
            <a:r>
              <a:rPr lang="sv-SE" baseline="0" dirty="0" err="1"/>
              <a:t>about</a:t>
            </a:r>
            <a:r>
              <a:rPr lang="sv-SE" baseline="0" dirty="0"/>
              <a:t> </a:t>
            </a:r>
          </a:p>
          <a:p>
            <a:endParaRPr lang="sv-SE" baseline="0" dirty="0"/>
          </a:p>
          <a:p>
            <a:endParaRPr lang="sv-SE" baseline="0" dirty="0"/>
          </a:p>
          <a:p>
            <a:r>
              <a:rPr lang="en-US" sz="1200" kern="1200" dirty="0">
                <a:solidFill>
                  <a:schemeClr val="tx1"/>
                </a:solidFill>
                <a:effectLst/>
                <a:latin typeface="+mn-lt"/>
                <a:ea typeface="+mn-ea"/>
                <a:cs typeface="+mn-cs"/>
              </a:rPr>
              <a:t>Duffy A, Quigley A, Healy B, Brogan C, Walsh F, Delaney G, et al. </a:t>
            </a:r>
            <a:r>
              <a:rPr lang="sv-SE" sz="1200" i="1" kern="1200" dirty="0">
                <a:solidFill>
                  <a:schemeClr val="tx1"/>
                </a:solidFill>
                <a:effectLst/>
                <a:latin typeface="+mn-lt"/>
                <a:ea typeface="+mn-ea"/>
                <a:cs typeface="+mn-cs"/>
              </a:rPr>
              <a:t>Co-</a:t>
            </a:r>
            <a:r>
              <a:rPr lang="sv-SE" sz="1200" i="1" kern="1200" dirty="0" err="1">
                <a:solidFill>
                  <a:schemeClr val="tx1"/>
                </a:solidFill>
                <a:effectLst/>
                <a:latin typeface="+mn-lt"/>
                <a:ea typeface="+mn-ea"/>
                <a:cs typeface="+mn-cs"/>
              </a:rPr>
              <a:t>production</a:t>
            </a:r>
            <a:r>
              <a:rPr lang="sv-SE" sz="1200" i="1" kern="1200" dirty="0">
                <a:solidFill>
                  <a:schemeClr val="tx1"/>
                </a:solidFill>
                <a:effectLst/>
                <a:latin typeface="+mn-lt"/>
                <a:ea typeface="+mn-ea"/>
                <a:cs typeface="+mn-cs"/>
              </a:rPr>
              <a:t> in </a:t>
            </a:r>
            <a:r>
              <a:rPr lang="sv-SE" sz="1200" i="1" kern="1200" dirty="0" err="1">
                <a:solidFill>
                  <a:schemeClr val="tx1"/>
                </a:solidFill>
                <a:effectLst/>
                <a:latin typeface="+mn-lt"/>
                <a:ea typeface="+mn-ea"/>
                <a:cs typeface="+mn-cs"/>
              </a:rPr>
              <a:t>practice</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guidance</a:t>
            </a:r>
            <a:r>
              <a:rPr lang="sv-SE" sz="1200" i="1" kern="1200" dirty="0">
                <a:solidFill>
                  <a:schemeClr val="tx1"/>
                </a:solidFill>
                <a:effectLst/>
                <a:latin typeface="+mn-lt"/>
                <a:ea typeface="+mn-ea"/>
                <a:cs typeface="+mn-cs"/>
              </a:rPr>
              <a:t> </a:t>
            </a:r>
            <a:r>
              <a:rPr lang="sv-SE" sz="1200" i="1" kern="1200" dirty="0" err="1">
                <a:solidFill>
                  <a:schemeClr val="tx1"/>
                </a:solidFill>
                <a:effectLst/>
                <a:latin typeface="+mn-lt"/>
                <a:ea typeface="+mn-ea"/>
                <a:cs typeface="+mn-cs"/>
              </a:rPr>
              <a:t>document</a:t>
            </a:r>
            <a:r>
              <a:rPr lang="sv-SE" sz="1200" i="1" kern="1200" dirty="0">
                <a:solidFill>
                  <a:schemeClr val="tx1"/>
                </a:solidFill>
                <a:effectLst/>
                <a:latin typeface="+mn-lt"/>
                <a:ea typeface="+mn-ea"/>
                <a:cs typeface="+mn-cs"/>
              </a:rPr>
              <a:t> 2018-2020. </a:t>
            </a:r>
            <a:r>
              <a:rPr lang="en-US" sz="1200" i="1" kern="1200" dirty="0">
                <a:solidFill>
                  <a:schemeClr val="tx1"/>
                </a:solidFill>
                <a:effectLst/>
                <a:latin typeface="+mn-lt"/>
                <a:ea typeface="+mn-ea"/>
                <a:cs typeface="+mn-cs"/>
              </a:rPr>
              <a:t>Supporting the implementation of a national framework for recovery in mental health 2018-2020</a:t>
            </a:r>
            <a:r>
              <a:rPr lang="en-US" sz="1200" kern="1200" dirty="0">
                <a:solidFill>
                  <a:schemeClr val="tx1"/>
                </a:solidFill>
                <a:effectLst/>
                <a:latin typeface="+mn-lt"/>
                <a:ea typeface="+mn-ea"/>
                <a:cs typeface="+mn-cs"/>
              </a:rPr>
              <a:t>. </a:t>
            </a:r>
            <a:endParaRPr lang="sv-SE" baseline="0"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19</a:t>
            </a:fld>
            <a:endParaRPr lang="en-US"/>
          </a:p>
        </p:txBody>
      </p:sp>
    </p:spTree>
    <p:extLst>
      <p:ext uri="{BB962C8B-B14F-4D97-AF65-F5344CB8AC3E}">
        <p14:creationId xmlns:p14="http://schemas.microsoft.com/office/powerpoint/2010/main" val="3342601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Partnership, </a:t>
            </a:r>
            <a:r>
              <a:rPr lang="sv-SE" dirty="0" err="1"/>
              <a:t>reciprocal</a:t>
            </a:r>
            <a:r>
              <a:rPr lang="sv-SE" dirty="0"/>
              <a:t> </a:t>
            </a:r>
            <a:r>
              <a:rPr lang="sv-SE" dirty="0" err="1"/>
              <a:t>influence</a:t>
            </a:r>
            <a:r>
              <a:rPr lang="sv-SE" dirty="0"/>
              <a:t>, relationship-</a:t>
            </a:r>
            <a:r>
              <a:rPr lang="sv-SE" dirty="0" err="1"/>
              <a:t>centered</a:t>
            </a:r>
            <a:r>
              <a:rPr lang="sv-SE" dirty="0"/>
              <a:t> </a:t>
            </a:r>
            <a:r>
              <a:rPr lang="sv-SE" dirty="0" err="1"/>
              <a:t>care</a:t>
            </a:r>
            <a:endParaRPr lang="sv-SE" dirty="0"/>
          </a:p>
          <a:p>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20</a:t>
            </a:fld>
            <a:endParaRPr lang="en-US"/>
          </a:p>
        </p:txBody>
      </p:sp>
    </p:spTree>
    <p:extLst>
      <p:ext uri="{BB962C8B-B14F-4D97-AF65-F5344CB8AC3E}">
        <p14:creationId xmlns:p14="http://schemas.microsoft.com/office/powerpoint/2010/main" val="386010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IPS represents different ways that relationships between services and users are understood and developed. It does</a:t>
            </a:r>
            <a:r>
              <a:rPr lang="en-US" baseline="0" dirty="0"/>
              <a:t> </a:t>
            </a:r>
            <a:r>
              <a:rPr lang="en-US" dirty="0"/>
              <a:t>not happen instantly.</a:t>
            </a:r>
            <a:r>
              <a:rPr lang="en-US" baseline="0" dirty="0"/>
              <a:t> </a:t>
            </a:r>
            <a:r>
              <a:rPr lang="en-US" dirty="0"/>
              <a:t>Slowly, partnerships and communities are growing</a:t>
            </a:r>
            <a:r>
              <a:rPr lang="en-US" baseline="0" dirty="0"/>
              <a:t>. Challenges are shared and problems become solved as they come.</a:t>
            </a:r>
            <a:endParaRPr lang="sv-SE" dirty="0"/>
          </a:p>
        </p:txBody>
      </p:sp>
      <p:sp>
        <p:nvSpPr>
          <p:cNvPr id="4" name="Slide Number Placeholder 3"/>
          <p:cNvSpPr>
            <a:spLocks noGrp="1"/>
          </p:cNvSpPr>
          <p:nvPr>
            <p:ph type="sldNum" sz="quarter" idx="10"/>
          </p:nvPr>
        </p:nvSpPr>
        <p:spPr/>
        <p:txBody>
          <a:bodyPr/>
          <a:lstStyle/>
          <a:p>
            <a:fld id="{A214F4A0-5306-774F-B095-EC92756A6250}" type="slidenum">
              <a:rPr lang="en-US" smtClean="0"/>
              <a:t>21</a:t>
            </a:fld>
            <a:endParaRPr lang="en-US"/>
          </a:p>
        </p:txBody>
      </p:sp>
    </p:spTree>
    <p:extLst>
      <p:ext uri="{BB962C8B-B14F-4D97-AF65-F5344CB8AC3E}">
        <p14:creationId xmlns:p14="http://schemas.microsoft.com/office/powerpoint/2010/main" val="1853305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5" y="210884"/>
            <a:ext cx="8595053"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sp>
        <p:nvSpPr>
          <p:cNvPr id="23" name="Picture Placeholder 2"/>
          <p:cNvSpPr>
            <a:spLocks noGrp="1" noChangeAspect="1"/>
          </p:cNvSpPr>
          <p:nvPr>
            <p:ph type="pic" idx="12"/>
          </p:nvPr>
        </p:nvSpPr>
        <p:spPr>
          <a:xfrm>
            <a:off x="4810027" y="1275054"/>
            <a:ext cx="4333973" cy="500472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4" name="Text Placeholder 2"/>
          <p:cNvSpPr>
            <a:spLocks noGrp="1"/>
          </p:cNvSpPr>
          <p:nvPr>
            <p:ph type="body" idx="13"/>
          </p:nvPr>
        </p:nvSpPr>
        <p:spPr>
          <a:xfrm>
            <a:off x="284995" y="6374579"/>
            <a:ext cx="8693904"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Slide Number Placeholder 6"/>
          <p:cNvSpPr>
            <a:spLocks noGrp="1"/>
          </p:cNvSpPr>
          <p:nvPr>
            <p:ph type="sldNum" sz="quarter" idx="14"/>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CE765D-653A-B543-9371-FD930F730088}" type="datetime1">
              <a:rPr lang="en-GB" smtClean="0"/>
              <a:t>03/06/2022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CDB67-846D-9C40-B756-EAA5D7B3AE5A}" type="datetime1">
              <a:rPr lang="en-GB" smtClean="0"/>
              <a:t>03/06/2022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Rounded MT Bold" charset="0"/>
                <a:ea typeface="Arial Rounded MT Bold" charset="0"/>
                <a:cs typeface="Arial Rounded MT Bold"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D60E893-F28C-C942-A570-A14FD5755829}" type="datetime1">
              <a:rPr lang="en-GB" smtClean="0"/>
              <a:t>03/06/2022</a:t>
            </a:fld>
            <a:endParaRPr lang="en-US"/>
          </a:p>
        </p:txBody>
      </p:sp>
      <p:sp>
        <p:nvSpPr>
          <p:cNvPr id="4" name="Footer Placeholder 3"/>
          <p:cNvSpPr>
            <a:spLocks noGrp="1"/>
          </p:cNvSpPr>
          <p:nvPr>
            <p:ph type="ftr" sz="quarter" idx="11"/>
          </p:nvPr>
        </p:nvSpPr>
        <p:spPr>
          <a:xfrm>
            <a:off x="3038376" y="6356351"/>
            <a:ext cx="3086100" cy="365125"/>
          </a:xfrm>
        </p:spPr>
        <p:txBody>
          <a:bodyPr/>
          <a:lstStyle/>
          <a:p>
            <a:endParaRPr lang="en-US"/>
          </a:p>
        </p:txBody>
      </p:sp>
      <p:sp>
        <p:nvSpPr>
          <p:cNvPr id="5" name="Slide Number Placeholder 4"/>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7F9C-6C1C-3448-9D5A-08ACB6568FAE}" type="datetime1">
              <a:rPr lang="en-GB" smtClean="0"/>
              <a:t>03/06/2022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A45CB-4934-AC41-B76F-0F042575F955}" type="datetime1">
              <a:rPr lang="en-GB" smtClean="0"/>
              <a:t>03/06/2022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995363"/>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CE9C7-B170-CB49-9CA3-297E51D1FBB0}" type="datetime1">
              <a:rPr lang="en-GB" smtClean="0"/>
              <a:t>03/06/2022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8A7AA-39B7-3E49-913D-1AFC74DD9428}" type="datetime1">
              <a:rPr lang="en-GB" smtClean="0"/>
              <a:t>03/06/2022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FEB4E-F04F-CE4F-BEA6-69B5F1CAE9E6}" type="datetime1">
              <a:rPr lang="en-GB" smtClean="0"/>
              <a:t>03/06/2022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m bild för stora ill.">
    <p:spTree>
      <p:nvGrpSpPr>
        <p:cNvPr id="1" name=""/>
        <p:cNvGrpSpPr/>
        <p:nvPr/>
      </p:nvGrpSpPr>
      <p:grpSpPr>
        <a:xfrm>
          <a:off x="0" y="0"/>
          <a:ext cx="0" cy="0"/>
          <a:chOff x="0" y="0"/>
          <a:chExt cx="0" cy="0"/>
        </a:xfrm>
      </p:grpSpPr>
      <p:sp>
        <p:nvSpPr>
          <p:cNvPr id="3" name="Rektangel 2"/>
          <p:cNvSpPr/>
          <p:nvPr userDrawn="1"/>
        </p:nvSpPr>
        <p:spPr>
          <a:xfrm>
            <a:off x="7995484" y="5336124"/>
            <a:ext cx="1148516" cy="1521877"/>
          </a:xfrm>
          <a:prstGeom prst="rect">
            <a:avLst/>
          </a:prstGeom>
          <a:solidFill>
            <a:schemeClr val="bg1"/>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2"/>
          </a:p>
        </p:txBody>
      </p:sp>
      <p:sp>
        <p:nvSpPr>
          <p:cNvPr id="7" name="Rektangel 6"/>
          <p:cNvSpPr/>
          <p:nvPr userDrawn="1"/>
        </p:nvSpPr>
        <p:spPr>
          <a:xfrm>
            <a:off x="605864" y="1107978"/>
            <a:ext cx="7943007" cy="6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352"/>
          </a:p>
        </p:txBody>
      </p:sp>
    </p:spTree>
    <p:extLst>
      <p:ext uri="{BB962C8B-B14F-4D97-AF65-F5344CB8AC3E}">
        <p14:creationId xmlns:p14="http://schemas.microsoft.com/office/powerpoint/2010/main" val="1463972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5" y="210884"/>
            <a:ext cx="8595053"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4"/>
          </p:nvPr>
        </p:nvSpPr>
        <p:spPr>
          <a:xfrm>
            <a:off x="4626533" y="1574154"/>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Slide Number Placeholder 6"/>
          <p:cNvSpPr>
            <a:spLocks noGrp="1"/>
          </p:cNvSpPr>
          <p:nvPr>
            <p:ph type="sldNum" sz="quarter" idx="15"/>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5" y="210884"/>
            <a:ext cx="8595053"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4" y="1591409"/>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Rounded Rectangle 14"/>
          <p:cNvSpPr/>
          <p:nvPr userDrawn="1"/>
        </p:nvSpPr>
        <p:spPr>
          <a:xfrm>
            <a:off x="4988858" y="2366824"/>
            <a:ext cx="3724835" cy="2606400"/>
          </a:xfrm>
          <a:prstGeom prst="round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p:cNvSpPr/>
          <p:nvPr userDrawn="1"/>
        </p:nvSpPr>
        <p:spPr>
          <a:xfrm rot="10800000">
            <a:off x="6383319" y="4569812"/>
            <a:ext cx="935916" cy="806824"/>
          </a:xfrm>
          <a:prstGeom prst="triangle">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
          <p:cNvSpPr>
            <a:spLocks noGrp="1"/>
          </p:cNvSpPr>
          <p:nvPr>
            <p:ph type="body" sz="half" idx="14"/>
          </p:nvPr>
        </p:nvSpPr>
        <p:spPr>
          <a:xfrm>
            <a:off x="5204013" y="2468649"/>
            <a:ext cx="3289538" cy="820857"/>
          </a:xfrm>
        </p:spPr>
        <p:txBody>
          <a:bodyPr>
            <a:normAutofit/>
          </a:bodyPr>
          <a:lstStyle>
            <a:lvl1pPr marL="0" indent="0" algn="ctr">
              <a:buNone/>
              <a:defRPr sz="1600">
                <a:solidFill>
                  <a:schemeClr val="bg1"/>
                </a:solidFill>
                <a:latin typeface="Arial Rounded MT Bold" charset="0"/>
                <a:ea typeface="Arial Rounded MT Bold" charset="0"/>
                <a:cs typeface="Arial Rounded MT Bold"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a:t>
            </a:r>
            <a:r>
              <a:rPr lang="en-US"/>
              <a:t>text styles</a:t>
            </a:r>
          </a:p>
          <a:p>
            <a:pPr lvl="0"/>
            <a:endParaRPr lang="en-US" dirty="0"/>
          </a:p>
        </p:txBody>
      </p:sp>
      <p:sp>
        <p:nvSpPr>
          <p:cNvPr id="19" name="Text Placeholder 3"/>
          <p:cNvSpPr>
            <a:spLocks noGrp="1"/>
          </p:cNvSpPr>
          <p:nvPr>
            <p:ph type="body" sz="half" idx="15"/>
          </p:nvPr>
        </p:nvSpPr>
        <p:spPr>
          <a:xfrm>
            <a:off x="5204013" y="4579311"/>
            <a:ext cx="3289538" cy="299564"/>
          </a:xfrm>
        </p:spPr>
        <p:txBody>
          <a:bodyPr>
            <a:normAutofit/>
          </a:bodyPr>
          <a:lstStyle>
            <a:lvl1pPr marL="0" indent="0" algn="ctr">
              <a:buNone/>
              <a:defRPr sz="1400">
                <a:solidFill>
                  <a:schemeClr val="bg1"/>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0"/>
            <a:endParaRPr lang="en-US" dirty="0"/>
          </a:p>
        </p:txBody>
      </p:sp>
      <p:sp>
        <p:nvSpPr>
          <p:cNvPr id="22" name="Slide Number Placeholder 6"/>
          <p:cNvSpPr>
            <a:spLocks noGrp="1"/>
          </p:cNvSpPr>
          <p:nvPr>
            <p:ph type="sldNum" sz="quarter" idx="16"/>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5" y="210884"/>
            <a:ext cx="8595053" cy="767272"/>
          </a:xfrm>
        </p:spPr>
        <p:txBody>
          <a:bodyPr>
            <a:normAutofit/>
          </a:bodyPr>
          <a:lstStyle>
            <a:lvl1pPr>
              <a:defRPr sz="2200">
                <a:latin typeface="Arial Rounded MT Bold" charset="0"/>
                <a:ea typeface="Arial Rounded MT Bold" charset="0"/>
                <a:cs typeface="Arial Rounded MT Bold" charset="0"/>
              </a:defRPr>
            </a:lvl1pPr>
          </a:lstStyle>
          <a:p>
            <a:endParaRPr lang="en-US" dirty="0"/>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13" name="Slide Number Placeholder 6"/>
          <p:cNvSpPr>
            <a:spLocks noGrp="1"/>
          </p:cNvSpPr>
          <p:nvPr>
            <p:ph type="sldNum" sz="quarter" idx="14"/>
          </p:nvPr>
        </p:nvSpPr>
        <p:spPr>
          <a:xfrm>
            <a:off x="8587819" y="6374579"/>
            <a:ext cx="391080" cy="365125"/>
          </a:xfrm>
        </p:spPr>
        <p:txBody>
          <a:bodyPr/>
          <a:lstStyle>
            <a:lvl1pPr>
              <a:defRPr>
                <a:solidFill>
                  <a:schemeClr val="tx1"/>
                </a:solidFill>
              </a:defRPr>
            </a:lvl1pPr>
          </a:lstStyle>
          <a:p>
            <a:fld id="{E9F4CF8E-1AF5-A84A-BA30-8328B9038AD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007B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18" name="Title 1"/>
          <p:cNvSpPr>
            <a:spLocks noGrp="1"/>
          </p:cNvSpPr>
          <p:nvPr>
            <p:ph type="title"/>
          </p:nvPr>
        </p:nvSpPr>
        <p:spPr>
          <a:xfrm>
            <a:off x="284995" y="210884"/>
            <a:ext cx="8595053"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15" name="Slide Number Placeholder 6"/>
          <p:cNvSpPr>
            <a:spLocks noGrp="1"/>
          </p:cNvSpPr>
          <p:nvPr>
            <p:ph type="sldNum" sz="quarter" idx="14"/>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Picture Placeholder 2"/>
          <p:cNvSpPr>
            <a:spLocks noGrp="1" noChangeAspect="1"/>
          </p:cNvSpPr>
          <p:nvPr>
            <p:ph type="pic" idx="12"/>
          </p:nvPr>
        </p:nvSpPr>
        <p:spPr>
          <a:xfrm>
            <a:off x="0" y="-16779"/>
            <a:ext cx="9144000" cy="344774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cxnSp>
        <p:nvCxnSpPr>
          <p:cNvPr id="17" name="Straight Connector 16"/>
          <p:cNvCxnSpPr>
            <a:cxnSpLocks/>
          </p:cNvCxnSpPr>
          <p:nvPr userDrawn="1"/>
        </p:nvCxnSpPr>
        <p:spPr>
          <a:xfrm flipH="1">
            <a:off x="1" y="3429000"/>
            <a:ext cx="9143999" cy="0"/>
          </a:xfrm>
          <a:prstGeom prst="line">
            <a:avLst/>
          </a:prstGeom>
          <a:ln w="76200">
            <a:solidFill>
              <a:srgbClr val="1D2F54"/>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284994" y="3969486"/>
            <a:ext cx="8595053" cy="767272"/>
          </a:xfrm>
        </p:spPr>
        <p:txBody>
          <a:bodyPr>
            <a:normAutofit/>
          </a:bodyPr>
          <a:lstStyle>
            <a:lvl1pPr>
              <a:defRPr sz="3600">
                <a:latin typeface="Arial Rounded MT Bold" charset="0"/>
                <a:ea typeface="Arial Rounded MT Bold" charset="0"/>
                <a:cs typeface="Arial Rounded MT Bold" charset="0"/>
              </a:defRPr>
            </a:lvl1pPr>
          </a:lstStyle>
          <a:p>
            <a:r>
              <a:rPr lang="en-US" dirty="0"/>
              <a:t>Click to edit Master title style</a:t>
            </a:r>
          </a:p>
        </p:txBody>
      </p:sp>
      <p:sp>
        <p:nvSpPr>
          <p:cNvPr id="23" name="Text Placeholder 2"/>
          <p:cNvSpPr>
            <a:spLocks noGrp="1"/>
          </p:cNvSpPr>
          <p:nvPr>
            <p:ph type="body" idx="1"/>
          </p:nvPr>
        </p:nvSpPr>
        <p:spPr>
          <a:xfrm>
            <a:off x="284994" y="5158210"/>
            <a:ext cx="7886700" cy="407424"/>
          </a:xfrm>
        </p:spPr>
        <p:txBody>
          <a:bodyPr>
            <a:normAutofit/>
          </a:bodyPr>
          <a:lstStyle>
            <a:lvl1pPr marL="0" indent="0">
              <a:buNone/>
              <a:defRPr sz="2000">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6" name="Text Placeholder 2"/>
          <p:cNvSpPr>
            <a:spLocks noGrp="1"/>
          </p:cNvSpPr>
          <p:nvPr>
            <p:ph type="body" idx="13"/>
          </p:nvPr>
        </p:nvSpPr>
        <p:spPr>
          <a:xfrm>
            <a:off x="284994" y="6002149"/>
            <a:ext cx="7886700" cy="277111"/>
          </a:xfrm>
        </p:spPr>
        <p:txBody>
          <a:bodyPr>
            <a:normAutofit/>
          </a:bodyPr>
          <a:lstStyle>
            <a:lvl1pPr marL="0" indent="0">
              <a:buNone/>
              <a:defRPr sz="1200" i="1">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EB32BA-C290-6B4E-A894-728F89FBE96C}" type="datetime1">
              <a:rPr lang="en-GB" smtClean="0"/>
              <a:t>03/06/2022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6247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3FB4-E8D3-5E4B-9726-3CAC33EB163E}" type="datetime1">
              <a:rPr lang="en-GB" smtClean="0"/>
              <a:t>03/06/2022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257C-7D9D-844F-96B4-FA1A25957317}" type="datetime1">
              <a:rPr lang="en-GB" smtClean="0"/>
              <a:t>03/06/2022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4CF8E-1AF5-A84A-BA30-8328B9038AD6}" type="slidenum">
              <a:rPr lang="en-US" smtClean="0"/>
              <a:t>‹#›</a:t>
            </a:fld>
            <a:endParaRPr lang="en-US"/>
          </a:p>
        </p:txBody>
      </p:sp>
    </p:spTree>
    <p:extLst>
      <p:ext uri="{BB962C8B-B14F-4D97-AF65-F5344CB8AC3E}">
        <p14:creationId xmlns:p14="http://schemas.microsoft.com/office/powerpoint/2010/main" val="26534362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6" r:id="rId3"/>
    <p:sldLayoutId id="2147483677" r:id="rId4"/>
    <p:sldLayoutId id="2147483673" r:id="rId5"/>
    <p:sldLayoutId id="2147483674" r:id="rId6"/>
    <p:sldLayoutId id="2147483675"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ulrika.bejerholm@med.lu.se" TargetMode="External"/><Relationship Id="rId7" Type="http://schemas.openxmlformats.org/officeDocument/2006/relationships/hyperlink" Target="mailto:ulrika.liljeholm@sodertalje.se" TargetMode="Externa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hyperlink" Target="mailto:ulrika.liljeholm@med.lu.se" TargetMode="External"/><Relationship Id="rId5" Type="http://schemas.openxmlformats.org/officeDocument/2006/relationships/hyperlink" Target="mailto:suzanne.johanson@med.lu.se" TargetMode="External"/><Relationship Id="rId4" Type="http://schemas.openxmlformats.org/officeDocument/2006/relationships/hyperlink" Target="mailto:ulrika.bejerholm@skane.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472" y="3702292"/>
            <a:ext cx="8595053" cy="767272"/>
          </a:xfrm>
        </p:spPr>
        <p:txBody>
          <a:bodyPr>
            <a:normAutofit fontScale="90000"/>
          </a:bodyPr>
          <a:lstStyle/>
          <a:p>
            <a:r>
              <a:rPr lang="en-US" b="1" dirty="0"/>
              <a:t>Inaugural European IPS Meeting</a:t>
            </a:r>
            <a:br>
              <a:rPr lang="en-US" b="1" dirty="0"/>
            </a:br>
            <a:r>
              <a:rPr lang="en-US" b="1" dirty="0"/>
              <a:t>16-18 Sep 2021 </a:t>
            </a:r>
            <a:endParaRPr lang="en-US" dirty="0">
              <a:solidFill>
                <a:srgbClr val="3695A4"/>
              </a:solidFill>
            </a:endParaRPr>
          </a:p>
        </p:txBody>
      </p:sp>
      <p:sp>
        <p:nvSpPr>
          <p:cNvPr id="4" name="Text Placeholder 3"/>
          <p:cNvSpPr>
            <a:spLocks noGrp="1"/>
          </p:cNvSpPr>
          <p:nvPr>
            <p:ph type="body" idx="1"/>
          </p:nvPr>
        </p:nvSpPr>
        <p:spPr/>
        <p:txBody>
          <a:bodyPr/>
          <a:lstStyle/>
          <a:p>
            <a:r>
              <a:rPr lang="en-US" b="1" dirty="0">
                <a:solidFill>
                  <a:srgbClr val="237681"/>
                </a:solidFill>
              </a:rPr>
              <a:t>Sweden</a:t>
            </a:r>
          </a:p>
        </p:txBody>
      </p:sp>
      <p:sp>
        <p:nvSpPr>
          <p:cNvPr id="5" name="Text Placeholder 4"/>
          <p:cNvSpPr>
            <a:spLocks noGrp="1"/>
          </p:cNvSpPr>
          <p:nvPr>
            <p:ph type="body" idx="13"/>
          </p:nvPr>
        </p:nvSpPr>
        <p:spPr>
          <a:xfrm>
            <a:off x="284994" y="5670980"/>
            <a:ext cx="7886700" cy="841846"/>
          </a:xfrm>
        </p:spPr>
        <p:txBody>
          <a:bodyPr>
            <a:normAutofit/>
          </a:bodyPr>
          <a:lstStyle/>
          <a:p>
            <a:r>
              <a:rPr lang="en-US" b="1" i="0" dirty="0">
                <a:latin typeface="Arial" panose="020B0604020202020204" pitchFamily="34" charset="0"/>
                <a:cs typeface="Arial" panose="020B0604020202020204" pitchFamily="34" charset="0"/>
              </a:rPr>
              <a:t>Ulrika Bejerholm, Suzanne Johanson, Ulrika Liljeholm </a:t>
            </a:r>
          </a:p>
          <a:p>
            <a:r>
              <a:rPr lang="en-US" b="1" i="0" dirty="0">
                <a:latin typeface="Arial" panose="020B0604020202020204" pitchFamily="34" charset="0"/>
                <a:cs typeface="Arial" panose="020B0604020202020204" pitchFamily="34" charset="0"/>
              </a:rPr>
              <a:t>Lund University, Medical Faculty, Department of Health Sciences, Mental Health, Activity and Participation</a:t>
            </a:r>
          </a:p>
          <a:p>
            <a:r>
              <a:rPr lang="en-US" b="1" i="0" dirty="0">
                <a:latin typeface="Arial" panose="020B0604020202020204" pitchFamily="34" charset="0"/>
                <a:cs typeface="Arial" panose="020B0604020202020204" pitchFamily="34" charset="0"/>
              </a:rPr>
              <a:t>Centre of Evidence-based Psychosocial Interventions (www.cepi.lu.se)</a:t>
            </a:r>
          </a:p>
          <a:p>
            <a:endParaRPr lang="en-US" i="0" dirty="0"/>
          </a:p>
        </p:txBody>
      </p:sp>
      <p:pic>
        <p:nvPicPr>
          <p:cNvPr id="1026" name="Picture 2" descr="Image result for reykjavik">
            <a:extLst>
              <a:ext uri="{FF2B5EF4-FFF2-40B4-BE49-F238E27FC236}">
                <a16:creationId xmlns:a16="http://schemas.microsoft.com/office/drawing/2014/main" id="{D8616144-3422-4B68-828F-78626A4BEC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816"/>
          <a:stretch/>
        </p:blipFill>
        <p:spPr bwMode="auto">
          <a:xfrm>
            <a:off x="-1" y="0"/>
            <a:ext cx="9144001" cy="337976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p:cNvSpPr txBox="1">
            <a:spLocks/>
          </p:cNvSpPr>
          <p:nvPr/>
        </p:nvSpPr>
        <p:spPr>
          <a:xfrm>
            <a:off x="284994" y="4698113"/>
            <a:ext cx="7886700" cy="407424"/>
          </a:xfrm>
          <a:prstGeom prst="rect">
            <a:avLst/>
          </a:prstGeom>
          <a:ln>
            <a:solidFill>
              <a:schemeClr val="accent2">
                <a:lumMod val="75000"/>
              </a:schemeClr>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Peer support and co-production of IPS service development</a:t>
            </a:r>
            <a:endParaRPr lang="en-US" b="1" dirty="0">
              <a:solidFill>
                <a:srgbClr val="237681"/>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47469" y="3608310"/>
            <a:ext cx="1245031" cy="610445"/>
          </a:xfrm>
          <a:prstGeom prst="rect">
            <a:avLst/>
          </a:prstGeom>
        </p:spPr>
      </p:pic>
    </p:spTree>
    <p:extLst>
      <p:ext uri="{BB962C8B-B14F-4D97-AF65-F5344CB8AC3E}">
        <p14:creationId xmlns:p14="http://schemas.microsoft.com/office/powerpoint/2010/main" val="76401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413538" y="441684"/>
            <a:ext cx="8578062" cy="723373"/>
          </a:xfrm>
          <a:prstGeom prst="rect">
            <a:avLst/>
          </a:prstGeom>
        </p:spPr>
        <p:txBody>
          <a:bodyPr/>
          <a:lstStyle>
            <a:lvl1pPr algn="l" defTabSz="457200" rtl="0" eaLnBrk="1" latinLnBrk="0" hangingPunct="1">
              <a:spcBef>
                <a:spcPct val="0"/>
              </a:spcBef>
              <a:buNone/>
              <a:defRPr sz="4000" kern="1200">
                <a:solidFill>
                  <a:schemeClr val="tx1"/>
                </a:solidFill>
                <a:latin typeface="Times New Roman"/>
                <a:ea typeface="+mj-ea"/>
                <a:cs typeface="+mj-cs"/>
              </a:defRPr>
            </a:lvl1pPr>
          </a:lstStyle>
          <a:p>
            <a:r>
              <a:rPr lang="sv-SE" sz="3005" dirty="0">
                <a:latin typeface="+mn-lt"/>
                <a:cs typeface="Times New Roman" panose="02020603050405020304" pitchFamily="18" charset="0"/>
              </a:rPr>
              <a:t>The National </a:t>
            </a:r>
            <a:r>
              <a:rPr lang="sv-SE" sz="3005" dirty="0" err="1">
                <a:latin typeface="+mn-lt"/>
                <a:cs typeface="Times New Roman" panose="02020603050405020304" pitchFamily="18" charset="0"/>
              </a:rPr>
              <a:t>Guideline</a:t>
            </a:r>
            <a:r>
              <a:rPr lang="sv-SE" sz="3005" dirty="0">
                <a:latin typeface="+mn-lt"/>
                <a:cs typeface="Times New Roman" panose="02020603050405020304" pitchFamily="18" charset="0"/>
              </a:rPr>
              <a:t> implementation </a:t>
            </a:r>
            <a:r>
              <a:rPr lang="sv-SE" sz="3005" dirty="0" err="1">
                <a:latin typeface="+mn-lt"/>
                <a:cs typeface="Times New Roman" panose="02020603050405020304" pitchFamily="18" charset="0"/>
              </a:rPr>
              <a:t>project</a:t>
            </a:r>
            <a:r>
              <a:rPr lang="sv-SE" sz="3005" dirty="0">
                <a:latin typeface="+mn-lt"/>
                <a:cs typeface="Times New Roman" panose="02020603050405020304" pitchFamily="18" charset="0"/>
              </a:rPr>
              <a:t> </a:t>
            </a:r>
            <a:r>
              <a:rPr lang="sv-SE" sz="3005" dirty="0" err="1">
                <a:latin typeface="+mn-lt"/>
                <a:cs typeface="Times New Roman" panose="02020603050405020304" pitchFamily="18" charset="0"/>
              </a:rPr>
              <a:t>of</a:t>
            </a:r>
            <a:r>
              <a:rPr lang="sv-SE" sz="3005" dirty="0">
                <a:latin typeface="+mn-lt"/>
                <a:cs typeface="Times New Roman" panose="02020603050405020304" pitchFamily="18" charset="0"/>
              </a:rPr>
              <a:t> IPS</a:t>
            </a:r>
            <a:r>
              <a:rPr lang="sv-SE" sz="3005" dirty="0">
                <a:solidFill>
                  <a:srgbClr val="9C6114"/>
                </a:solidFill>
                <a:latin typeface="Times New Roman" panose="02020603050405020304" pitchFamily="18" charset="0"/>
                <a:cs typeface="Times New Roman" panose="02020603050405020304" pitchFamily="18" charset="0"/>
              </a:rPr>
              <a:t> </a:t>
            </a:r>
            <a:endParaRPr lang="sv-SE" sz="2404" dirty="0">
              <a:solidFill>
                <a:schemeClr val="tx2">
                  <a:lumMod val="75000"/>
                  <a:lumOff val="25000"/>
                </a:schemeClr>
              </a:solidFill>
            </a:endParaRPr>
          </a:p>
        </p:txBody>
      </p:sp>
      <p:sp>
        <p:nvSpPr>
          <p:cNvPr id="9" name="TextBox 8"/>
          <p:cNvSpPr txBox="1"/>
          <p:nvPr/>
        </p:nvSpPr>
        <p:spPr>
          <a:xfrm>
            <a:off x="413538" y="1220712"/>
            <a:ext cx="4778383" cy="5393784"/>
          </a:xfrm>
          <a:prstGeom prst="rect">
            <a:avLst/>
          </a:prstGeom>
          <a:noFill/>
        </p:spPr>
        <p:txBody>
          <a:bodyPr wrap="square" rtlCol="0">
            <a:spAutoFit/>
          </a:bodyPr>
          <a:lstStyle/>
          <a:p>
            <a:r>
              <a:rPr lang="en-US" dirty="0"/>
              <a:t>To what extent could the IPS be "implemented" in practice? </a:t>
            </a:r>
          </a:p>
          <a:p>
            <a:endParaRPr lang="en-US" dirty="0"/>
          </a:p>
          <a:p>
            <a:r>
              <a:rPr lang="en-US" dirty="0"/>
              <a:t>Method- Selection </a:t>
            </a:r>
          </a:p>
          <a:p>
            <a:pPr marL="285750" indent="-285750">
              <a:buFont typeface="Arial" panose="020B0604020202020204" pitchFamily="34" charset="0"/>
              <a:buChar char="•"/>
            </a:pPr>
            <a:r>
              <a:rPr lang="en-US" sz="1600" dirty="0"/>
              <a:t>14 out of 32 businesses that receive financial support for the implementation of IPS </a:t>
            </a:r>
          </a:p>
          <a:p>
            <a:endParaRPr lang="en-US" dirty="0"/>
          </a:p>
          <a:p>
            <a:r>
              <a:rPr lang="en-US" dirty="0"/>
              <a:t>Method- Data collection </a:t>
            </a:r>
          </a:p>
          <a:p>
            <a:pPr marL="285750" indent="-285750">
              <a:buFont typeface="Arial" panose="020B0604020202020204" pitchFamily="34" charset="0"/>
              <a:buChar char="•"/>
            </a:pPr>
            <a:r>
              <a:rPr lang="en-US" sz="1600" dirty="0"/>
              <a:t>Interview-series with managers, users and staff</a:t>
            </a:r>
          </a:p>
          <a:p>
            <a:pPr marL="285750" indent="-285750">
              <a:buFont typeface="Arial" panose="020B0604020202020204" pitchFamily="34" charset="0"/>
              <a:buChar char="•"/>
            </a:pPr>
            <a:r>
              <a:rPr lang="en-US" sz="1600" dirty="0"/>
              <a:t>Fidelity reviews in coproduction </a:t>
            </a:r>
          </a:p>
          <a:p>
            <a:pPr marL="285750" indent="-285750">
              <a:buFont typeface="Arial" panose="020B0604020202020204" pitchFamily="34" charset="0"/>
              <a:buChar char="•"/>
            </a:pPr>
            <a:r>
              <a:rPr lang="en-US" sz="1600" dirty="0"/>
              <a:t>Documentation when having collaborative meetings</a:t>
            </a:r>
          </a:p>
          <a:p>
            <a:endParaRPr lang="en-US" dirty="0"/>
          </a:p>
          <a:p>
            <a:r>
              <a:rPr lang="en-US" dirty="0"/>
              <a:t>Method-Data analysis </a:t>
            </a:r>
          </a:p>
          <a:p>
            <a:pPr marL="285750" indent="-285750">
              <a:buFont typeface="Arial" panose="020B0604020202020204" pitchFamily="34" charset="0"/>
              <a:buChar char="•"/>
            </a:pPr>
            <a:r>
              <a:rPr lang="en-US" sz="1600" dirty="0"/>
              <a:t>Identify critical components for sustainable implementation * </a:t>
            </a:r>
          </a:p>
          <a:p>
            <a:pPr marL="285750" indent="-285750">
              <a:buFont typeface="Arial" panose="020B0604020202020204" pitchFamily="34" charset="0"/>
              <a:buChar char="•"/>
            </a:pPr>
            <a:r>
              <a:rPr lang="en-US" sz="1600" dirty="0"/>
              <a:t>Deductive analysis based on the components at 1 and 2 years </a:t>
            </a:r>
          </a:p>
          <a:p>
            <a:pPr marL="285750" indent="-285750">
              <a:buFont typeface="Arial" panose="020B0604020202020204" pitchFamily="34" charset="0"/>
              <a:buChar char="•"/>
            </a:pPr>
            <a:r>
              <a:rPr lang="en-US" sz="1600" dirty="0"/>
              <a:t>Program fidelity measurements at 1 and 2 years </a:t>
            </a:r>
            <a:br>
              <a:rPr lang="sv-SE" sz="1600" dirty="0">
                <a:solidFill>
                  <a:schemeClr val="tx2"/>
                </a:solidFill>
              </a:rPr>
            </a:br>
            <a:br>
              <a:rPr lang="sv-SE" sz="1350" dirty="0">
                <a:solidFill>
                  <a:schemeClr val="tx2"/>
                </a:solidFill>
              </a:rPr>
            </a:br>
            <a:endParaRPr lang="sv-SE" sz="1350" dirty="0">
              <a:solidFill>
                <a:schemeClr val="tx2"/>
              </a:solidFill>
            </a:endParaRPr>
          </a:p>
          <a:p>
            <a:pPr marL="214677" indent="-214677">
              <a:buFont typeface="Arial" panose="020B0604020202020204" pitchFamily="34" charset="0"/>
              <a:buChar char="•"/>
            </a:pPr>
            <a:endParaRPr lang="sv-SE" sz="1350" dirty="0">
              <a:solidFill>
                <a:schemeClr val="tx2"/>
              </a:solidFill>
            </a:endParaRPr>
          </a:p>
        </p:txBody>
      </p:sp>
      <p:sp>
        <p:nvSpPr>
          <p:cNvPr id="8" name="TextBox 7"/>
          <p:cNvSpPr txBox="1"/>
          <p:nvPr/>
        </p:nvSpPr>
        <p:spPr>
          <a:xfrm>
            <a:off x="628463" y="6412939"/>
            <a:ext cx="3646600" cy="253916"/>
          </a:xfrm>
          <a:prstGeom prst="rect">
            <a:avLst/>
          </a:prstGeom>
          <a:noFill/>
          <a:ln>
            <a:noFill/>
          </a:ln>
        </p:spPr>
        <p:txBody>
          <a:bodyPr wrap="square" rtlCol="0">
            <a:spAutoFit/>
          </a:bodyPr>
          <a:lstStyle/>
          <a:p>
            <a:r>
              <a:rPr lang="sv-SE" sz="1050" dirty="0">
                <a:solidFill>
                  <a:schemeClr val="tx2"/>
                </a:solidFill>
              </a:rPr>
              <a:t>*</a:t>
            </a:r>
            <a:r>
              <a:rPr lang="sv-SE" sz="1050" dirty="0" err="1">
                <a:solidFill>
                  <a:schemeClr val="tx2"/>
                </a:solidFill>
              </a:rPr>
              <a:t>Sustainable</a:t>
            </a:r>
            <a:r>
              <a:rPr lang="sv-SE" sz="1050" dirty="0">
                <a:solidFill>
                  <a:schemeClr val="tx2"/>
                </a:solidFill>
              </a:rPr>
              <a:t> Implementation </a:t>
            </a:r>
            <a:r>
              <a:rPr lang="sv-SE" sz="1050" dirty="0" err="1">
                <a:solidFill>
                  <a:schemeClr val="tx2"/>
                </a:solidFill>
              </a:rPr>
              <a:t>Scale</a:t>
            </a:r>
            <a:r>
              <a:rPr lang="sv-SE" sz="1050" dirty="0">
                <a:solidFill>
                  <a:schemeClr val="tx2"/>
                </a:solidFill>
              </a:rPr>
              <a:t> (SIS)</a:t>
            </a:r>
            <a:endParaRPr lang="sv-SE" sz="105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93503" y="2194389"/>
            <a:ext cx="2979348" cy="1986232"/>
          </a:xfrm>
          <a:prstGeom prst="rect">
            <a:avLst/>
          </a:prstGeom>
        </p:spPr>
      </p:pic>
    </p:spTree>
    <p:extLst>
      <p:ext uri="{BB962C8B-B14F-4D97-AF65-F5344CB8AC3E}">
        <p14:creationId xmlns:p14="http://schemas.microsoft.com/office/powerpoint/2010/main" val="140738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50213"/>
            <a:ext cx="8141277" cy="893876"/>
          </a:xfrm>
        </p:spPr>
        <p:txBody>
          <a:bodyPr>
            <a:normAutofit/>
          </a:bodyPr>
          <a:lstStyle/>
          <a:p>
            <a:r>
              <a:rPr lang="sv-SE" sz="3600" dirty="0" err="1"/>
              <a:t>Sustainable</a:t>
            </a:r>
            <a:r>
              <a:rPr lang="sv-SE" sz="3600" dirty="0"/>
              <a:t> Implementation </a:t>
            </a:r>
            <a:r>
              <a:rPr lang="sv-SE" sz="3600" dirty="0" err="1"/>
              <a:t>Scale</a:t>
            </a:r>
            <a:r>
              <a:rPr lang="sv-SE" sz="3600" dirty="0"/>
              <a:t> (SIS)</a:t>
            </a:r>
          </a:p>
        </p:txBody>
      </p:sp>
      <p:pic>
        <p:nvPicPr>
          <p:cNvPr id="13" name="Content Placeholder 12"/>
          <p:cNvPicPr>
            <a:picLocks noGrp="1" noChangeAspect="1"/>
          </p:cNvPicPr>
          <p:nvPr>
            <p:ph idx="1"/>
          </p:nvPr>
        </p:nvPicPr>
        <p:blipFill>
          <a:blip r:embed="rId2"/>
          <a:stretch>
            <a:fillRect/>
          </a:stretch>
        </p:blipFill>
        <p:spPr>
          <a:xfrm>
            <a:off x="757613" y="758043"/>
            <a:ext cx="4614306" cy="5940691"/>
          </a:xfrm>
          <a:prstGeom prst="rect">
            <a:avLst/>
          </a:prstGeom>
          <a:ln w="38100">
            <a:solidFill>
              <a:schemeClr val="accent4"/>
            </a:solidFill>
          </a:ln>
        </p:spPr>
      </p:pic>
      <p:sp>
        <p:nvSpPr>
          <p:cNvPr id="14" name="Oval 13"/>
          <p:cNvSpPr/>
          <p:nvPr/>
        </p:nvSpPr>
        <p:spPr>
          <a:xfrm>
            <a:off x="911073" y="1097020"/>
            <a:ext cx="1107732" cy="20188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Oval 14"/>
          <p:cNvSpPr/>
          <p:nvPr/>
        </p:nvSpPr>
        <p:spPr>
          <a:xfrm>
            <a:off x="911073" y="2202874"/>
            <a:ext cx="2841529" cy="20187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Oval 17"/>
          <p:cNvSpPr/>
          <p:nvPr/>
        </p:nvSpPr>
        <p:spPr>
          <a:xfrm>
            <a:off x="820029" y="4124698"/>
            <a:ext cx="2841529" cy="20187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Oval 18"/>
          <p:cNvSpPr/>
          <p:nvPr/>
        </p:nvSpPr>
        <p:spPr>
          <a:xfrm>
            <a:off x="820028" y="5310776"/>
            <a:ext cx="2841529" cy="1518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Content Placeholder 5"/>
          <p:cNvPicPr>
            <a:picLocks noChangeAspect="1"/>
          </p:cNvPicPr>
          <p:nvPr/>
        </p:nvPicPr>
        <p:blipFill>
          <a:blip r:embed="rId3"/>
          <a:stretch>
            <a:fillRect/>
          </a:stretch>
        </p:blipFill>
        <p:spPr>
          <a:xfrm>
            <a:off x="5212172" y="1365089"/>
            <a:ext cx="3717501" cy="2860842"/>
          </a:xfrm>
          <a:prstGeom prst="rect">
            <a:avLst/>
          </a:prstGeom>
          <a:ln w="38100">
            <a:solidFill>
              <a:srgbClr val="002060"/>
            </a:solidFill>
          </a:ln>
        </p:spPr>
      </p:pic>
    </p:spTree>
    <p:extLst>
      <p:ext uri="{BB962C8B-B14F-4D97-AF65-F5344CB8AC3E}">
        <p14:creationId xmlns:p14="http://schemas.microsoft.com/office/powerpoint/2010/main" val="276129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7361" y="861562"/>
            <a:ext cx="5339891" cy="5104681"/>
          </a:xfrm>
          <a:prstGeom prst="rect">
            <a:avLst/>
          </a:prstGeom>
          <a:solidFill>
            <a:srgbClr val="FFFF00"/>
          </a:solidFill>
          <a:ln w="76200">
            <a:solidFill>
              <a:srgbClr val="FFC000"/>
            </a:solidFill>
          </a:ln>
        </p:spPr>
      </p:pic>
      <p:pic>
        <p:nvPicPr>
          <p:cNvPr id="3" name="Picture 2"/>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6096" y="1942250"/>
            <a:ext cx="3750965" cy="1753319"/>
          </a:xfrm>
          <a:prstGeom prst="rect">
            <a:avLst/>
          </a:prstGeom>
        </p:spPr>
      </p:pic>
      <p:sp>
        <p:nvSpPr>
          <p:cNvPr id="4" name="5-Point Star 3"/>
          <p:cNvSpPr/>
          <p:nvPr/>
        </p:nvSpPr>
        <p:spPr>
          <a:xfrm>
            <a:off x="4865298" y="5782933"/>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5" name="5-Point Star 4"/>
          <p:cNvSpPr/>
          <p:nvPr/>
        </p:nvSpPr>
        <p:spPr>
          <a:xfrm>
            <a:off x="5173693" y="5788324"/>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6" name="5-Point Star 5"/>
          <p:cNvSpPr/>
          <p:nvPr/>
        </p:nvSpPr>
        <p:spPr>
          <a:xfrm>
            <a:off x="5509089" y="5800186"/>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7" name="5-Point Star 6"/>
          <p:cNvSpPr/>
          <p:nvPr/>
        </p:nvSpPr>
        <p:spPr>
          <a:xfrm>
            <a:off x="6467742" y="5788324"/>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8" name="5-Point Star 7"/>
          <p:cNvSpPr/>
          <p:nvPr/>
        </p:nvSpPr>
        <p:spPr>
          <a:xfrm>
            <a:off x="7448032" y="5771070"/>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9" name="5-Point Star 8"/>
          <p:cNvSpPr/>
          <p:nvPr/>
        </p:nvSpPr>
        <p:spPr>
          <a:xfrm>
            <a:off x="6161400" y="5774305"/>
            <a:ext cx="194095" cy="200564"/>
          </a:xfrm>
          <a:prstGeom prst="star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0" name="5-Point Star 9"/>
          <p:cNvSpPr/>
          <p:nvPr/>
        </p:nvSpPr>
        <p:spPr>
          <a:xfrm>
            <a:off x="4582792" y="5765679"/>
            <a:ext cx="194095" cy="200564"/>
          </a:xfrm>
          <a:prstGeom prst="star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1" name="5-Point Star 10"/>
          <p:cNvSpPr/>
          <p:nvPr/>
        </p:nvSpPr>
        <p:spPr>
          <a:xfrm>
            <a:off x="4247397" y="5765678"/>
            <a:ext cx="194095" cy="200564"/>
          </a:xfrm>
          <a:prstGeom prst="star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2" name="5-Point Star 11"/>
          <p:cNvSpPr/>
          <p:nvPr/>
        </p:nvSpPr>
        <p:spPr>
          <a:xfrm>
            <a:off x="7834864" y="5765677"/>
            <a:ext cx="194095" cy="200564"/>
          </a:xfrm>
          <a:prstGeom prst="star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3" name="5-Point Star 12"/>
          <p:cNvSpPr/>
          <p:nvPr/>
        </p:nvSpPr>
        <p:spPr>
          <a:xfrm>
            <a:off x="5847036" y="5777002"/>
            <a:ext cx="194095" cy="200564"/>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4" name="5-Point Star 13"/>
          <p:cNvSpPr/>
          <p:nvPr/>
        </p:nvSpPr>
        <p:spPr>
          <a:xfrm>
            <a:off x="7147020" y="5765677"/>
            <a:ext cx="194095" cy="200564"/>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5" name="5-Point Star 14"/>
          <p:cNvSpPr/>
          <p:nvPr/>
        </p:nvSpPr>
        <p:spPr>
          <a:xfrm>
            <a:off x="6810422" y="5765679"/>
            <a:ext cx="194095" cy="200564"/>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6" name="5-Point Star 15"/>
          <p:cNvSpPr/>
          <p:nvPr/>
        </p:nvSpPr>
        <p:spPr>
          <a:xfrm>
            <a:off x="8139010" y="5761396"/>
            <a:ext cx="194095" cy="200564"/>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17" name="5-Point Star 16"/>
          <p:cNvSpPr/>
          <p:nvPr/>
        </p:nvSpPr>
        <p:spPr>
          <a:xfrm>
            <a:off x="8432452" y="5765677"/>
            <a:ext cx="194095" cy="200564"/>
          </a:xfrm>
          <a:prstGeom prst="star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20" name="Picture 19"/>
          <p:cNvPicPr>
            <a:picLocks noChangeAspect="1"/>
          </p:cNvPicPr>
          <p:nvPr/>
        </p:nvPicPr>
        <p:blipFill>
          <a:blip r:embed="rId4"/>
          <a:stretch>
            <a:fillRect/>
          </a:stretch>
        </p:blipFill>
        <p:spPr>
          <a:xfrm>
            <a:off x="55094" y="1722450"/>
            <a:ext cx="3180085" cy="275730"/>
          </a:xfrm>
          <a:prstGeom prst="rect">
            <a:avLst/>
          </a:prstGeom>
        </p:spPr>
      </p:pic>
      <p:sp>
        <p:nvSpPr>
          <p:cNvPr id="18" name="TextBox 17"/>
          <p:cNvSpPr txBox="1"/>
          <p:nvPr/>
        </p:nvSpPr>
        <p:spPr>
          <a:xfrm>
            <a:off x="2113" y="1049137"/>
            <a:ext cx="3295247" cy="784830"/>
          </a:xfrm>
          <a:prstGeom prst="rect">
            <a:avLst/>
          </a:prstGeom>
          <a:noFill/>
        </p:spPr>
        <p:txBody>
          <a:bodyPr wrap="square" rtlCol="0">
            <a:spAutoFit/>
          </a:bodyPr>
          <a:lstStyle/>
          <a:p>
            <a:r>
              <a:rPr lang="sv-SE" dirty="0" err="1">
                <a:solidFill>
                  <a:srgbClr val="9C6114"/>
                </a:solidFill>
                <a:latin typeface="Times New Roman" panose="02020603050405020304" pitchFamily="18" charset="0"/>
                <a:cs typeface="Times New Roman" panose="02020603050405020304" pitchFamily="18" charset="0"/>
              </a:rPr>
              <a:t>Analysis</a:t>
            </a:r>
            <a:r>
              <a:rPr lang="sv-SE" dirty="0">
                <a:solidFill>
                  <a:srgbClr val="9C6114"/>
                </a:solidFill>
                <a:latin typeface="Times New Roman" panose="02020603050405020304" pitchFamily="18" charset="0"/>
                <a:cs typeface="Times New Roman" panose="02020603050405020304" pitchFamily="18" charset="0"/>
              </a:rPr>
              <a:t> </a:t>
            </a:r>
            <a:r>
              <a:rPr lang="sv-SE" dirty="0" err="1">
                <a:solidFill>
                  <a:srgbClr val="9C6114"/>
                </a:solidFill>
                <a:latin typeface="Times New Roman" panose="02020603050405020304" pitchFamily="18" charset="0"/>
                <a:cs typeface="Times New Roman" panose="02020603050405020304" pitchFamily="18" charset="0"/>
              </a:rPr>
              <a:t>model</a:t>
            </a:r>
            <a:endParaRPr lang="sv-SE" dirty="0">
              <a:solidFill>
                <a:srgbClr val="9C6114"/>
              </a:solidFill>
              <a:latin typeface="Times New Roman" panose="02020603050405020304" pitchFamily="18" charset="0"/>
              <a:cs typeface="Times New Roman" panose="02020603050405020304" pitchFamily="18" charset="0"/>
            </a:endParaRPr>
          </a:p>
          <a:p>
            <a:r>
              <a:rPr lang="sv-SE" sz="1350" dirty="0" err="1">
                <a:solidFill>
                  <a:schemeClr val="accent1">
                    <a:lumMod val="75000"/>
                  </a:schemeClr>
                </a:solidFill>
                <a:latin typeface="Times New Roman" panose="02020603050405020304" pitchFamily="18" charset="0"/>
                <a:cs typeface="Times New Roman" panose="02020603050405020304" pitchFamily="18" charset="0"/>
              </a:rPr>
              <a:t>Sustainable</a:t>
            </a:r>
            <a:r>
              <a:rPr lang="sv-SE" sz="1350" dirty="0">
                <a:solidFill>
                  <a:schemeClr val="accent1">
                    <a:lumMod val="75000"/>
                  </a:schemeClr>
                </a:solidFill>
                <a:latin typeface="Times New Roman" panose="02020603050405020304" pitchFamily="18" charset="0"/>
                <a:cs typeface="Times New Roman" panose="02020603050405020304" pitchFamily="18" charset="0"/>
              </a:rPr>
              <a:t> Implementation </a:t>
            </a:r>
            <a:r>
              <a:rPr lang="sv-SE" sz="1350" dirty="0" err="1">
                <a:solidFill>
                  <a:schemeClr val="accent1">
                    <a:lumMod val="75000"/>
                  </a:schemeClr>
                </a:solidFill>
                <a:latin typeface="Times New Roman" panose="02020603050405020304" pitchFamily="18" charset="0"/>
                <a:cs typeface="Times New Roman" panose="02020603050405020304" pitchFamily="18" charset="0"/>
              </a:rPr>
              <a:t>Scale</a:t>
            </a:r>
            <a:r>
              <a:rPr lang="sv-SE" sz="1350" dirty="0">
                <a:solidFill>
                  <a:schemeClr val="accent1">
                    <a:lumMod val="75000"/>
                  </a:schemeClr>
                </a:solidFill>
                <a:latin typeface="Times New Roman" panose="02020603050405020304" pitchFamily="18" charset="0"/>
                <a:cs typeface="Times New Roman" panose="02020603050405020304" pitchFamily="18" charset="0"/>
              </a:rPr>
              <a:t> </a:t>
            </a:r>
          </a:p>
          <a:p>
            <a:endParaRPr lang="sv-SE" sz="1350" dirty="0"/>
          </a:p>
        </p:txBody>
      </p:sp>
      <p:sp>
        <p:nvSpPr>
          <p:cNvPr id="19" name="Oval 18"/>
          <p:cNvSpPr/>
          <p:nvPr/>
        </p:nvSpPr>
        <p:spPr>
          <a:xfrm>
            <a:off x="3297360" y="1194913"/>
            <a:ext cx="685800" cy="18146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1" name="Oval 20"/>
          <p:cNvSpPr/>
          <p:nvPr/>
        </p:nvSpPr>
        <p:spPr>
          <a:xfrm>
            <a:off x="3251261" y="3076395"/>
            <a:ext cx="685800" cy="167292"/>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sp>
        <p:nvSpPr>
          <p:cNvPr id="23" name="Oval 22"/>
          <p:cNvSpPr/>
          <p:nvPr/>
        </p:nvSpPr>
        <p:spPr>
          <a:xfrm>
            <a:off x="3251261" y="4252361"/>
            <a:ext cx="685800" cy="115841"/>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a:p>
        </p:txBody>
      </p:sp>
      <p:pic>
        <p:nvPicPr>
          <p:cNvPr id="25" name="Picture 24"/>
          <p:cNvPicPr>
            <a:picLocks noChangeAspect="1"/>
          </p:cNvPicPr>
          <p:nvPr/>
        </p:nvPicPr>
        <p:blipFill>
          <a:blip r:embed="rId5"/>
          <a:stretch>
            <a:fillRect/>
          </a:stretch>
        </p:blipFill>
        <p:spPr>
          <a:xfrm>
            <a:off x="165510" y="3885369"/>
            <a:ext cx="2959252" cy="1143059"/>
          </a:xfrm>
          <a:prstGeom prst="rect">
            <a:avLst/>
          </a:prstGeom>
          <a:ln>
            <a:solidFill>
              <a:schemeClr val="accent2">
                <a:lumMod val="50000"/>
              </a:schemeClr>
            </a:solidFill>
          </a:ln>
        </p:spPr>
      </p:pic>
    </p:spTree>
    <p:extLst>
      <p:ext uri="{BB962C8B-B14F-4D97-AF65-F5344CB8AC3E}">
        <p14:creationId xmlns:p14="http://schemas.microsoft.com/office/powerpoint/2010/main" val="9912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v-SE" dirty="0" err="1"/>
              <a:t>Further</a:t>
            </a:r>
            <a:r>
              <a:rPr lang="sv-SE" dirty="0"/>
              <a:t> research from the national </a:t>
            </a:r>
            <a:r>
              <a:rPr lang="sv-SE" dirty="0" err="1"/>
              <a:t>guideline</a:t>
            </a:r>
            <a:r>
              <a:rPr lang="sv-SE" dirty="0"/>
              <a:t> </a:t>
            </a:r>
            <a:r>
              <a:rPr lang="sv-SE" dirty="0" err="1"/>
              <a:t>project</a:t>
            </a:r>
            <a:endParaRPr lang="sv-SE" dirty="0"/>
          </a:p>
        </p:txBody>
      </p:sp>
      <p:sp>
        <p:nvSpPr>
          <p:cNvPr id="4" name="Slide Number Placeholder 3"/>
          <p:cNvSpPr>
            <a:spLocks noGrp="1"/>
          </p:cNvSpPr>
          <p:nvPr>
            <p:ph type="sldNum" sz="quarter" idx="14"/>
          </p:nvPr>
        </p:nvSpPr>
        <p:spPr/>
        <p:txBody>
          <a:bodyPr/>
          <a:lstStyle/>
          <a:p>
            <a:fld id="{E9F4CF8E-1AF5-A84A-BA30-8328B9038AD6}" type="slidenum">
              <a:rPr lang="en-US" smtClean="0"/>
              <a:t>13</a:t>
            </a:fld>
            <a:endParaRPr lang="en-US"/>
          </a:p>
        </p:txBody>
      </p:sp>
      <p:pic>
        <p:nvPicPr>
          <p:cNvPr id="5" name="Picture 4"/>
          <p:cNvPicPr>
            <a:picLocks noChangeAspect="1"/>
          </p:cNvPicPr>
          <p:nvPr/>
        </p:nvPicPr>
        <p:blipFill>
          <a:blip r:embed="rId2"/>
          <a:stretch>
            <a:fillRect/>
          </a:stretch>
        </p:blipFill>
        <p:spPr>
          <a:xfrm>
            <a:off x="284995" y="1423119"/>
            <a:ext cx="4007056" cy="3943553"/>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4430596" y="2138911"/>
            <a:ext cx="4254719" cy="4235668"/>
          </a:xfrm>
          <a:prstGeom prst="rect">
            <a:avLst/>
          </a:prstGeom>
          <a:ln>
            <a:solidFill>
              <a:schemeClr val="accent4"/>
            </a:solidFill>
          </a:ln>
        </p:spPr>
      </p:pic>
    </p:spTree>
    <p:extLst>
      <p:ext uri="{BB962C8B-B14F-4D97-AF65-F5344CB8AC3E}">
        <p14:creationId xmlns:p14="http://schemas.microsoft.com/office/powerpoint/2010/main" val="1469972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err="1"/>
              <a:t>Further</a:t>
            </a:r>
            <a:r>
              <a:rPr lang="sv-SE" dirty="0"/>
              <a:t> research on IPS implementation </a:t>
            </a:r>
          </a:p>
        </p:txBody>
      </p:sp>
      <p:pic>
        <p:nvPicPr>
          <p:cNvPr id="6" name="Picture 5"/>
          <p:cNvPicPr>
            <a:picLocks noChangeAspect="1"/>
          </p:cNvPicPr>
          <p:nvPr/>
        </p:nvPicPr>
        <p:blipFill>
          <a:blip r:embed="rId2"/>
          <a:stretch>
            <a:fillRect/>
          </a:stretch>
        </p:blipFill>
        <p:spPr>
          <a:xfrm>
            <a:off x="5771408" y="873760"/>
            <a:ext cx="3108640" cy="3972799"/>
          </a:xfrm>
          <a:prstGeom prst="rect">
            <a:avLst/>
          </a:prstGeom>
          <a:ln w="38100">
            <a:solidFill>
              <a:schemeClr val="accent5"/>
            </a:solidFill>
          </a:ln>
        </p:spPr>
      </p:pic>
      <p:pic>
        <p:nvPicPr>
          <p:cNvPr id="5" name="Picture 4"/>
          <p:cNvPicPr>
            <a:picLocks noChangeAspect="1"/>
          </p:cNvPicPr>
          <p:nvPr/>
        </p:nvPicPr>
        <p:blipFill>
          <a:blip r:embed="rId3"/>
          <a:stretch>
            <a:fillRect/>
          </a:stretch>
        </p:blipFill>
        <p:spPr>
          <a:xfrm>
            <a:off x="134715" y="1445423"/>
            <a:ext cx="3422662" cy="3401136"/>
          </a:xfrm>
          <a:prstGeom prst="rect">
            <a:avLst/>
          </a:prstGeom>
          <a:ln w="38100">
            <a:solidFill>
              <a:schemeClr val="accent6"/>
            </a:solidFill>
          </a:ln>
        </p:spPr>
      </p:pic>
      <p:pic>
        <p:nvPicPr>
          <p:cNvPr id="7" name="Content Placeholder 3"/>
          <p:cNvPicPr>
            <a:picLocks noGrp="1" noChangeAspect="1"/>
          </p:cNvPicPr>
          <p:nvPr>
            <p:ph idx="4294967295"/>
          </p:nvPr>
        </p:nvPicPr>
        <p:blipFill>
          <a:blip r:embed="rId4"/>
          <a:stretch>
            <a:fillRect/>
          </a:stretch>
        </p:blipFill>
        <p:spPr>
          <a:xfrm>
            <a:off x="2493699" y="2664290"/>
            <a:ext cx="4076917" cy="4783225"/>
          </a:xfrm>
          <a:prstGeom prst="rect">
            <a:avLst/>
          </a:prstGeom>
          <a:ln w="38100">
            <a:solidFill>
              <a:schemeClr val="accent4"/>
            </a:solidFill>
          </a:ln>
        </p:spPr>
      </p:pic>
    </p:spTree>
    <p:extLst>
      <p:ext uri="{BB962C8B-B14F-4D97-AF65-F5344CB8AC3E}">
        <p14:creationId xmlns:p14="http://schemas.microsoft.com/office/powerpoint/2010/main" val="381638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Time</a:t>
            </a:r>
            <a:r>
              <a:rPr lang="sv-SE" dirty="0"/>
              <a:t> to Talk</a:t>
            </a:r>
          </a:p>
        </p:txBody>
      </p:sp>
      <p:sp>
        <p:nvSpPr>
          <p:cNvPr id="4" name="Content Placeholder 3"/>
          <p:cNvSpPr>
            <a:spLocks noGrp="1"/>
          </p:cNvSpPr>
          <p:nvPr>
            <p:ph idx="1"/>
          </p:nvPr>
        </p:nvSpPr>
        <p:spPr>
          <a:xfrm>
            <a:off x="628650" y="4328521"/>
            <a:ext cx="7886700" cy="1848442"/>
          </a:xfrm>
        </p:spPr>
        <p:txBody>
          <a:bodyPr/>
          <a:lstStyle/>
          <a:p>
            <a:r>
              <a:rPr lang="sv-SE" dirty="0" err="1"/>
              <a:t>Reflect</a:t>
            </a:r>
            <a:r>
              <a:rPr lang="sv-SE" dirty="0"/>
              <a:t> over </a:t>
            </a:r>
            <a:r>
              <a:rPr lang="sv-SE" dirty="0" err="1"/>
              <a:t>your</a:t>
            </a:r>
            <a:r>
              <a:rPr lang="sv-SE" dirty="0"/>
              <a:t> implementation situation?</a:t>
            </a:r>
          </a:p>
          <a:p>
            <a:r>
              <a:rPr lang="sv-SE" dirty="0" err="1"/>
              <a:t>What</a:t>
            </a:r>
            <a:r>
              <a:rPr lang="sv-SE" dirty="0"/>
              <a:t> </a:t>
            </a:r>
            <a:r>
              <a:rPr lang="sv-SE" dirty="0" err="1"/>
              <a:t>are</a:t>
            </a:r>
            <a:r>
              <a:rPr lang="sv-SE" dirty="0"/>
              <a:t> the </a:t>
            </a:r>
            <a:r>
              <a:rPr lang="sv-SE" dirty="0" err="1"/>
              <a:t>main</a:t>
            </a:r>
            <a:r>
              <a:rPr lang="sv-SE" dirty="0"/>
              <a:t> </a:t>
            </a:r>
            <a:r>
              <a:rPr lang="sv-SE" dirty="0" err="1"/>
              <a:t>barriers</a:t>
            </a:r>
            <a:r>
              <a:rPr lang="sv-SE" dirty="0"/>
              <a:t> and </a:t>
            </a:r>
            <a:r>
              <a:rPr lang="sv-SE" dirty="0" err="1"/>
              <a:t>facilitators</a:t>
            </a:r>
            <a:r>
              <a:rPr lang="sv-SE" dirty="0"/>
              <a:t> on a </a:t>
            </a:r>
            <a:r>
              <a:rPr lang="sv-SE" dirty="0" err="1"/>
              <a:t>organisational</a:t>
            </a:r>
            <a:r>
              <a:rPr lang="sv-SE" dirty="0"/>
              <a:t>, team and </a:t>
            </a:r>
            <a:r>
              <a:rPr lang="sv-SE" dirty="0" err="1"/>
              <a:t>continuous</a:t>
            </a:r>
            <a:r>
              <a:rPr lang="sv-SE" dirty="0"/>
              <a:t> support </a:t>
            </a:r>
            <a:r>
              <a:rPr lang="sv-SE" dirty="0" err="1"/>
              <a:t>level</a:t>
            </a:r>
            <a:r>
              <a:rPr lang="sv-SE" dirty="0"/>
              <a:t>?</a:t>
            </a:r>
          </a:p>
          <a:p>
            <a:endParaRPr lang="sv-SE" dirty="0"/>
          </a:p>
          <a:p>
            <a:endParaRPr lang="sv-SE" dirty="0"/>
          </a:p>
        </p:txBody>
      </p:sp>
      <p:sp>
        <p:nvSpPr>
          <p:cNvPr id="3" name="Slide Number Placeholder 2"/>
          <p:cNvSpPr>
            <a:spLocks noGrp="1"/>
          </p:cNvSpPr>
          <p:nvPr>
            <p:ph type="sldNum" sz="quarter" idx="4294967295"/>
          </p:nvPr>
        </p:nvSpPr>
        <p:spPr>
          <a:xfrm>
            <a:off x="8753475" y="6373813"/>
            <a:ext cx="390525" cy="365125"/>
          </a:xfrm>
        </p:spPr>
        <p:txBody>
          <a:bodyPr/>
          <a:lstStyle/>
          <a:p>
            <a:fld id="{E9F4CF8E-1AF5-A84A-BA30-8328B9038AD6}" type="slidenum">
              <a:rPr lang="en-US" smtClean="0"/>
              <a:pPr/>
              <a:t>15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26" y="554499"/>
            <a:ext cx="4002005" cy="3487164"/>
          </a:xfrm>
          <a:prstGeom prst="rect">
            <a:avLst/>
          </a:prstGeom>
        </p:spPr>
      </p:pic>
    </p:spTree>
    <p:extLst>
      <p:ext uri="{BB962C8B-B14F-4D97-AF65-F5344CB8AC3E}">
        <p14:creationId xmlns:p14="http://schemas.microsoft.com/office/powerpoint/2010/main" val="220579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Peer </a:t>
            </a:r>
            <a:r>
              <a:rPr lang="en-US" dirty="0"/>
              <a:t>support and coproduction</a:t>
            </a:r>
            <a:endParaRPr lang="sv-SE" dirty="0"/>
          </a:p>
        </p:txBody>
      </p:sp>
      <p:sp>
        <p:nvSpPr>
          <p:cNvPr id="6" name="Text Placeholder 5"/>
          <p:cNvSpPr>
            <a:spLocks noGrp="1"/>
          </p:cNvSpPr>
          <p:nvPr>
            <p:ph type="body" idx="1"/>
          </p:nvPr>
        </p:nvSpPr>
        <p:spPr/>
        <p:txBody>
          <a:bodyPr/>
          <a:lstStyle/>
          <a:p>
            <a:endParaRPr lang="sv-SE" dirty="0"/>
          </a:p>
        </p:txBody>
      </p:sp>
      <p:sp>
        <p:nvSpPr>
          <p:cNvPr id="4" name="Slide Number Placeholder 3"/>
          <p:cNvSpPr>
            <a:spLocks noGrp="1"/>
          </p:cNvSpPr>
          <p:nvPr>
            <p:ph type="sldNum" sz="quarter" idx="12"/>
          </p:nvPr>
        </p:nvSpPr>
        <p:spPr/>
        <p:txBody>
          <a:bodyPr/>
          <a:lstStyle/>
          <a:p>
            <a:fld id="{E9F4CF8E-1AF5-A84A-BA30-8328B9038AD6}" type="slidenum">
              <a:rPr lang="en-US" smtClean="0"/>
              <a:t>16</a:t>
            </a:fld>
            <a:endParaRPr lang="en-US"/>
          </a:p>
        </p:txBody>
      </p:sp>
    </p:spTree>
    <p:extLst>
      <p:ext uri="{BB962C8B-B14F-4D97-AF65-F5344CB8AC3E}">
        <p14:creationId xmlns:p14="http://schemas.microsoft.com/office/powerpoint/2010/main" val="4052002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8452" y="365126"/>
            <a:ext cx="7986898" cy="1325563"/>
          </a:xfrm>
        </p:spPr>
        <p:txBody>
          <a:bodyPr>
            <a:normAutofit/>
          </a:bodyPr>
          <a:lstStyle/>
          <a:p>
            <a:r>
              <a:rPr lang="sv-SE" sz="3600" dirty="0"/>
              <a:t>Peer support</a:t>
            </a:r>
          </a:p>
        </p:txBody>
      </p:sp>
      <p:sp>
        <p:nvSpPr>
          <p:cNvPr id="6" name="Content Placeholder 5"/>
          <p:cNvSpPr>
            <a:spLocks noGrp="1"/>
          </p:cNvSpPr>
          <p:nvPr>
            <p:ph idx="1"/>
          </p:nvPr>
        </p:nvSpPr>
        <p:spPr>
          <a:xfrm>
            <a:off x="628650" y="1825625"/>
            <a:ext cx="8170966" cy="4530726"/>
          </a:xfrm>
        </p:spPr>
        <p:txBody>
          <a:bodyPr>
            <a:normAutofit fontScale="62500" lnSpcReduction="20000"/>
          </a:bodyPr>
          <a:lstStyle/>
          <a:p>
            <a:r>
              <a:rPr lang="en-US" sz="3200" dirty="0"/>
              <a:t>Peer support forms an essential part of recovery-oriented services </a:t>
            </a:r>
            <a:r>
              <a:rPr lang="en-US" sz="1900" dirty="0"/>
              <a:t>(Slade et al, 2014; Bejerholm &amp; Roe 2018)</a:t>
            </a:r>
          </a:p>
          <a:p>
            <a:r>
              <a:rPr lang="en-US" sz="3200" dirty="0"/>
              <a:t>Peers are people with lived experience of mental illness and who have dealt with it, and in a unique position to provide support and hope to others coping with similar challenges </a:t>
            </a:r>
            <a:r>
              <a:rPr lang="en-US" sz="1900" dirty="0"/>
              <a:t>(Bejerholm &amp; Roe 2018; Daniels et al, 2010; Deegan, 1988; Slade et al, 2014)</a:t>
            </a:r>
          </a:p>
          <a:p>
            <a:pPr marL="0" indent="0">
              <a:buNone/>
            </a:pPr>
            <a:endParaRPr lang="en-US" sz="1900" dirty="0"/>
          </a:p>
          <a:p>
            <a:pPr lvl="1"/>
            <a:r>
              <a:rPr lang="en-US" dirty="0"/>
              <a:t>Support service users to become active participants in their recovery process, breaking out of the passive and isolating ‘mental patient’ role, and identify strengths and goals and combat stigma</a:t>
            </a:r>
          </a:p>
          <a:p>
            <a:pPr lvl="1"/>
            <a:r>
              <a:rPr lang="en-US" dirty="0"/>
              <a:t>Serve as role models for community integration as well as personal autonomy and self-worth </a:t>
            </a:r>
          </a:p>
          <a:p>
            <a:pPr lvl="1"/>
            <a:r>
              <a:rPr lang="en-US" dirty="0"/>
              <a:t>Work collaboratively with other team members and has a professional position as staff</a:t>
            </a:r>
          </a:p>
          <a:p>
            <a:pPr marL="457200" lvl="1" indent="0">
              <a:buNone/>
            </a:pPr>
            <a:endParaRPr lang="en-US" sz="1900" dirty="0"/>
          </a:p>
          <a:p>
            <a:r>
              <a:rPr lang="sv-SE" sz="3200" dirty="0" err="1"/>
              <a:t>Qualitative</a:t>
            </a:r>
            <a:r>
              <a:rPr lang="sv-SE" sz="3200" dirty="0"/>
              <a:t> </a:t>
            </a:r>
            <a:r>
              <a:rPr lang="sv-SE" sz="3200" dirty="0" err="1"/>
              <a:t>outcomes</a:t>
            </a:r>
            <a:r>
              <a:rPr lang="sv-SE" sz="3200" dirty="0"/>
              <a:t> </a:t>
            </a:r>
            <a:r>
              <a:rPr lang="sv-SE" sz="3200" dirty="0" err="1"/>
              <a:t>regard</a:t>
            </a:r>
            <a:r>
              <a:rPr lang="sv-SE" sz="3200" dirty="0"/>
              <a:t> </a:t>
            </a:r>
            <a:r>
              <a:rPr lang="en-US" sz="3200" dirty="0"/>
              <a:t>a sense of hope and control, as well as social inclusion and quality of life </a:t>
            </a:r>
            <a:r>
              <a:rPr lang="en-US" sz="1900" dirty="0"/>
              <a:t>(Davidson et al, 2012; Sells et al, 2006)</a:t>
            </a:r>
          </a:p>
          <a:p>
            <a:r>
              <a:rPr lang="en-US" sz="3200" dirty="0"/>
              <a:t>Quantitative outcomes regard an increase of social integration and quality of life, and a decrease if re-hospitalization for frequently admitted service users </a:t>
            </a:r>
            <a:r>
              <a:rPr lang="en-US" sz="1900" dirty="0"/>
              <a:t>(</a:t>
            </a:r>
            <a:r>
              <a:rPr lang="en-US" sz="1900" dirty="0" err="1"/>
              <a:t>Chinman</a:t>
            </a:r>
            <a:r>
              <a:rPr lang="en-US" sz="1900" dirty="0"/>
              <a:t> et al, 2014; Lloyd-Evans et al, 2014; Sledge et al, 2011) </a:t>
            </a:r>
          </a:p>
          <a:p>
            <a:endParaRPr lang="sv-SE" dirty="0"/>
          </a:p>
          <a:p>
            <a:endParaRPr lang="sv-SE" dirty="0"/>
          </a:p>
        </p:txBody>
      </p:sp>
      <p:sp>
        <p:nvSpPr>
          <p:cNvPr id="4" name="Slide Number Placeholder 3"/>
          <p:cNvSpPr>
            <a:spLocks noGrp="1"/>
          </p:cNvSpPr>
          <p:nvPr>
            <p:ph type="sldNum" sz="quarter" idx="12"/>
          </p:nvPr>
        </p:nvSpPr>
        <p:spPr/>
        <p:txBody>
          <a:bodyPr/>
          <a:lstStyle/>
          <a:p>
            <a:fld id="{E9F4CF8E-1AF5-A84A-BA30-8328B9038AD6}" type="slidenum">
              <a:rPr lang="en-US" smtClean="0"/>
              <a:t>17</a:t>
            </a:fld>
            <a:endParaRPr lang="en-US"/>
          </a:p>
        </p:txBody>
      </p:sp>
    </p:spTree>
    <p:extLst>
      <p:ext uri="{BB962C8B-B14F-4D97-AF65-F5344CB8AC3E}">
        <p14:creationId xmlns:p14="http://schemas.microsoft.com/office/powerpoint/2010/main" val="376065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sv-SE" dirty="0"/>
              <a:t>Peer support</a:t>
            </a:r>
          </a:p>
        </p:txBody>
      </p:sp>
      <p:sp>
        <p:nvSpPr>
          <p:cNvPr id="6" name="Content Placeholder 5"/>
          <p:cNvSpPr>
            <a:spLocks noGrp="1"/>
          </p:cNvSpPr>
          <p:nvPr>
            <p:ph idx="1"/>
          </p:nvPr>
        </p:nvSpPr>
        <p:spPr/>
        <p:txBody>
          <a:bodyPr>
            <a:normAutofit fontScale="92500" lnSpcReduction="10000"/>
          </a:bodyPr>
          <a:lstStyle/>
          <a:p>
            <a:r>
              <a:rPr lang="sv-SE" dirty="0"/>
              <a:t>IPS </a:t>
            </a:r>
            <a:r>
              <a:rPr lang="sv-SE" dirty="0" err="1"/>
              <a:t>provide</a:t>
            </a:r>
            <a:r>
              <a:rPr lang="sv-SE" dirty="0"/>
              <a:t> </a:t>
            </a:r>
            <a:r>
              <a:rPr lang="sv-SE" dirty="0" err="1"/>
              <a:t>opportunities</a:t>
            </a:r>
            <a:r>
              <a:rPr lang="sv-SE" dirty="0"/>
              <a:t> for </a:t>
            </a:r>
            <a:r>
              <a:rPr lang="sv-SE" dirty="0" err="1"/>
              <a:t>recovery</a:t>
            </a:r>
            <a:r>
              <a:rPr lang="sv-SE" dirty="0"/>
              <a:t> </a:t>
            </a:r>
            <a:r>
              <a:rPr lang="sv-SE" sz="1200" dirty="0"/>
              <a:t>(</a:t>
            </a:r>
            <a:r>
              <a:rPr lang="sv-SE" sz="1200" dirty="0" err="1"/>
              <a:t>Areberg</a:t>
            </a:r>
            <a:r>
              <a:rPr lang="sv-SE" sz="1200" dirty="0"/>
              <a:t> &amp; Bejerholm, 2013; Bejerholm &amp; </a:t>
            </a:r>
            <a:r>
              <a:rPr lang="sv-SE" sz="1200" dirty="0" err="1"/>
              <a:t>Roe</a:t>
            </a:r>
            <a:r>
              <a:rPr lang="sv-SE" sz="1200" dirty="0"/>
              <a:t>, 2018; </a:t>
            </a:r>
            <a:r>
              <a:rPr lang="sv-SE" sz="1200" dirty="0" err="1"/>
              <a:t>Gammelgaard</a:t>
            </a:r>
            <a:r>
              <a:rPr lang="sv-SE" sz="1200" dirty="0"/>
              <a:t> et al, 2017)</a:t>
            </a:r>
          </a:p>
          <a:p>
            <a:pPr lvl="1"/>
            <a:r>
              <a:rPr lang="sv-SE" dirty="0" err="1"/>
              <a:t>Work</a:t>
            </a:r>
            <a:r>
              <a:rPr lang="sv-SE" dirty="0"/>
              <a:t> and student </a:t>
            </a:r>
            <a:r>
              <a:rPr lang="sv-SE" dirty="0" err="1"/>
              <a:t>identity</a:t>
            </a:r>
            <a:r>
              <a:rPr lang="sv-SE" dirty="0"/>
              <a:t> </a:t>
            </a:r>
            <a:r>
              <a:rPr lang="sv-SE" dirty="0" err="1"/>
              <a:t>development</a:t>
            </a:r>
            <a:r>
              <a:rPr lang="sv-SE" dirty="0"/>
              <a:t> </a:t>
            </a:r>
            <a:r>
              <a:rPr lang="sv-SE" sz="1200" dirty="0"/>
              <a:t>(Liljeholm &amp; Bejerholm, 2019; Liljeholm et al, </a:t>
            </a:r>
            <a:r>
              <a:rPr lang="sv-SE" sz="1200" dirty="0" err="1"/>
              <a:t>submitted</a:t>
            </a:r>
            <a:r>
              <a:rPr lang="sv-SE" sz="1200" dirty="0"/>
              <a:t>)</a:t>
            </a:r>
          </a:p>
          <a:p>
            <a:pPr lvl="1"/>
            <a:r>
              <a:rPr lang="sv-SE" dirty="0" err="1"/>
              <a:t>Career</a:t>
            </a:r>
            <a:r>
              <a:rPr lang="sv-SE" dirty="0"/>
              <a:t> </a:t>
            </a:r>
            <a:r>
              <a:rPr lang="sv-SE" dirty="0" err="1"/>
              <a:t>development</a:t>
            </a:r>
            <a:r>
              <a:rPr lang="sv-SE" dirty="0"/>
              <a:t> process </a:t>
            </a:r>
            <a:r>
              <a:rPr lang="sv-SE" sz="1200" dirty="0"/>
              <a:t>(Liljeholm &amp; Bejerholm, 2019; Liljeholm et al, </a:t>
            </a:r>
            <a:r>
              <a:rPr lang="sv-SE" sz="1200" dirty="0" err="1"/>
              <a:t>submitted</a:t>
            </a:r>
            <a:r>
              <a:rPr lang="sv-SE" sz="1200" dirty="0"/>
              <a:t>)</a:t>
            </a:r>
          </a:p>
          <a:p>
            <a:r>
              <a:rPr lang="sv-SE" dirty="0"/>
              <a:t>Peers </a:t>
            </a:r>
            <a:r>
              <a:rPr lang="sv-SE" dirty="0" err="1"/>
              <a:t>may</a:t>
            </a:r>
            <a:r>
              <a:rPr lang="sv-SE" dirty="0"/>
              <a:t> </a:t>
            </a:r>
            <a:r>
              <a:rPr lang="sv-SE" dirty="0" err="1"/>
              <a:t>enhance</a:t>
            </a:r>
            <a:r>
              <a:rPr lang="sv-SE" dirty="0"/>
              <a:t> </a:t>
            </a:r>
            <a:r>
              <a:rPr lang="sv-SE" dirty="0" err="1"/>
              <a:t>recovery-orientation</a:t>
            </a:r>
            <a:r>
              <a:rPr lang="sv-SE" dirty="0"/>
              <a:t> in IPS, </a:t>
            </a:r>
            <a:r>
              <a:rPr lang="sv-SE" dirty="0" err="1"/>
              <a:t>become</a:t>
            </a:r>
            <a:r>
              <a:rPr lang="sv-SE" dirty="0"/>
              <a:t> </a:t>
            </a:r>
            <a:r>
              <a:rPr lang="sv-SE" dirty="0" err="1"/>
              <a:t>employment</a:t>
            </a:r>
            <a:r>
              <a:rPr lang="sv-SE" dirty="0"/>
              <a:t> specialists or </a:t>
            </a:r>
            <a:r>
              <a:rPr lang="sv-SE" dirty="0" err="1"/>
              <a:t>leaders</a:t>
            </a:r>
            <a:r>
              <a:rPr lang="sv-SE" dirty="0"/>
              <a:t>, and support </a:t>
            </a:r>
            <a:r>
              <a:rPr lang="sv-SE" dirty="0" err="1"/>
              <a:t>quality</a:t>
            </a:r>
            <a:r>
              <a:rPr lang="sv-SE" dirty="0"/>
              <a:t> </a:t>
            </a:r>
            <a:r>
              <a:rPr lang="sv-SE" dirty="0" err="1"/>
              <a:t>of</a:t>
            </a:r>
            <a:r>
              <a:rPr lang="sv-SE" dirty="0"/>
              <a:t> </a:t>
            </a:r>
            <a:r>
              <a:rPr lang="sv-SE" dirty="0" err="1"/>
              <a:t>evaluations</a:t>
            </a:r>
            <a:r>
              <a:rPr lang="sv-SE" dirty="0"/>
              <a:t> </a:t>
            </a:r>
            <a:r>
              <a:rPr lang="sv-SE" dirty="0" err="1"/>
              <a:t>of</a:t>
            </a:r>
            <a:r>
              <a:rPr lang="sv-SE" dirty="0"/>
              <a:t> IPS </a:t>
            </a:r>
            <a:r>
              <a:rPr lang="sv-SE" sz="1400" dirty="0"/>
              <a:t>(</a:t>
            </a:r>
            <a:r>
              <a:rPr lang="en-US" sz="1400" dirty="0"/>
              <a:t>Dartmouth Psychiatric Research Center, Lebanon, New Hampshire Psychiatric Services 2015; 66:337; </a:t>
            </a:r>
            <a:r>
              <a:rPr lang="en-US" sz="1400" dirty="0" err="1"/>
              <a:t>doi</a:t>
            </a:r>
            <a:r>
              <a:rPr lang="en-US" sz="1400" dirty="0"/>
              <a:t>: 10.1176/appi.ps.660402)</a:t>
            </a:r>
            <a:endParaRPr lang="sv-SE" dirty="0"/>
          </a:p>
          <a:p>
            <a:pPr lvl="1"/>
            <a:r>
              <a:rPr lang="en-US" dirty="0"/>
              <a:t>Identification with peers’ lived experience promote engagement and a sense of normalcy </a:t>
            </a:r>
            <a:r>
              <a:rPr lang="en-US" sz="1300" dirty="0"/>
              <a:t>(</a:t>
            </a:r>
            <a:r>
              <a:rPr lang="en-US" sz="1300" dirty="0" err="1"/>
              <a:t>Balogun-Mwangi</a:t>
            </a:r>
            <a:r>
              <a:rPr lang="en-US" sz="1300" dirty="0"/>
              <a:t> et al, 2019)</a:t>
            </a:r>
            <a:endParaRPr lang="sv-SE" sz="1300" dirty="0"/>
          </a:p>
          <a:p>
            <a:pPr lvl="1"/>
            <a:r>
              <a:rPr lang="sv-SE" dirty="0"/>
              <a:t>Peer </a:t>
            </a:r>
            <a:r>
              <a:rPr lang="sv-SE" dirty="0" err="1"/>
              <a:t>employment</a:t>
            </a:r>
            <a:r>
              <a:rPr lang="sv-SE" dirty="0"/>
              <a:t> specialists </a:t>
            </a:r>
            <a:r>
              <a:rPr lang="sv-SE" dirty="0" err="1"/>
              <a:t>have</a:t>
            </a:r>
            <a:r>
              <a:rPr lang="sv-SE" dirty="0"/>
              <a:t> </a:t>
            </a:r>
            <a:r>
              <a:rPr lang="sv-SE" dirty="0" err="1"/>
              <a:t>shown</a:t>
            </a:r>
            <a:r>
              <a:rPr lang="sv-SE" dirty="0"/>
              <a:t> to support 33% </a:t>
            </a:r>
            <a:r>
              <a:rPr lang="sv-SE" dirty="0" err="1"/>
              <a:t>of</a:t>
            </a:r>
            <a:r>
              <a:rPr lang="sv-SE" dirty="0"/>
              <a:t> </a:t>
            </a:r>
            <a:r>
              <a:rPr lang="sv-SE" dirty="0" err="1"/>
              <a:t>their</a:t>
            </a:r>
            <a:r>
              <a:rPr lang="sv-SE" dirty="0"/>
              <a:t> </a:t>
            </a:r>
            <a:r>
              <a:rPr lang="sv-SE" dirty="0" err="1"/>
              <a:t>caseload</a:t>
            </a:r>
            <a:r>
              <a:rPr lang="sv-SE" dirty="0"/>
              <a:t> to </a:t>
            </a:r>
            <a:r>
              <a:rPr lang="sv-SE" dirty="0" err="1"/>
              <a:t>competative</a:t>
            </a:r>
            <a:r>
              <a:rPr lang="sv-SE" dirty="0"/>
              <a:t> </a:t>
            </a:r>
            <a:r>
              <a:rPr lang="sv-SE" dirty="0" err="1"/>
              <a:t>employment</a:t>
            </a:r>
            <a:r>
              <a:rPr lang="sv-SE" dirty="0"/>
              <a:t> (</a:t>
            </a:r>
            <a:r>
              <a:rPr lang="sv-SE" dirty="0" err="1"/>
              <a:t>tenure</a:t>
            </a:r>
            <a:r>
              <a:rPr lang="sv-SE" dirty="0"/>
              <a:t> 26 </a:t>
            </a:r>
            <a:r>
              <a:rPr lang="sv-SE" dirty="0" err="1"/>
              <a:t>weeks</a:t>
            </a:r>
            <a:r>
              <a:rPr lang="sv-SE" dirty="0"/>
              <a:t>) </a:t>
            </a:r>
            <a:r>
              <a:rPr lang="sv-SE" sz="1300" dirty="0"/>
              <a:t>(Kern et al, 2013)</a:t>
            </a:r>
          </a:p>
        </p:txBody>
      </p:sp>
      <p:sp>
        <p:nvSpPr>
          <p:cNvPr id="4" name="Slide Number Placeholder 3"/>
          <p:cNvSpPr>
            <a:spLocks noGrp="1"/>
          </p:cNvSpPr>
          <p:nvPr>
            <p:ph type="sldNum" sz="quarter" idx="12"/>
          </p:nvPr>
        </p:nvSpPr>
        <p:spPr/>
        <p:txBody>
          <a:bodyPr/>
          <a:lstStyle/>
          <a:p>
            <a:fld id="{E9F4CF8E-1AF5-A84A-BA30-8328B9038AD6}" type="slidenum">
              <a:rPr lang="en-US" smtClean="0"/>
              <a:t>18</a:t>
            </a:fld>
            <a:endParaRPr lang="en-US"/>
          </a:p>
        </p:txBody>
      </p:sp>
      <p:sp>
        <p:nvSpPr>
          <p:cNvPr id="2" name="Right Arrow 1"/>
          <p:cNvSpPr/>
          <p:nvPr/>
        </p:nvSpPr>
        <p:spPr>
          <a:xfrm flipV="1">
            <a:off x="965200" y="2794000"/>
            <a:ext cx="386080"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7707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Co-</a:t>
            </a:r>
            <a:r>
              <a:rPr lang="sv-SE" dirty="0" err="1"/>
              <a:t>production</a:t>
            </a:r>
            <a:endParaRPr lang="sv-SE" dirty="0"/>
          </a:p>
        </p:txBody>
      </p:sp>
      <p:sp>
        <p:nvSpPr>
          <p:cNvPr id="3" name="Content Placeholder 2"/>
          <p:cNvSpPr>
            <a:spLocks noGrp="1"/>
          </p:cNvSpPr>
          <p:nvPr>
            <p:ph sz="half" idx="1"/>
          </p:nvPr>
        </p:nvSpPr>
        <p:spPr>
          <a:xfrm>
            <a:off x="628650" y="1825625"/>
            <a:ext cx="4046092" cy="4351338"/>
          </a:xfrm>
        </p:spPr>
        <p:txBody>
          <a:bodyPr>
            <a:normAutofit fontScale="77500" lnSpcReduction="20000"/>
          </a:bodyPr>
          <a:lstStyle/>
          <a:p>
            <a:r>
              <a:rPr lang="sv-SE" dirty="0" err="1"/>
              <a:t>Regards</a:t>
            </a:r>
            <a:r>
              <a:rPr lang="sv-SE" dirty="0"/>
              <a:t> transformation </a:t>
            </a:r>
            <a:r>
              <a:rPr lang="sv-SE" dirty="0" err="1"/>
              <a:t>of</a:t>
            </a:r>
            <a:r>
              <a:rPr lang="sv-SE" dirty="0"/>
              <a:t> </a:t>
            </a:r>
            <a:r>
              <a:rPr lang="sv-SE" dirty="0" err="1"/>
              <a:t>control</a:t>
            </a:r>
            <a:r>
              <a:rPr lang="sv-SE" dirty="0"/>
              <a:t> </a:t>
            </a:r>
            <a:r>
              <a:rPr lang="sv-SE" dirty="0" err="1"/>
              <a:t>of</a:t>
            </a:r>
            <a:r>
              <a:rPr lang="sv-SE" dirty="0"/>
              <a:t> </a:t>
            </a:r>
            <a:r>
              <a:rPr lang="sv-SE" dirty="0" err="1"/>
              <a:t>power</a:t>
            </a:r>
            <a:endParaRPr lang="sv-SE" dirty="0"/>
          </a:p>
          <a:p>
            <a:r>
              <a:rPr lang="sv-SE" dirty="0"/>
              <a:t>New </a:t>
            </a:r>
            <a:r>
              <a:rPr lang="sv-SE" dirty="0" err="1"/>
              <a:t>way</a:t>
            </a:r>
            <a:r>
              <a:rPr lang="sv-SE" dirty="0"/>
              <a:t> </a:t>
            </a:r>
            <a:r>
              <a:rPr lang="sv-SE" dirty="0" err="1"/>
              <a:t>of</a:t>
            </a:r>
            <a:r>
              <a:rPr lang="sv-SE" dirty="0"/>
              <a:t> </a:t>
            </a:r>
            <a:r>
              <a:rPr lang="sv-SE" dirty="0" err="1"/>
              <a:t>thinking</a:t>
            </a:r>
            <a:r>
              <a:rPr lang="sv-SE" dirty="0"/>
              <a:t> </a:t>
            </a:r>
            <a:r>
              <a:rPr lang="sv-SE" dirty="0" err="1"/>
              <a:t>about</a:t>
            </a:r>
            <a:r>
              <a:rPr lang="sv-SE" dirty="0"/>
              <a:t> </a:t>
            </a:r>
            <a:r>
              <a:rPr lang="sv-SE" dirty="0" err="1"/>
              <a:t>eachother</a:t>
            </a:r>
            <a:r>
              <a:rPr lang="sv-SE" dirty="0"/>
              <a:t> (</a:t>
            </a:r>
            <a:r>
              <a:rPr lang="sv-SE" dirty="0" err="1"/>
              <a:t>leaders</a:t>
            </a:r>
            <a:r>
              <a:rPr lang="sv-SE" dirty="0"/>
              <a:t>, service </a:t>
            </a:r>
            <a:r>
              <a:rPr lang="sv-SE" dirty="0" err="1"/>
              <a:t>users</a:t>
            </a:r>
            <a:r>
              <a:rPr lang="sv-SE" dirty="0"/>
              <a:t>, </a:t>
            </a:r>
            <a:r>
              <a:rPr lang="sv-SE" dirty="0" err="1"/>
              <a:t>professionals</a:t>
            </a:r>
            <a:r>
              <a:rPr lang="sv-SE" dirty="0"/>
              <a:t>, </a:t>
            </a:r>
            <a:r>
              <a:rPr lang="sv-SE" dirty="0" err="1"/>
              <a:t>carers</a:t>
            </a:r>
            <a:r>
              <a:rPr lang="sv-SE" dirty="0"/>
              <a:t>)</a:t>
            </a:r>
          </a:p>
          <a:p>
            <a:r>
              <a:rPr lang="sv-SE" dirty="0" err="1"/>
              <a:t>Develop</a:t>
            </a:r>
            <a:r>
              <a:rPr lang="sv-SE" dirty="0"/>
              <a:t> a </a:t>
            </a:r>
            <a:r>
              <a:rPr lang="sv-SE" dirty="0" err="1"/>
              <a:t>shared</a:t>
            </a:r>
            <a:r>
              <a:rPr lang="sv-SE" dirty="0"/>
              <a:t> </a:t>
            </a:r>
            <a:r>
              <a:rPr lang="sv-SE" dirty="0" err="1"/>
              <a:t>understanding</a:t>
            </a:r>
            <a:r>
              <a:rPr lang="sv-SE" dirty="0"/>
              <a:t> </a:t>
            </a:r>
            <a:r>
              <a:rPr lang="sv-SE" dirty="0" err="1"/>
              <a:t>of</a:t>
            </a:r>
            <a:r>
              <a:rPr lang="sv-SE" dirty="0"/>
              <a:t> </a:t>
            </a:r>
            <a:r>
              <a:rPr lang="sv-SE" dirty="0" err="1"/>
              <a:t>change</a:t>
            </a:r>
            <a:r>
              <a:rPr lang="sv-SE" dirty="0"/>
              <a:t> and </a:t>
            </a:r>
            <a:r>
              <a:rPr lang="sv-SE" dirty="0" err="1"/>
              <a:t>what</a:t>
            </a:r>
            <a:r>
              <a:rPr lang="sv-SE" dirty="0"/>
              <a:t> is </a:t>
            </a:r>
            <a:r>
              <a:rPr lang="sv-SE" dirty="0" err="1"/>
              <a:t>needed</a:t>
            </a:r>
            <a:endParaRPr lang="sv-SE" dirty="0"/>
          </a:p>
          <a:p>
            <a:r>
              <a:rPr lang="sv-SE" dirty="0"/>
              <a:t>Co-</a:t>
            </a:r>
            <a:r>
              <a:rPr lang="sv-SE" dirty="0" err="1"/>
              <a:t>production</a:t>
            </a:r>
            <a:r>
              <a:rPr lang="sv-SE" dirty="0"/>
              <a:t> </a:t>
            </a:r>
            <a:r>
              <a:rPr lang="sv-SE" dirty="0" err="1"/>
              <a:t>facilitate</a:t>
            </a:r>
            <a:r>
              <a:rPr lang="sv-SE" dirty="0"/>
              <a:t> </a:t>
            </a:r>
            <a:r>
              <a:rPr lang="sv-SE" dirty="0" err="1"/>
              <a:t>change</a:t>
            </a:r>
            <a:endParaRPr lang="sv-SE" dirty="0"/>
          </a:p>
          <a:p>
            <a:pPr lvl="1"/>
            <a:r>
              <a:rPr lang="sv-SE" dirty="0"/>
              <a:t>A </a:t>
            </a:r>
            <a:r>
              <a:rPr lang="sv-SE" dirty="0" err="1"/>
              <a:t>shared</a:t>
            </a:r>
            <a:r>
              <a:rPr lang="sv-SE" dirty="0"/>
              <a:t> vision and </a:t>
            </a:r>
            <a:r>
              <a:rPr lang="sv-SE" dirty="0" err="1"/>
              <a:t>strategy</a:t>
            </a:r>
            <a:endParaRPr lang="sv-SE" dirty="0"/>
          </a:p>
          <a:p>
            <a:pPr lvl="1"/>
            <a:r>
              <a:rPr lang="sv-SE" dirty="0" err="1"/>
              <a:t>Lead</a:t>
            </a:r>
            <a:r>
              <a:rPr lang="sv-SE" dirty="0"/>
              <a:t> by </a:t>
            </a:r>
            <a:r>
              <a:rPr lang="sv-SE" dirty="0" err="1"/>
              <a:t>examples</a:t>
            </a:r>
            <a:r>
              <a:rPr lang="sv-SE" dirty="0"/>
              <a:t>, </a:t>
            </a:r>
            <a:r>
              <a:rPr lang="sv-SE" dirty="0" err="1"/>
              <a:t>tone</a:t>
            </a:r>
            <a:r>
              <a:rPr lang="sv-SE" dirty="0"/>
              <a:t> and </a:t>
            </a:r>
            <a:r>
              <a:rPr lang="sv-SE" dirty="0" err="1"/>
              <a:t>culture</a:t>
            </a:r>
            <a:endParaRPr lang="sv-SE" dirty="0"/>
          </a:p>
          <a:p>
            <a:pPr lvl="1"/>
            <a:r>
              <a:rPr lang="sv-SE" dirty="0" err="1"/>
              <a:t>Empower</a:t>
            </a:r>
            <a:r>
              <a:rPr lang="sv-SE" dirty="0"/>
              <a:t> to </a:t>
            </a:r>
            <a:r>
              <a:rPr lang="sv-SE" dirty="0" err="1"/>
              <a:t>work</a:t>
            </a:r>
            <a:r>
              <a:rPr lang="sv-SE" dirty="0"/>
              <a:t> co-</a:t>
            </a:r>
            <a:r>
              <a:rPr lang="sv-SE" dirty="0" err="1"/>
              <a:t>productively</a:t>
            </a:r>
            <a:endParaRPr lang="sv-SE" dirty="0"/>
          </a:p>
          <a:p>
            <a:pPr lvl="1"/>
            <a:endParaRPr lang="sv-SE" dirty="0"/>
          </a:p>
          <a:p>
            <a:pPr marL="457200" lvl="1" indent="0">
              <a:buNone/>
            </a:pPr>
            <a:r>
              <a:rPr lang="sv-SE" sz="1800" dirty="0"/>
              <a:t>(Duffy et al, 2018; King &amp; </a:t>
            </a:r>
            <a:r>
              <a:rPr lang="sv-SE" sz="1800" dirty="0" err="1"/>
              <a:t>Gillard</a:t>
            </a:r>
            <a:r>
              <a:rPr lang="sv-SE" sz="1800" dirty="0"/>
              <a:t>, 2019)</a:t>
            </a:r>
          </a:p>
          <a:p>
            <a:pPr lvl="1"/>
            <a:endParaRPr lang="sv-SE" dirty="0"/>
          </a:p>
        </p:txBody>
      </p:sp>
      <p:pic>
        <p:nvPicPr>
          <p:cNvPr id="6" name="Content Placeholder 5"/>
          <p:cNvPicPr>
            <a:picLocks noGrp="1" noChangeAspect="1"/>
          </p:cNvPicPr>
          <p:nvPr>
            <p:ph sz="half" idx="2"/>
          </p:nvPr>
        </p:nvPicPr>
        <p:blipFill>
          <a:blip r:embed="rId3"/>
          <a:stretch>
            <a:fillRect/>
          </a:stretch>
        </p:blipFill>
        <p:spPr>
          <a:xfrm>
            <a:off x="5216455" y="1428108"/>
            <a:ext cx="3025627" cy="4662443"/>
          </a:xfrm>
          <a:prstGeom prst="rect">
            <a:avLst/>
          </a:prstGeom>
        </p:spPr>
      </p:pic>
      <p:sp>
        <p:nvSpPr>
          <p:cNvPr id="4" name="Slide Number Placeholder 3"/>
          <p:cNvSpPr>
            <a:spLocks noGrp="1"/>
          </p:cNvSpPr>
          <p:nvPr>
            <p:ph type="sldNum" sz="quarter" idx="12"/>
          </p:nvPr>
        </p:nvSpPr>
        <p:spPr/>
        <p:txBody>
          <a:bodyPr/>
          <a:lstStyle/>
          <a:p>
            <a:fld id="{E9F4CF8E-1AF5-A84A-BA30-8328B9038AD6}" type="slidenum">
              <a:rPr lang="en-US" smtClean="0"/>
              <a:t>19</a:t>
            </a:fld>
            <a:endParaRPr lang="en-US"/>
          </a:p>
        </p:txBody>
      </p:sp>
    </p:spTree>
    <p:extLst>
      <p:ext uri="{BB962C8B-B14F-4D97-AF65-F5344CB8AC3E}">
        <p14:creationId xmlns:p14="http://schemas.microsoft.com/office/powerpoint/2010/main" val="339605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Introduction</a:t>
            </a:r>
            <a:endParaRPr lang="sv-SE" dirty="0"/>
          </a:p>
        </p:txBody>
      </p:sp>
      <p:sp>
        <p:nvSpPr>
          <p:cNvPr id="5" name="Text Placeholder 4"/>
          <p:cNvSpPr>
            <a:spLocks noGrp="1"/>
          </p:cNvSpPr>
          <p:nvPr>
            <p:ph type="body" idx="1"/>
          </p:nvPr>
        </p:nvSpPr>
        <p:spPr/>
        <p:txBody>
          <a:bodyPr/>
          <a:lstStyle/>
          <a:p>
            <a:r>
              <a:rPr lang="sv-SE" dirty="0"/>
              <a:t>Sweden</a:t>
            </a:r>
          </a:p>
        </p:txBody>
      </p:sp>
      <p:sp>
        <p:nvSpPr>
          <p:cNvPr id="4" name="Slide Number Placeholder 3"/>
          <p:cNvSpPr>
            <a:spLocks noGrp="1"/>
          </p:cNvSpPr>
          <p:nvPr>
            <p:ph type="sldNum" sz="quarter" idx="12"/>
          </p:nvPr>
        </p:nvSpPr>
        <p:spPr/>
        <p:txBody>
          <a:bodyPr/>
          <a:lstStyle/>
          <a:p>
            <a:fld id="{E9F4CF8E-1AF5-A84A-BA30-8328B9038AD6}" type="slidenum">
              <a:rPr lang="en-US" smtClean="0"/>
              <a:t>2</a:t>
            </a:fld>
            <a:endParaRPr lang="en-US"/>
          </a:p>
        </p:txBody>
      </p:sp>
    </p:spTree>
    <p:extLst>
      <p:ext uri="{BB962C8B-B14F-4D97-AF65-F5344CB8AC3E}">
        <p14:creationId xmlns:p14="http://schemas.microsoft.com/office/powerpoint/2010/main" val="1821622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IPS - A co-</a:t>
            </a:r>
            <a:r>
              <a:rPr lang="sv-SE" dirty="0" err="1"/>
              <a:t>produced</a:t>
            </a:r>
            <a:r>
              <a:rPr lang="sv-SE" dirty="0"/>
              <a:t> service?</a:t>
            </a:r>
          </a:p>
        </p:txBody>
      </p:sp>
      <p:sp>
        <p:nvSpPr>
          <p:cNvPr id="3" name="Content Placeholder 2"/>
          <p:cNvSpPr>
            <a:spLocks noGrp="1"/>
          </p:cNvSpPr>
          <p:nvPr>
            <p:ph idx="1"/>
          </p:nvPr>
        </p:nvSpPr>
        <p:spPr/>
        <p:txBody>
          <a:bodyPr>
            <a:normAutofit fontScale="92500" lnSpcReduction="10000"/>
          </a:bodyPr>
          <a:lstStyle/>
          <a:p>
            <a:r>
              <a:rPr lang="sv-SE" dirty="0"/>
              <a:t>Co-</a:t>
            </a:r>
            <a:r>
              <a:rPr lang="sv-SE" dirty="0" err="1"/>
              <a:t>production</a:t>
            </a:r>
            <a:r>
              <a:rPr lang="sv-SE" dirty="0"/>
              <a:t> elements </a:t>
            </a:r>
            <a:r>
              <a:rPr lang="sv-SE" dirty="0" err="1"/>
              <a:t>of</a:t>
            </a:r>
            <a:r>
              <a:rPr lang="sv-SE" dirty="0"/>
              <a:t> IPS- not a </a:t>
            </a:r>
            <a:r>
              <a:rPr lang="sv-SE" dirty="0" err="1"/>
              <a:t>product</a:t>
            </a:r>
            <a:r>
              <a:rPr lang="sv-SE" dirty="0"/>
              <a:t> </a:t>
            </a:r>
            <a:r>
              <a:rPr lang="sv-SE" dirty="0" err="1"/>
              <a:t>manufactured</a:t>
            </a:r>
            <a:r>
              <a:rPr lang="sv-SE" dirty="0"/>
              <a:t> by the MHS</a:t>
            </a:r>
          </a:p>
          <a:p>
            <a:r>
              <a:rPr lang="sv-SE" dirty="0"/>
              <a:t>IPS </a:t>
            </a:r>
            <a:r>
              <a:rPr lang="sv-SE" dirty="0" err="1"/>
              <a:t>goals</a:t>
            </a:r>
            <a:r>
              <a:rPr lang="sv-SE" dirty="0"/>
              <a:t> and planning is co-</a:t>
            </a:r>
            <a:r>
              <a:rPr lang="sv-SE" dirty="0" err="1"/>
              <a:t>produced</a:t>
            </a:r>
            <a:r>
              <a:rPr lang="sv-SE" dirty="0"/>
              <a:t> by service </a:t>
            </a:r>
            <a:r>
              <a:rPr lang="sv-SE" dirty="0" err="1"/>
              <a:t>professionals</a:t>
            </a:r>
            <a:r>
              <a:rPr lang="sv-SE" dirty="0"/>
              <a:t> and -</a:t>
            </a:r>
            <a:r>
              <a:rPr lang="sv-SE" dirty="0" err="1"/>
              <a:t>users</a:t>
            </a:r>
            <a:endParaRPr lang="sv-SE" dirty="0"/>
          </a:p>
          <a:p>
            <a:r>
              <a:rPr lang="sv-SE" dirty="0"/>
              <a:t>IPS is an integrative support </a:t>
            </a:r>
            <a:r>
              <a:rPr lang="sv-SE" dirty="0" err="1"/>
              <a:t>were</a:t>
            </a:r>
            <a:r>
              <a:rPr lang="sv-SE" dirty="0"/>
              <a:t> </a:t>
            </a:r>
            <a:r>
              <a:rPr lang="sv-SE" dirty="0" err="1"/>
              <a:t>professionals</a:t>
            </a:r>
            <a:r>
              <a:rPr lang="sv-SE" dirty="0"/>
              <a:t> and </a:t>
            </a:r>
            <a:r>
              <a:rPr lang="sv-SE" dirty="0" err="1"/>
              <a:t>carers</a:t>
            </a:r>
            <a:r>
              <a:rPr lang="sv-SE" dirty="0"/>
              <a:t> </a:t>
            </a:r>
            <a:r>
              <a:rPr lang="sv-SE" dirty="0" err="1"/>
              <a:t>work</a:t>
            </a:r>
            <a:r>
              <a:rPr lang="sv-SE" dirty="0"/>
              <a:t> in partnership </a:t>
            </a:r>
            <a:r>
              <a:rPr lang="sv-SE" dirty="0" err="1"/>
              <a:t>with</a:t>
            </a:r>
            <a:r>
              <a:rPr lang="sv-SE" dirty="0"/>
              <a:t> </a:t>
            </a:r>
            <a:r>
              <a:rPr lang="sv-SE" dirty="0" err="1"/>
              <a:t>each</a:t>
            </a:r>
            <a:r>
              <a:rPr lang="sv-SE" dirty="0"/>
              <a:t> service </a:t>
            </a:r>
            <a:r>
              <a:rPr lang="sv-SE" dirty="0" err="1"/>
              <a:t>user</a:t>
            </a:r>
            <a:r>
              <a:rPr lang="sv-SE" dirty="0"/>
              <a:t> (MHS, </a:t>
            </a:r>
            <a:r>
              <a:rPr lang="sv-SE" dirty="0" err="1"/>
              <a:t>employers</a:t>
            </a:r>
            <a:r>
              <a:rPr lang="sv-SE" dirty="0"/>
              <a:t>, RTW </a:t>
            </a:r>
            <a:r>
              <a:rPr lang="sv-SE" dirty="0" err="1"/>
              <a:t>agencies</a:t>
            </a:r>
            <a:r>
              <a:rPr lang="sv-SE" dirty="0"/>
              <a:t>, social and benefit services) </a:t>
            </a:r>
          </a:p>
          <a:p>
            <a:r>
              <a:rPr lang="sv-SE" dirty="0" err="1"/>
              <a:t>Good</a:t>
            </a:r>
            <a:r>
              <a:rPr lang="sv-SE" dirty="0"/>
              <a:t> IPS </a:t>
            </a:r>
            <a:r>
              <a:rPr lang="sv-SE" dirty="0" err="1"/>
              <a:t>outcomes</a:t>
            </a:r>
            <a:r>
              <a:rPr lang="sv-SE" dirty="0"/>
              <a:t> </a:t>
            </a:r>
            <a:r>
              <a:rPr lang="sv-SE" dirty="0" err="1"/>
              <a:t>when</a:t>
            </a:r>
            <a:r>
              <a:rPr lang="sv-SE" dirty="0"/>
              <a:t> </a:t>
            </a:r>
          </a:p>
          <a:p>
            <a:pPr lvl="1"/>
            <a:r>
              <a:rPr lang="sv-SE" dirty="0"/>
              <a:t>service </a:t>
            </a:r>
            <a:r>
              <a:rPr lang="sv-SE" dirty="0" err="1"/>
              <a:t>users</a:t>
            </a:r>
            <a:r>
              <a:rPr lang="sv-SE" dirty="0"/>
              <a:t> </a:t>
            </a:r>
            <a:r>
              <a:rPr lang="sv-SE" dirty="0" err="1"/>
              <a:t>receive</a:t>
            </a:r>
            <a:r>
              <a:rPr lang="sv-SE" dirty="0"/>
              <a:t> </a:t>
            </a:r>
            <a:r>
              <a:rPr lang="sv-SE" dirty="0" err="1"/>
              <a:t>individual</a:t>
            </a:r>
            <a:r>
              <a:rPr lang="sv-SE" dirty="0"/>
              <a:t> support </a:t>
            </a:r>
          </a:p>
          <a:p>
            <a:pPr lvl="1"/>
            <a:r>
              <a:rPr lang="sv-SE" dirty="0" err="1"/>
              <a:t>mutual</a:t>
            </a:r>
            <a:r>
              <a:rPr lang="sv-SE" dirty="0"/>
              <a:t> </a:t>
            </a:r>
            <a:r>
              <a:rPr lang="sv-SE" dirty="0" err="1"/>
              <a:t>dialogue</a:t>
            </a:r>
            <a:r>
              <a:rPr lang="sv-SE" dirty="0"/>
              <a:t> </a:t>
            </a:r>
            <a:r>
              <a:rPr lang="sv-SE" dirty="0" err="1"/>
              <a:t>between</a:t>
            </a:r>
            <a:r>
              <a:rPr lang="sv-SE" dirty="0"/>
              <a:t> service </a:t>
            </a:r>
            <a:r>
              <a:rPr lang="sv-SE" dirty="0" err="1"/>
              <a:t>professionals</a:t>
            </a:r>
            <a:r>
              <a:rPr lang="sv-SE" dirty="0"/>
              <a:t> and </a:t>
            </a:r>
            <a:r>
              <a:rPr lang="sv-SE" dirty="0" err="1"/>
              <a:t>user</a:t>
            </a:r>
            <a:endParaRPr lang="sv-SE" dirty="0"/>
          </a:p>
          <a:p>
            <a:pPr lvl="1"/>
            <a:r>
              <a:rPr lang="sv-SE" dirty="0" err="1"/>
              <a:t>shared</a:t>
            </a:r>
            <a:r>
              <a:rPr lang="sv-SE" dirty="0"/>
              <a:t> </a:t>
            </a:r>
            <a:r>
              <a:rPr lang="sv-SE" dirty="0" err="1"/>
              <a:t>understanding</a:t>
            </a:r>
            <a:r>
              <a:rPr lang="sv-SE" dirty="0"/>
              <a:t> </a:t>
            </a:r>
            <a:r>
              <a:rPr lang="sv-SE" dirty="0" err="1"/>
              <a:t>of</a:t>
            </a:r>
            <a:r>
              <a:rPr lang="sv-SE" dirty="0"/>
              <a:t> </a:t>
            </a:r>
            <a:r>
              <a:rPr lang="sv-SE" dirty="0" err="1"/>
              <a:t>resources</a:t>
            </a:r>
            <a:r>
              <a:rPr lang="sv-SE" dirty="0"/>
              <a:t> and </a:t>
            </a:r>
            <a:r>
              <a:rPr lang="sv-SE" dirty="0" err="1"/>
              <a:t>challenges</a:t>
            </a:r>
            <a:endParaRPr lang="sv-SE" dirty="0"/>
          </a:p>
          <a:p>
            <a:pPr lvl="1"/>
            <a:r>
              <a:rPr lang="sv-SE" dirty="0" err="1"/>
              <a:t>generate</a:t>
            </a:r>
            <a:r>
              <a:rPr lang="sv-SE" dirty="0"/>
              <a:t> </a:t>
            </a:r>
            <a:r>
              <a:rPr lang="sv-SE" dirty="0" err="1"/>
              <a:t>mutual</a:t>
            </a:r>
            <a:r>
              <a:rPr lang="sv-SE" dirty="0"/>
              <a:t> acceptable </a:t>
            </a:r>
            <a:r>
              <a:rPr lang="sv-SE" dirty="0" err="1"/>
              <a:t>goals</a:t>
            </a:r>
            <a:r>
              <a:rPr lang="sv-SE" dirty="0"/>
              <a:t> and </a:t>
            </a:r>
            <a:r>
              <a:rPr lang="sv-SE" dirty="0" err="1"/>
              <a:t>evaluation</a:t>
            </a:r>
            <a:r>
              <a:rPr lang="sv-SE" dirty="0"/>
              <a:t> plans</a:t>
            </a:r>
          </a:p>
          <a:p>
            <a:pPr marL="457200" lvl="1" indent="0">
              <a:buNone/>
            </a:pPr>
            <a:endParaRPr lang="sv-SE" dirty="0"/>
          </a:p>
          <a:p>
            <a:pPr lvl="1"/>
            <a:endParaRPr lang="sv-SE" dirty="0"/>
          </a:p>
        </p:txBody>
      </p:sp>
      <p:sp>
        <p:nvSpPr>
          <p:cNvPr id="4" name="Slide Number Placeholder 3"/>
          <p:cNvSpPr>
            <a:spLocks noGrp="1"/>
          </p:cNvSpPr>
          <p:nvPr>
            <p:ph type="sldNum" sz="quarter" idx="12"/>
          </p:nvPr>
        </p:nvSpPr>
        <p:spPr/>
        <p:txBody>
          <a:bodyPr/>
          <a:lstStyle/>
          <a:p>
            <a:fld id="{E9F4CF8E-1AF5-A84A-BA30-8328B9038AD6}" type="slidenum">
              <a:rPr lang="en-US" smtClean="0"/>
              <a:t>20</a:t>
            </a:fld>
            <a:endParaRPr lang="en-US"/>
          </a:p>
        </p:txBody>
      </p:sp>
    </p:spTree>
    <p:extLst>
      <p:ext uri="{BB962C8B-B14F-4D97-AF65-F5344CB8AC3E}">
        <p14:creationId xmlns:p14="http://schemas.microsoft.com/office/powerpoint/2010/main" val="180476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6005"/>
            <a:ext cx="7886700" cy="1325563"/>
          </a:xfrm>
        </p:spPr>
        <p:txBody>
          <a:bodyPr>
            <a:normAutofit fontScale="90000"/>
          </a:bodyPr>
          <a:lstStyle/>
          <a:p>
            <a:r>
              <a:rPr lang="sv-SE" dirty="0"/>
              <a:t>IPS-</a:t>
            </a:r>
            <a:r>
              <a:rPr lang="sv-SE" dirty="0" err="1"/>
              <a:t>tools</a:t>
            </a:r>
            <a:r>
              <a:rPr lang="sv-SE" dirty="0"/>
              <a:t> for a co-</a:t>
            </a:r>
            <a:r>
              <a:rPr lang="sv-SE" dirty="0" err="1"/>
              <a:t>produced</a:t>
            </a:r>
            <a:r>
              <a:rPr lang="sv-SE" dirty="0"/>
              <a:t> service</a:t>
            </a:r>
            <a:br>
              <a:rPr lang="sv-SE" dirty="0"/>
            </a:br>
            <a:endParaRPr lang="sv-SE" dirty="0"/>
          </a:p>
        </p:txBody>
      </p:sp>
      <p:sp>
        <p:nvSpPr>
          <p:cNvPr id="3" name="Content Placeholder 2"/>
          <p:cNvSpPr>
            <a:spLocks noGrp="1"/>
          </p:cNvSpPr>
          <p:nvPr>
            <p:ph idx="1"/>
          </p:nvPr>
        </p:nvSpPr>
        <p:spPr/>
        <p:txBody>
          <a:bodyPr>
            <a:normAutofit/>
          </a:bodyPr>
          <a:lstStyle/>
          <a:p>
            <a:r>
              <a:rPr lang="en-US" dirty="0"/>
              <a:t>Fidelity review and workshops on a regular basis generate co-production activities, given the rich dialogue with various stakeholders (service users, managers, welfare actors) </a:t>
            </a:r>
          </a:p>
          <a:p>
            <a:pPr marL="0" indent="0">
              <a:buNone/>
            </a:pPr>
            <a:endParaRPr lang="en-US" dirty="0"/>
          </a:p>
          <a:p>
            <a:r>
              <a:rPr lang="en-US" dirty="0"/>
              <a:t>Assessment of critical components on organizational, team, and continuous support levels can further facilitate sustainable implementation in addition to the IPS-tradition of steering groups, work meetings and supervision </a:t>
            </a:r>
          </a:p>
        </p:txBody>
      </p:sp>
      <p:sp>
        <p:nvSpPr>
          <p:cNvPr id="4" name="Slide Number Placeholder 3"/>
          <p:cNvSpPr>
            <a:spLocks noGrp="1"/>
          </p:cNvSpPr>
          <p:nvPr>
            <p:ph type="sldNum" sz="quarter" idx="12"/>
          </p:nvPr>
        </p:nvSpPr>
        <p:spPr/>
        <p:txBody>
          <a:bodyPr/>
          <a:lstStyle/>
          <a:p>
            <a:fld id="{E9F4CF8E-1AF5-A84A-BA30-8328B9038AD6}" type="slidenum">
              <a:rPr lang="en-US" smtClean="0"/>
              <a:t>21</a:t>
            </a:fld>
            <a:endParaRPr lang="en-US"/>
          </a:p>
        </p:txBody>
      </p:sp>
      <p:sp>
        <p:nvSpPr>
          <p:cNvPr id="5" name="Oval 4"/>
          <p:cNvSpPr/>
          <p:nvPr/>
        </p:nvSpPr>
        <p:spPr>
          <a:xfrm>
            <a:off x="809897" y="1698489"/>
            <a:ext cx="4715692" cy="6267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628650" y="3959339"/>
            <a:ext cx="5264332" cy="54283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31880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2084" y="157309"/>
            <a:ext cx="7886700" cy="810334"/>
          </a:xfrm>
        </p:spPr>
        <p:txBody>
          <a:bodyPr>
            <a:noAutofit/>
          </a:bodyPr>
          <a:lstStyle/>
          <a:p>
            <a:r>
              <a:rPr lang="sv-SE" sz="2800" dirty="0"/>
              <a:t>Case Sweden - A co-</a:t>
            </a:r>
            <a:r>
              <a:rPr lang="sv-SE" sz="2800" dirty="0" err="1"/>
              <a:t>production</a:t>
            </a:r>
            <a:r>
              <a:rPr lang="sv-SE" sz="2800" dirty="0"/>
              <a:t> </a:t>
            </a:r>
            <a:r>
              <a:rPr lang="sv-SE" sz="2800" dirty="0" err="1"/>
              <a:t>learning</a:t>
            </a:r>
            <a:r>
              <a:rPr lang="sv-SE" sz="2800" dirty="0"/>
              <a:t> </a:t>
            </a:r>
            <a:r>
              <a:rPr lang="sv-SE" sz="2800" dirty="0" err="1"/>
              <a:t>community</a:t>
            </a:r>
            <a:r>
              <a:rPr lang="sv-SE" sz="2800" dirty="0"/>
              <a:t>, </a:t>
            </a:r>
            <a:r>
              <a:rPr lang="sv-SE" sz="2800" dirty="0" err="1"/>
              <a:t>rather</a:t>
            </a:r>
            <a:r>
              <a:rPr lang="sv-SE" sz="2800" dirty="0"/>
              <a:t> </a:t>
            </a:r>
            <a:r>
              <a:rPr lang="sv-SE" sz="2800" dirty="0" err="1"/>
              <a:t>than</a:t>
            </a:r>
            <a:r>
              <a:rPr lang="sv-SE" sz="2800" dirty="0"/>
              <a:t> an excellent research </a:t>
            </a:r>
            <a:r>
              <a:rPr lang="sv-SE" sz="2800" dirty="0" err="1"/>
              <a:t>community</a:t>
            </a:r>
            <a:r>
              <a:rPr lang="sv-SE" sz="2800" dirty="0"/>
              <a:t> </a:t>
            </a:r>
          </a:p>
        </p:txBody>
      </p:sp>
      <p:sp>
        <p:nvSpPr>
          <p:cNvPr id="4" name="Slide Number Placeholder 3"/>
          <p:cNvSpPr>
            <a:spLocks noGrp="1"/>
          </p:cNvSpPr>
          <p:nvPr>
            <p:ph type="sldNum" sz="quarter" idx="12"/>
          </p:nvPr>
        </p:nvSpPr>
        <p:spPr/>
        <p:txBody>
          <a:bodyPr/>
          <a:lstStyle/>
          <a:p>
            <a:fld id="{E9F4CF8E-1AF5-A84A-BA30-8328B9038AD6}" type="slidenum">
              <a:rPr lang="en-US" smtClean="0"/>
              <a:t>22</a:t>
            </a:fld>
            <a:endParaRPr lang="en-US"/>
          </a:p>
        </p:txBody>
      </p:sp>
      <p:grpSp>
        <p:nvGrpSpPr>
          <p:cNvPr id="10" name="Group 9"/>
          <p:cNvGrpSpPr/>
          <p:nvPr/>
        </p:nvGrpSpPr>
        <p:grpSpPr>
          <a:xfrm>
            <a:off x="475701" y="1079418"/>
            <a:ext cx="8668299" cy="5672004"/>
            <a:chOff x="475701" y="1015336"/>
            <a:chExt cx="8668299" cy="5672004"/>
          </a:xfrm>
        </p:grpSpPr>
        <p:sp>
          <p:nvSpPr>
            <p:cNvPr id="11" name="Freeform 10"/>
            <p:cNvSpPr/>
            <p:nvPr/>
          </p:nvSpPr>
          <p:spPr>
            <a:xfrm>
              <a:off x="5415149" y="4725768"/>
              <a:ext cx="3728851" cy="1961572"/>
            </a:xfrm>
            <a:custGeom>
              <a:avLst/>
              <a:gdLst>
                <a:gd name="connsiteX0" fmla="*/ 0 w 3787050"/>
                <a:gd name="connsiteY0" fmla="*/ 196157 h 1961572"/>
                <a:gd name="connsiteX1" fmla="*/ 196157 w 3787050"/>
                <a:gd name="connsiteY1" fmla="*/ 0 h 1961572"/>
                <a:gd name="connsiteX2" fmla="*/ 3590893 w 3787050"/>
                <a:gd name="connsiteY2" fmla="*/ 0 h 1961572"/>
                <a:gd name="connsiteX3" fmla="*/ 3787050 w 3787050"/>
                <a:gd name="connsiteY3" fmla="*/ 196157 h 1961572"/>
                <a:gd name="connsiteX4" fmla="*/ 3787050 w 3787050"/>
                <a:gd name="connsiteY4" fmla="*/ 1765415 h 1961572"/>
                <a:gd name="connsiteX5" fmla="*/ 3590893 w 3787050"/>
                <a:gd name="connsiteY5" fmla="*/ 1961572 h 1961572"/>
                <a:gd name="connsiteX6" fmla="*/ 196157 w 3787050"/>
                <a:gd name="connsiteY6" fmla="*/ 1961572 h 1961572"/>
                <a:gd name="connsiteX7" fmla="*/ 0 w 3787050"/>
                <a:gd name="connsiteY7" fmla="*/ 1765415 h 1961572"/>
                <a:gd name="connsiteX8" fmla="*/ 0 w 3787050"/>
                <a:gd name="connsiteY8" fmla="*/ 196157 h 196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7050" h="1961572">
                  <a:moveTo>
                    <a:pt x="0" y="196157"/>
                  </a:moveTo>
                  <a:cubicBezTo>
                    <a:pt x="0" y="87822"/>
                    <a:pt x="87822" y="0"/>
                    <a:pt x="196157" y="0"/>
                  </a:cubicBezTo>
                  <a:lnTo>
                    <a:pt x="3590893" y="0"/>
                  </a:lnTo>
                  <a:cubicBezTo>
                    <a:pt x="3699228" y="0"/>
                    <a:pt x="3787050" y="87822"/>
                    <a:pt x="3787050" y="196157"/>
                  </a:cubicBezTo>
                  <a:lnTo>
                    <a:pt x="3787050" y="1765415"/>
                  </a:lnTo>
                  <a:cubicBezTo>
                    <a:pt x="3787050" y="1873750"/>
                    <a:pt x="3699228" y="1961572"/>
                    <a:pt x="3590893" y="1961572"/>
                  </a:cubicBezTo>
                  <a:lnTo>
                    <a:pt x="196157" y="1961572"/>
                  </a:lnTo>
                  <a:cubicBezTo>
                    <a:pt x="87822" y="1961572"/>
                    <a:pt x="0" y="1873750"/>
                    <a:pt x="0" y="1765415"/>
                  </a:cubicBezTo>
                  <a:lnTo>
                    <a:pt x="0" y="196157"/>
                  </a:lnTo>
                  <a:close/>
                </a:path>
              </a:pathLst>
            </a:custGeom>
            <a:ln w="38100"/>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21114" tIns="575392" rIns="84999" bIns="84999" numCol="1" spcCol="1270" anchor="t" anchorCtr="0">
              <a:noAutofit/>
            </a:bodyPr>
            <a:lstStyle/>
            <a:p>
              <a:pPr marL="57150" lvl="1" indent="-57150" algn="l" defTabSz="488950">
                <a:lnSpc>
                  <a:spcPct val="90000"/>
                </a:lnSpc>
                <a:spcBef>
                  <a:spcPct val="0"/>
                </a:spcBef>
                <a:spcAft>
                  <a:spcPct val="15000"/>
                </a:spcAft>
                <a:buChar char="••"/>
              </a:pPr>
              <a:r>
                <a:rPr lang="en-US" sz="1100" kern="1200" dirty="0"/>
                <a:t>Fidelity review of practice is the exam</a:t>
              </a:r>
            </a:p>
            <a:p>
              <a:pPr marL="57150" lvl="1" indent="-57150" algn="l" defTabSz="488950">
                <a:lnSpc>
                  <a:spcPct val="90000"/>
                </a:lnSpc>
                <a:spcBef>
                  <a:spcPct val="0"/>
                </a:spcBef>
                <a:spcAft>
                  <a:spcPct val="15000"/>
                </a:spcAft>
                <a:buChar char="••"/>
              </a:pPr>
              <a:r>
                <a:rPr lang="en-US" sz="1100" kern="1200" dirty="0"/>
                <a:t>Learns about implementation challenges and coproduction solutions</a:t>
              </a:r>
            </a:p>
            <a:p>
              <a:pPr marL="57150" lvl="1" indent="-57150" algn="l" defTabSz="488950">
                <a:lnSpc>
                  <a:spcPct val="90000"/>
                </a:lnSpc>
                <a:spcBef>
                  <a:spcPct val="0"/>
                </a:spcBef>
                <a:spcAft>
                  <a:spcPct val="15000"/>
                </a:spcAft>
                <a:buChar char="••"/>
              </a:pPr>
              <a:r>
                <a:rPr lang="en-US" sz="1100" kern="1200" dirty="0"/>
                <a:t>Student learns from r</a:t>
              </a:r>
              <a:r>
                <a:rPr lang="en-US" sz="1100" kern="1200" dirty="0">
                  <a:latin typeface="Gill Sans MT" panose="020B0502020104020203" pitchFamily="34" charset="0"/>
                </a:rPr>
                <a:t>esearchers, IPS professionals (including peers), welfare actors, employers </a:t>
              </a:r>
              <a:endParaRPr lang="en-US" sz="1100" kern="1200" dirty="0"/>
            </a:p>
          </p:txBody>
        </p:sp>
        <p:sp>
          <p:nvSpPr>
            <p:cNvPr id="12" name="Freeform 11"/>
            <p:cNvSpPr/>
            <p:nvPr/>
          </p:nvSpPr>
          <p:spPr>
            <a:xfrm>
              <a:off x="544251" y="4418853"/>
              <a:ext cx="2760844" cy="2268487"/>
            </a:xfrm>
            <a:custGeom>
              <a:avLst/>
              <a:gdLst>
                <a:gd name="connsiteX0" fmla="*/ 0 w 2760844"/>
                <a:gd name="connsiteY0" fmla="*/ 178840 h 1788401"/>
                <a:gd name="connsiteX1" fmla="*/ 178840 w 2760844"/>
                <a:gd name="connsiteY1" fmla="*/ 0 h 1788401"/>
                <a:gd name="connsiteX2" fmla="*/ 2582004 w 2760844"/>
                <a:gd name="connsiteY2" fmla="*/ 0 h 1788401"/>
                <a:gd name="connsiteX3" fmla="*/ 2760844 w 2760844"/>
                <a:gd name="connsiteY3" fmla="*/ 178840 h 1788401"/>
                <a:gd name="connsiteX4" fmla="*/ 2760844 w 2760844"/>
                <a:gd name="connsiteY4" fmla="*/ 1609561 h 1788401"/>
                <a:gd name="connsiteX5" fmla="*/ 2582004 w 2760844"/>
                <a:gd name="connsiteY5" fmla="*/ 1788401 h 1788401"/>
                <a:gd name="connsiteX6" fmla="*/ 178840 w 2760844"/>
                <a:gd name="connsiteY6" fmla="*/ 1788401 h 1788401"/>
                <a:gd name="connsiteX7" fmla="*/ 0 w 2760844"/>
                <a:gd name="connsiteY7" fmla="*/ 1609561 h 1788401"/>
                <a:gd name="connsiteX8" fmla="*/ 0 w 2760844"/>
                <a:gd name="connsiteY8" fmla="*/ 178840 h 178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0844" h="1788401">
                  <a:moveTo>
                    <a:pt x="0" y="178840"/>
                  </a:moveTo>
                  <a:cubicBezTo>
                    <a:pt x="0" y="80069"/>
                    <a:pt x="80069" y="0"/>
                    <a:pt x="178840" y="0"/>
                  </a:cubicBezTo>
                  <a:lnTo>
                    <a:pt x="2582004" y="0"/>
                  </a:lnTo>
                  <a:cubicBezTo>
                    <a:pt x="2680775" y="0"/>
                    <a:pt x="2760844" y="80069"/>
                    <a:pt x="2760844" y="178840"/>
                  </a:cubicBezTo>
                  <a:lnTo>
                    <a:pt x="2760844" y="1609561"/>
                  </a:lnTo>
                  <a:cubicBezTo>
                    <a:pt x="2760844" y="1708332"/>
                    <a:pt x="2680775" y="1788401"/>
                    <a:pt x="2582004" y="1788401"/>
                  </a:cubicBezTo>
                  <a:lnTo>
                    <a:pt x="178840" y="1788401"/>
                  </a:lnTo>
                  <a:cubicBezTo>
                    <a:pt x="80069" y="1788401"/>
                    <a:pt x="0" y="1708332"/>
                    <a:pt x="0" y="1609561"/>
                  </a:cubicBezTo>
                  <a:lnTo>
                    <a:pt x="0" y="178840"/>
                  </a:lnTo>
                  <a:close/>
                </a:path>
              </a:pathLst>
            </a:custGeom>
            <a:ln w="38100"/>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815" tIns="535915" rIns="917068" bIns="88816" numCol="1" spcCol="1270" anchor="t" anchorCtr="0">
              <a:noAutofit/>
            </a:bodyPr>
            <a:lstStyle/>
            <a:p>
              <a:pPr marL="57150" lvl="1" indent="-57150" defTabSz="444500">
                <a:lnSpc>
                  <a:spcPct val="90000"/>
                </a:lnSpc>
                <a:spcBef>
                  <a:spcPct val="0"/>
                </a:spcBef>
                <a:spcAft>
                  <a:spcPct val="15000"/>
                </a:spcAft>
                <a:buFontTx/>
                <a:buChar char="••"/>
              </a:pPr>
              <a:r>
                <a:rPr lang="en-US" sz="1100" dirty="0"/>
                <a:t>Experts on a national level regarding IPS</a:t>
              </a:r>
              <a:endParaRPr lang="en-US" sz="1100" kern="1200" dirty="0"/>
            </a:p>
            <a:p>
              <a:pPr marL="57150" lvl="1" indent="-57150" algn="l" defTabSz="444500">
                <a:lnSpc>
                  <a:spcPct val="90000"/>
                </a:lnSpc>
                <a:spcBef>
                  <a:spcPct val="0"/>
                </a:spcBef>
                <a:spcAft>
                  <a:spcPct val="15000"/>
                </a:spcAft>
                <a:buChar char="••"/>
              </a:pPr>
              <a:r>
                <a:rPr lang="en-US" sz="1100" kern="1200" dirty="0"/>
                <a:t>Develop practice in MHS and social services</a:t>
              </a:r>
            </a:p>
            <a:p>
              <a:pPr marL="57150" lvl="1" indent="-57150" algn="l" defTabSz="444500">
                <a:lnSpc>
                  <a:spcPct val="90000"/>
                </a:lnSpc>
                <a:spcBef>
                  <a:spcPct val="0"/>
                </a:spcBef>
                <a:spcAft>
                  <a:spcPct val="15000"/>
                </a:spcAft>
                <a:buChar char="••"/>
              </a:pPr>
              <a:r>
                <a:rPr lang="en-US" sz="1100" dirty="0"/>
                <a:t>Employment specialists become researchers</a:t>
              </a:r>
              <a:endParaRPr lang="en-US" sz="1100" kern="1200" dirty="0"/>
            </a:p>
            <a:p>
              <a:pPr marL="57150" lvl="1" indent="-57150" algn="l" defTabSz="444500">
                <a:lnSpc>
                  <a:spcPct val="90000"/>
                </a:lnSpc>
                <a:spcBef>
                  <a:spcPct val="0"/>
                </a:spcBef>
                <a:spcAft>
                  <a:spcPct val="15000"/>
                </a:spcAft>
                <a:buChar char="••"/>
              </a:pPr>
              <a:r>
                <a:rPr lang="en-US" sz="1100" dirty="0"/>
                <a:t>Develop </a:t>
              </a:r>
              <a:r>
                <a:rPr lang="en-US" sz="1100" kern="1200" dirty="0"/>
                <a:t>research questions</a:t>
              </a:r>
            </a:p>
            <a:p>
              <a:pPr marL="57150" lvl="1" indent="-57150" algn="l" defTabSz="444500">
                <a:lnSpc>
                  <a:spcPct val="90000"/>
                </a:lnSpc>
                <a:spcBef>
                  <a:spcPct val="0"/>
                </a:spcBef>
                <a:spcAft>
                  <a:spcPct val="15000"/>
                </a:spcAft>
                <a:buChar char="••"/>
              </a:pPr>
              <a:r>
                <a:rPr lang="en-US" sz="1100" kern="1200" dirty="0"/>
                <a:t>Participate in research</a:t>
              </a:r>
            </a:p>
            <a:p>
              <a:pPr marL="57150" lvl="1" indent="-57150" algn="l" defTabSz="444500">
                <a:lnSpc>
                  <a:spcPct val="90000"/>
                </a:lnSpc>
                <a:spcBef>
                  <a:spcPct val="0"/>
                </a:spcBef>
                <a:spcAft>
                  <a:spcPct val="15000"/>
                </a:spcAft>
                <a:buChar char="••"/>
              </a:pPr>
              <a:r>
                <a:rPr lang="en-US" sz="1100" kern="1200" dirty="0"/>
                <a:t>Perform external fidelity reviews</a:t>
              </a:r>
            </a:p>
            <a:p>
              <a:pPr marL="57150" lvl="1" indent="-57150" algn="l" defTabSz="444500">
                <a:lnSpc>
                  <a:spcPct val="90000"/>
                </a:lnSpc>
                <a:spcBef>
                  <a:spcPct val="0"/>
                </a:spcBef>
                <a:spcAft>
                  <a:spcPct val="15000"/>
                </a:spcAft>
                <a:buChar char="••"/>
              </a:pPr>
              <a:endParaRPr lang="en-US" sz="1000" kern="1200" dirty="0"/>
            </a:p>
          </p:txBody>
        </p:sp>
        <p:sp>
          <p:nvSpPr>
            <p:cNvPr id="13" name="Freeform 12"/>
            <p:cNvSpPr/>
            <p:nvPr/>
          </p:nvSpPr>
          <p:spPr>
            <a:xfrm>
              <a:off x="5290457" y="1015336"/>
              <a:ext cx="3728851" cy="1788401"/>
            </a:xfrm>
            <a:custGeom>
              <a:avLst/>
              <a:gdLst>
                <a:gd name="connsiteX0" fmla="*/ 0 w 4002313"/>
                <a:gd name="connsiteY0" fmla="*/ 178840 h 1788401"/>
                <a:gd name="connsiteX1" fmla="*/ 178840 w 4002313"/>
                <a:gd name="connsiteY1" fmla="*/ 0 h 1788401"/>
                <a:gd name="connsiteX2" fmla="*/ 3823473 w 4002313"/>
                <a:gd name="connsiteY2" fmla="*/ 0 h 1788401"/>
                <a:gd name="connsiteX3" fmla="*/ 4002313 w 4002313"/>
                <a:gd name="connsiteY3" fmla="*/ 178840 h 1788401"/>
                <a:gd name="connsiteX4" fmla="*/ 4002313 w 4002313"/>
                <a:gd name="connsiteY4" fmla="*/ 1609561 h 1788401"/>
                <a:gd name="connsiteX5" fmla="*/ 3823473 w 4002313"/>
                <a:gd name="connsiteY5" fmla="*/ 1788401 h 1788401"/>
                <a:gd name="connsiteX6" fmla="*/ 178840 w 4002313"/>
                <a:gd name="connsiteY6" fmla="*/ 1788401 h 1788401"/>
                <a:gd name="connsiteX7" fmla="*/ 0 w 4002313"/>
                <a:gd name="connsiteY7" fmla="*/ 1609561 h 1788401"/>
                <a:gd name="connsiteX8" fmla="*/ 0 w 4002313"/>
                <a:gd name="connsiteY8" fmla="*/ 178840 h 178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2313" h="1788401">
                  <a:moveTo>
                    <a:pt x="0" y="178840"/>
                  </a:moveTo>
                  <a:cubicBezTo>
                    <a:pt x="0" y="80069"/>
                    <a:pt x="80069" y="0"/>
                    <a:pt x="178840" y="0"/>
                  </a:cubicBezTo>
                  <a:lnTo>
                    <a:pt x="3823473" y="0"/>
                  </a:lnTo>
                  <a:cubicBezTo>
                    <a:pt x="3922244" y="0"/>
                    <a:pt x="4002313" y="80069"/>
                    <a:pt x="4002313" y="178840"/>
                  </a:cubicBezTo>
                  <a:lnTo>
                    <a:pt x="4002313" y="1609561"/>
                  </a:lnTo>
                  <a:cubicBezTo>
                    <a:pt x="4002313" y="1708332"/>
                    <a:pt x="3922244" y="1788401"/>
                    <a:pt x="3823473" y="1788401"/>
                  </a:cubicBezTo>
                  <a:lnTo>
                    <a:pt x="178840" y="1788401"/>
                  </a:lnTo>
                  <a:cubicBezTo>
                    <a:pt x="80069" y="1788401"/>
                    <a:pt x="0" y="1708332"/>
                    <a:pt x="0" y="1609561"/>
                  </a:cubicBezTo>
                  <a:lnTo>
                    <a:pt x="0" y="178840"/>
                  </a:lnTo>
                  <a:close/>
                </a:path>
              </a:pathLst>
            </a:custGeom>
            <a:ln w="38100"/>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1889" tIns="81195" rIns="81195" bIns="528296" numCol="1" spcCol="1270" anchor="t" anchorCtr="0">
              <a:noAutofit/>
            </a:bodyPr>
            <a:lstStyle/>
            <a:p>
              <a:pPr marL="57150" lvl="1" indent="-57150" algn="l" defTabSz="488950">
                <a:lnSpc>
                  <a:spcPct val="90000"/>
                </a:lnSpc>
                <a:spcBef>
                  <a:spcPct val="0"/>
                </a:spcBef>
                <a:spcAft>
                  <a:spcPct val="15000"/>
                </a:spcAft>
                <a:buChar char="••"/>
              </a:pPr>
              <a:r>
                <a:rPr lang="en-US" sz="1100" kern="1200" dirty="0"/>
                <a:t>Translates manuals and fidelity reviews with researchers and professionals</a:t>
              </a:r>
            </a:p>
            <a:p>
              <a:pPr marL="57150" lvl="1" indent="-57150" algn="l" defTabSz="488950">
                <a:lnSpc>
                  <a:spcPct val="90000"/>
                </a:lnSpc>
                <a:spcBef>
                  <a:spcPct val="0"/>
                </a:spcBef>
                <a:spcAft>
                  <a:spcPct val="15000"/>
                </a:spcAft>
                <a:buChar char="••"/>
              </a:pPr>
              <a:r>
                <a:rPr lang="en-US" sz="1100" kern="1200" dirty="0"/>
                <a:t>Update national guidelines </a:t>
              </a:r>
            </a:p>
            <a:p>
              <a:pPr marL="57150" lvl="1" indent="-57150" algn="l" defTabSz="488950">
                <a:lnSpc>
                  <a:spcPct val="90000"/>
                </a:lnSpc>
                <a:spcBef>
                  <a:spcPct val="0"/>
                </a:spcBef>
                <a:spcAft>
                  <a:spcPct val="15000"/>
                </a:spcAft>
                <a:buChar char="••"/>
              </a:pPr>
              <a:r>
                <a:rPr lang="en-US" sz="1100" kern="1200" dirty="0"/>
                <a:t>Compiles knowledge overviews</a:t>
              </a:r>
            </a:p>
            <a:p>
              <a:pPr marL="57150" lvl="1" indent="-57150" algn="l" defTabSz="488950">
                <a:lnSpc>
                  <a:spcPct val="90000"/>
                </a:lnSpc>
                <a:spcBef>
                  <a:spcPct val="0"/>
                </a:spcBef>
                <a:spcAft>
                  <a:spcPct val="15000"/>
                </a:spcAft>
                <a:buChar char="••"/>
              </a:pPr>
              <a:r>
                <a:rPr lang="en-US" sz="1100" kern="1200" dirty="0"/>
                <a:t>Support co-financing among welfare actors to support initial implementation</a:t>
              </a:r>
            </a:p>
            <a:p>
              <a:pPr marL="57150" lvl="1" indent="-57150" algn="l" defTabSz="488950">
                <a:lnSpc>
                  <a:spcPct val="90000"/>
                </a:lnSpc>
                <a:spcBef>
                  <a:spcPct val="0"/>
                </a:spcBef>
                <a:spcAft>
                  <a:spcPct val="15000"/>
                </a:spcAft>
                <a:buChar char="••"/>
              </a:pPr>
              <a:r>
                <a:rPr lang="en-US" sz="1100" kern="1200" dirty="0"/>
                <a:t>Call for research grants</a:t>
              </a:r>
            </a:p>
          </p:txBody>
        </p:sp>
        <p:sp>
          <p:nvSpPr>
            <p:cNvPr id="14" name="Freeform 13"/>
            <p:cNvSpPr/>
            <p:nvPr/>
          </p:nvSpPr>
          <p:spPr>
            <a:xfrm>
              <a:off x="475701" y="1104512"/>
              <a:ext cx="2760844" cy="1788401"/>
            </a:xfrm>
            <a:custGeom>
              <a:avLst/>
              <a:gdLst>
                <a:gd name="connsiteX0" fmla="*/ 0 w 2760844"/>
                <a:gd name="connsiteY0" fmla="*/ 178840 h 1788401"/>
                <a:gd name="connsiteX1" fmla="*/ 178840 w 2760844"/>
                <a:gd name="connsiteY1" fmla="*/ 0 h 1788401"/>
                <a:gd name="connsiteX2" fmla="*/ 2582004 w 2760844"/>
                <a:gd name="connsiteY2" fmla="*/ 0 h 1788401"/>
                <a:gd name="connsiteX3" fmla="*/ 2760844 w 2760844"/>
                <a:gd name="connsiteY3" fmla="*/ 178840 h 1788401"/>
                <a:gd name="connsiteX4" fmla="*/ 2760844 w 2760844"/>
                <a:gd name="connsiteY4" fmla="*/ 1609561 h 1788401"/>
                <a:gd name="connsiteX5" fmla="*/ 2582004 w 2760844"/>
                <a:gd name="connsiteY5" fmla="*/ 1788401 h 1788401"/>
                <a:gd name="connsiteX6" fmla="*/ 178840 w 2760844"/>
                <a:gd name="connsiteY6" fmla="*/ 1788401 h 1788401"/>
                <a:gd name="connsiteX7" fmla="*/ 0 w 2760844"/>
                <a:gd name="connsiteY7" fmla="*/ 1609561 h 1788401"/>
                <a:gd name="connsiteX8" fmla="*/ 0 w 2760844"/>
                <a:gd name="connsiteY8" fmla="*/ 178840 h 178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0844" h="1788401">
                  <a:moveTo>
                    <a:pt x="0" y="178840"/>
                  </a:moveTo>
                  <a:cubicBezTo>
                    <a:pt x="0" y="80069"/>
                    <a:pt x="80069" y="0"/>
                    <a:pt x="178840" y="0"/>
                  </a:cubicBezTo>
                  <a:lnTo>
                    <a:pt x="2582004" y="0"/>
                  </a:lnTo>
                  <a:cubicBezTo>
                    <a:pt x="2680775" y="0"/>
                    <a:pt x="2760844" y="80069"/>
                    <a:pt x="2760844" y="178840"/>
                  </a:cubicBezTo>
                  <a:lnTo>
                    <a:pt x="2760844" y="1609561"/>
                  </a:lnTo>
                  <a:cubicBezTo>
                    <a:pt x="2760844" y="1708332"/>
                    <a:pt x="2680775" y="1788401"/>
                    <a:pt x="2582004" y="1788401"/>
                  </a:cubicBezTo>
                  <a:lnTo>
                    <a:pt x="178840" y="1788401"/>
                  </a:lnTo>
                  <a:cubicBezTo>
                    <a:pt x="80069" y="1788401"/>
                    <a:pt x="0" y="1708332"/>
                    <a:pt x="0" y="1609561"/>
                  </a:cubicBezTo>
                  <a:lnTo>
                    <a:pt x="0" y="178840"/>
                  </a:lnTo>
                  <a:close/>
                </a:path>
              </a:pathLst>
            </a:custGeom>
            <a:ln w="38100"/>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8815" tIns="88815" rIns="917068" bIns="535916" numCol="1" spcCol="1270" anchor="t" anchorCtr="0">
              <a:noAutofit/>
            </a:bodyPr>
            <a:lstStyle/>
            <a:p>
              <a:pPr marL="57150" lvl="1" indent="-57150" algn="l" defTabSz="444500">
                <a:lnSpc>
                  <a:spcPct val="90000"/>
                </a:lnSpc>
                <a:spcBef>
                  <a:spcPct val="0"/>
                </a:spcBef>
                <a:spcAft>
                  <a:spcPct val="15000"/>
                </a:spcAft>
                <a:buChar char="••"/>
              </a:pPr>
              <a:endParaRPr lang="en-US" sz="1100" kern="1200" dirty="0"/>
            </a:p>
            <a:p>
              <a:pPr marL="57150" lvl="1" indent="-57150" algn="l" defTabSz="444500">
                <a:lnSpc>
                  <a:spcPct val="90000"/>
                </a:lnSpc>
                <a:spcBef>
                  <a:spcPct val="0"/>
                </a:spcBef>
                <a:spcAft>
                  <a:spcPct val="15000"/>
                </a:spcAft>
                <a:buChar char="••"/>
              </a:pPr>
              <a:r>
                <a:rPr lang="en-US" sz="1100" kern="1200" dirty="0"/>
                <a:t>Experts on a national level regarding IPS</a:t>
              </a:r>
            </a:p>
            <a:p>
              <a:pPr marL="57150" lvl="1" indent="-57150" algn="l" defTabSz="444500">
                <a:lnSpc>
                  <a:spcPct val="90000"/>
                </a:lnSpc>
                <a:spcBef>
                  <a:spcPct val="0"/>
                </a:spcBef>
                <a:spcAft>
                  <a:spcPct val="15000"/>
                </a:spcAft>
                <a:buChar char="••"/>
              </a:pPr>
              <a:r>
                <a:rPr lang="en-US" sz="1100" kern="1200" dirty="0"/>
                <a:t>Develop research questions with practice and service users</a:t>
              </a:r>
            </a:p>
            <a:p>
              <a:pPr marL="57150" lvl="1" indent="-57150" algn="l" defTabSz="444500">
                <a:lnSpc>
                  <a:spcPct val="90000"/>
                </a:lnSpc>
                <a:spcBef>
                  <a:spcPct val="0"/>
                </a:spcBef>
                <a:spcAft>
                  <a:spcPct val="15000"/>
                </a:spcAft>
                <a:buChar char="••"/>
              </a:pPr>
              <a:r>
                <a:rPr lang="en-US" sz="1100" dirty="0"/>
                <a:t>Supervision of research students </a:t>
              </a:r>
            </a:p>
            <a:p>
              <a:pPr marL="57150" lvl="1" indent="-57150" algn="l" defTabSz="444500">
                <a:lnSpc>
                  <a:spcPct val="90000"/>
                </a:lnSpc>
                <a:spcBef>
                  <a:spcPct val="0"/>
                </a:spcBef>
                <a:spcAft>
                  <a:spcPct val="15000"/>
                </a:spcAft>
                <a:buChar char="••"/>
              </a:pPr>
              <a:r>
                <a:rPr lang="en-US" sz="1100" kern="1200" dirty="0"/>
                <a:t>Perform research mainly on grass root level </a:t>
              </a:r>
            </a:p>
          </p:txBody>
        </p:sp>
        <p:sp>
          <p:nvSpPr>
            <p:cNvPr id="15" name="Freeform 14"/>
            <p:cNvSpPr/>
            <p:nvPr/>
          </p:nvSpPr>
          <p:spPr>
            <a:xfrm>
              <a:off x="2161496" y="1356942"/>
              <a:ext cx="2419930" cy="2419930"/>
            </a:xfrm>
            <a:custGeom>
              <a:avLst/>
              <a:gdLst>
                <a:gd name="connsiteX0" fmla="*/ 0 w 2419930"/>
                <a:gd name="connsiteY0" fmla="*/ 2419930 h 2419930"/>
                <a:gd name="connsiteX1" fmla="*/ 2419930 w 2419930"/>
                <a:gd name="connsiteY1" fmla="*/ 0 h 2419930"/>
                <a:gd name="connsiteX2" fmla="*/ 2419930 w 2419930"/>
                <a:gd name="connsiteY2" fmla="*/ 2419930 h 2419930"/>
                <a:gd name="connsiteX3" fmla="*/ 0 w 2419930"/>
                <a:gd name="connsiteY3" fmla="*/ 2419930 h 2419930"/>
              </a:gdLst>
              <a:ahLst/>
              <a:cxnLst>
                <a:cxn ang="0">
                  <a:pos x="connsiteX0" y="connsiteY0"/>
                </a:cxn>
                <a:cxn ang="0">
                  <a:pos x="connsiteX1" y="connsiteY1"/>
                </a:cxn>
                <a:cxn ang="0">
                  <a:pos x="connsiteX2" y="connsiteY2"/>
                </a:cxn>
                <a:cxn ang="0">
                  <a:pos x="connsiteX3" y="connsiteY3"/>
                </a:cxn>
              </a:cxnLst>
              <a:rect l="l" t="t" r="r" b="b"/>
              <a:pathLst>
                <a:path w="2419930" h="2419930">
                  <a:moveTo>
                    <a:pt x="0" y="2419930"/>
                  </a:moveTo>
                  <a:cubicBezTo>
                    <a:pt x="0" y="1083440"/>
                    <a:pt x="1083440" y="0"/>
                    <a:pt x="2419930" y="0"/>
                  </a:cubicBezTo>
                  <a:lnTo>
                    <a:pt x="2419930" y="2419930"/>
                  </a:lnTo>
                  <a:lnTo>
                    <a:pt x="0" y="241993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836797" tIns="836797" rIns="128016" bIns="128016" numCol="1" spcCol="1270" anchor="ctr" anchorCtr="0">
              <a:noAutofit/>
            </a:bodyPr>
            <a:lstStyle/>
            <a:p>
              <a:pPr lvl="0" algn="ctr" defTabSz="800100">
                <a:lnSpc>
                  <a:spcPct val="90000"/>
                </a:lnSpc>
                <a:spcBef>
                  <a:spcPct val="0"/>
                </a:spcBef>
                <a:spcAft>
                  <a:spcPct val="35000"/>
                </a:spcAft>
              </a:pPr>
              <a:r>
                <a:rPr lang="en-US" sz="1800" kern="1200" dirty="0"/>
                <a:t>Research</a:t>
              </a:r>
            </a:p>
            <a:p>
              <a:pPr lvl="0" algn="ctr" defTabSz="800100">
                <a:lnSpc>
                  <a:spcPct val="90000"/>
                </a:lnSpc>
                <a:spcBef>
                  <a:spcPct val="0"/>
                </a:spcBef>
                <a:spcAft>
                  <a:spcPct val="35000"/>
                </a:spcAft>
              </a:pPr>
              <a:r>
                <a:rPr lang="en-US" sz="1800" kern="1200" dirty="0"/>
                <a:t>Participatory approach</a:t>
              </a:r>
            </a:p>
          </p:txBody>
        </p:sp>
        <p:sp>
          <p:nvSpPr>
            <p:cNvPr id="16" name="Freeform 15"/>
            <p:cNvSpPr/>
            <p:nvPr/>
          </p:nvSpPr>
          <p:spPr>
            <a:xfrm>
              <a:off x="4693201" y="1356942"/>
              <a:ext cx="2419930" cy="2419930"/>
            </a:xfrm>
            <a:custGeom>
              <a:avLst/>
              <a:gdLst>
                <a:gd name="connsiteX0" fmla="*/ 0 w 2419930"/>
                <a:gd name="connsiteY0" fmla="*/ 2419930 h 2419930"/>
                <a:gd name="connsiteX1" fmla="*/ 2419930 w 2419930"/>
                <a:gd name="connsiteY1" fmla="*/ 0 h 2419930"/>
                <a:gd name="connsiteX2" fmla="*/ 2419930 w 2419930"/>
                <a:gd name="connsiteY2" fmla="*/ 2419930 h 2419930"/>
                <a:gd name="connsiteX3" fmla="*/ 0 w 2419930"/>
                <a:gd name="connsiteY3" fmla="*/ 2419930 h 2419930"/>
              </a:gdLst>
              <a:ahLst/>
              <a:cxnLst>
                <a:cxn ang="0">
                  <a:pos x="connsiteX0" y="connsiteY0"/>
                </a:cxn>
                <a:cxn ang="0">
                  <a:pos x="connsiteX1" y="connsiteY1"/>
                </a:cxn>
                <a:cxn ang="0">
                  <a:pos x="connsiteX2" y="connsiteY2"/>
                </a:cxn>
                <a:cxn ang="0">
                  <a:pos x="connsiteX3" y="connsiteY3"/>
                </a:cxn>
              </a:cxnLst>
              <a:rect l="l" t="t" r="r" b="b"/>
              <a:pathLst>
                <a:path w="2419930" h="2419930">
                  <a:moveTo>
                    <a:pt x="0" y="0"/>
                  </a:moveTo>
                  <a:cubicBezTo>
                    <a:pt x="1336490" y="0"/>
                    <a:pt x="2419930" y="1083440"/>
                    <a:pt x="2419930" y="2419930"/>
                  </a:cubicBezTo>
                  <a:lnTo>
                    <a:pt x="0" y="2419930"/>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128016" tIns="836797" rIns="836797" bIns="128016" numCol="1" spcCol="1270" anchor="ctr" anchorCtr="0">
              <a:noAutofit/>
            </a:bodyPr>
            <a:lstStyle/>
            <a:p>
              <a:pPr lvl="0" algn="ctr" defTabSz="800100">
                <a:lnSpc>
                  <a:spcPct val="90000"/>
                </a:lnSpc>
                <a:spcBef>
                  <a:spcPct val="0"/>
                </a:spcBef>
                <a:spcAft>
                  <a:spcPct val="35000"/>
                </a:spcAft>
              </a:pPr>
              <a:r>
                <a:rPr lang="en-US" sz="1800" kern="1200" dirty="0"/>
                <a:t>National government guidelines and support</a:t>
              </a:r>
            </a:p>
          </p:txBody>
        </p:sp>
        <p:sp>
          <p:nvSpPr>
            <p:cNvPr id="17" name="Freeform 16"/>
            <p:cNvSpPr/>
            <p:nvPr/>
          </p:nvSpPr>
          <p:spPr>
            <a:xfrm rot="21600000">
              <a:off x="4693201" y="3888647"/>
              <a:ext cx="2419931" cy="2419931"/>
            </a:xfrm>
            <a:custGeom>
              <a:avLst/>
              <a:gdLst>
                <a:gd name="connsiteX0" fmla="*/ 0 w 2419930"/>
                <a:gd name="connsiteY0" fmla="*/ 2419930 h 2419930"/>
                <a:gd name="connsiteX1" fmla="*/ 2419930 w 2419930"/>
                <a:gd name="connsiteY1" fmla="*/ 0 h 2419930"/>
                <a:gd name="connsiteX2" fmla="*/ 2419930 w 2419930"/>
                <a:gd name="connsiteY2" fmla="*/ 2419930 h 2419930"/>
                <a:gd name="connsiteX3" fmla="*/ 0 w 2419930"/>
                <a:gd name="connsiteY3" fmla="*/ 2419930 h 2419930"/>
              </a:gdLst>
              <a:ahLst/>
              <a:cxnLst>
                <a:cxn ang="0">
                  <a:pos x="connsiteX0" y="connsiteY0"/>
                </a:cxn>
                <a:cxn ang="0">
                  <a:pos x="connsiteX1" y="connsiteY1"/>
                </a:cxn>
                <a:cxn ang="0">
                  <a:pos x="connsiteX2" y="connsiteY2"/>
                </a:cxn>
                <a:cxn ang="0">
                  <a:pos x="connsiteX3" y="connsiteY3"/>
                </a:cxn>
              </a:cxnLst>
              <a:rect l="l" t="t" r="r" b="b"/>
              <a:pathLst>
                <a:path w="2419930" h="2419930">
                  <a:moveTo>
                    <a:pt x="2419930" y="0"/>
                  </a:moveTo>
                  <a:cubicBezTo>
                    <a:pt x="2419930" y="1336490"/>
                    <a:pt x="1336490" y="2419930"/>
                    <a:pt x="0" y="2419930"/>
                  </a:cubicBezTo>
                  <a:lnTo>
                    <a:pt x="0" y="0"/>
                  </a:lnTo>
                  <a:lnTo>
                    <a:pt x="241993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28016" tIns="128017" rIns="836798" bIns="836797" numCol="1" spcCol="1270" anchor="ctr" anchorCtr="0">
              <a:noAutofit/>
            </a:bodyPr>
            <a:lstStyle/>
            <a:p>
              <a:pPr lvl="0" algn="ctr" defTabSz="800100">
                <a:lnSpc>
                  <a:spcPct val="90000"/>
                </a:lnSpc>
                <a:spcBef>
                  <a:spcPct val="0"/>
                </a:spcBef>
                <a:spcAft>
                  <a:spcPct val="35000"/>
                </a:spcAft>
              </a:pPr>
              <a:r>
                <a:rPr lang="en-US" sz="1800" kern="1200" dirty="0"/>
                <a:t>Commissioned education with national intake</a:t>
              </a:r>
            </a:p>
          </p:txBody>
        </p:sp>
        <p:sp>
          <p:nvSpPr>
            <p:cNvPr id="18" name="Freeform 17"/>
            <p:cNvSpPr/>
            <p:nvPr/>
          </p:nvSpPr>
          <p:spPr>
            <a:xfrm rot="21600000">
              <a:off x="2161496" y="3888648"/>
              <a:ext cx="2419930" cy="2419930"/>
            </a:xfrm>
            <a:custGeom>
              <a:avLst/>
              <a:gdLst>
                <a:gd name="connsiteX0" fmla="*/ 0 w 2419930"/>
                <a:gd name="connsiteY0" fmla="*/ 2419930 h 2419930"/>
                <a:gd name="connsiteX1" fmla="*/ 2419930 w 2419930"/>
                <a:gd name="connsiteY1" fmla="*/ 0 h 2419930"/>
                <a:gd name="connsiteX2" fmla="*/ 2419930 w 2419930"/>
                <a:gd name="connsiteY2" fmla="*/ 2419930 h 2419930"/>
                <a:gd name="connsiteX3" fmla="*/ 0 w 2419930"/>
                <a:gd name="connsiteY3" fmla="*/ 2419930 h 2419930"/>
              </a:gdLst>
              <a:ahLst/>
              <a:cxnLst>
                <a:cxn ang="0">
                  <a:pos x="connsiteX0" y="connsiteY0"/>
                </a:cxn>
                <a:cxn ang="0">
                  <a:pos x="connsiteX1" y="connsiteY1"/>
                </a:cxn>
                <a:cxn ang="0">
                  <a:pos x="connsiteX2" y="connsiteY2"/>
                </a:cxn>
                <a:cxn ang="0">
                  <a:pos x="connsiteX3" y="connsiteY3"/>
                </a:cxn>
              </a:cxnLst>
              <a:rect l="l" t="t" r="r" b="b"/>
              <a:pathLst>
                <a:path w="2419930" h="2419930">
                  <a:moveTo>
                    <a:pt x="2419930" y="2419930"/>
                  </a:moveTo>
                  <a:cubicBezTo>
                    <a:pt x="1083440" y="2419930"/>
                    <a:pt x="0" y="1336490"/>
                    <a:pt x="0" y="0"/>
                  </a:cubicBezTo>
                  <a:lnTo>
                    <a:pt x="2419930" y="0"/>
                  </a:lnTo>
                  <a:lnTo>
                    <a:pt x="2419930" y="241993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836797" tIns="128016" rIns="128016" bIns="836797" numCol="1" spcCol="1270" anchor="ctr" anchorCtr="0">
              <a:noAutofit/>
            </a:bodyPr>
            <a:lstStyle/>
            <a:p>
              <a:pPr lvl="0" algn="ctr" defTabSz="800100">
                <a:lnSpc>
                  <a:spcPct val="90000"/>
                </a:lnSpc>
                <a:spcBef>
                  <a:spcPct val="0"/>
                </a:spcBef>
                <a:spcAft>
                  <a:spcPct val="35000"/>
                </a:spcAft>
              </a:pPr>
              <a:r>
                <a:rPr lang="en-US" sz="1800" kern="1200" dirty="0"/>
                <a:t>IPS services/ networks, public </a:t>
              </a:r>
            </a:p>
          </p:txBody>
        </p:sp>
        <p:sp>
          <p:nvSpPr>
            <p:cNvPr id="19" name="Circular Arrow 18"/>
            <p:cNvSpPr/>
            <p:nvPr/>
          </p:nvSpPr>
          <p:spPr>
            <a:xfrm>
              <a:off x="4219554" y="3329772"/>
              <a:ext cx="835518" cy="726538"/>
            </a:xfrm>
            <a:prstGeom prst="circular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sp>
          <p:nvSpPr>
            <p:cNvPr id="20" name="Circular Arrow 19"/>
            <p:cNvSpPr/>
            <p:nvPr/>
          </p:nvSpPr>
          <p:spPr>
            <a:xfrm rot="10800000">
              <a:off x="4219554" y="3609210"/>
              <a:ext cx="835518" cy="726538"/>
            </a:xfrm>
            <a:prstGeom prst="circularArrow">
              <a:avLst/>
            </a:prstGeom>
          </p:spPr>
          <p:style>
            <a:lnRef idx="3">
              <a:schemeClr val="lt1">
                <a:hueOff val="0"/>
                <a:satOff val="0"/>
                <a:lumOff val="0"/>
                <a:alphaOff val="0"/>
              </a:schemeClr>
            </a:lnRef>
            <a:fillRef idx="1">
              <a:schemeClr val="accent2">
                <a:tint val="40000"/>
                <a:hueOff val="0"/>
                <a:satOff val="0"/>
                <a:lumOff val="0"/>
                <a:alphaOff val="0"/>
              </a:schemeClr>
            </a:fillRef>
            <a:effectRef idx="1">
              <a:schemeClr val="accent2">
                <a:tint val="40000"/>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15397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Co-production and service development </a:t>
            </a:r>
            <a:br>
              <a:rPr lang="en-GB" dirty="0"/>
            </a:br>
            <a:r>
              <a:rPr lang="en-GB" dirty="0"/>
              <a:t>in the city of </a:t>
            </a:r>
            <a:r>
              <a:rPr lang="en-GB" dirty="0" err="1"/>
              <a:t>Södertälje</a:t>
            </a:r>
            <a:endParaRPr lang="en-US" dirty="0"/>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sz="half" idx="2"/>
          </p:nvPr>
        </p:nvSpPr>
        <p:spPr>
          <a:xfrm>
            <a:off x="812800" y="1516285"/>
            <a:ext cx="7675417" cy="4757194"/>
          </a:xfrm>
        </p:spPr>
        <p:txBody>
          <a:bodyPr>
            <a:normAutofit/>
          </a:bodyPr>
          <a:lstStyle/>
          <a:p>
            <a:pPr marL="285750" indent="-285750">
              <a:buFont typeface="Arial" panose="020B0604020202020204" pitchFamily="34" charset="0"/>
              <a:buChar char="•"/>
            </a:pPr>
            <a:r>
              <a:rPr lang="en-GB" dirty="0">
                <a:latin typeface="Gill Sans MT" panose="020B0502020104020203" pitchFamily="34" charset="0"/>
              </a:rPr>
              <a:t>The “</a:t>
            </a:r>
            <a:r>
              <a:rPr lang="en-GB" dirty="0" err="1">
                <a:latin typeface="Gill Sans MT" panose="020B0502020104020203" pitchFamily="34" charset="0"/>
              </a:rPr>
              <a:t>Södertälje</a:t>
            </a:r>
            <a:r>
              <a:rPr lang="en-GB" dirty="0">
                <a:latin typeface="Gill Sans MT" panose="020B0502020104020203" pitchFamily="34" charset="0"/>
              </a:rPr>
              <a:t> model” of integrated mental health and social care</a:t>
            </a:r>
          </a:p>
          <a:p>
            <a:pPr marL="285750" indent="-285750">
              <a:buFont typeface="Arial" panose="020B0604020202020204" pitchFamily="34" charset="0"/>
              <a:buChar char="•"/>
            </a:pPr>
            <a:endParaRPr lang="en-GB" dirty="0">
              <a:latin typeface="Gill Sans MT" panose="020B0502020104020203" pitchFamily="34" charset="0"/>
            </a:endParaRPr>
          </a:p>
          <a:p>
            <a:pPr marL="285750" indent="-285750">
              <a:buFont typeface="Arial" panose="020B0604020202020204" pitchFamily="34" charset="0"/>
              <a:buChar char="•"/>
            </a:pPr>
            <a:r>
              <a:rPr lang="en-GB" dirty="0">
                <a:latin typeface="Gill Sans MT" panose="020B0502020104020203" pitchFamily="34" charset="0"/>
              </a:rPr>
              <a:t>IPS placed in regular social services, ca. 300 participants/year since 2011 (</a:t>
            </a:r>
            <a:r>
              <a:rPr lang="en-GB" dirty="0" err="1">
                <a:latin typeface="Gill Sans MT" panose="020B0502020104020203" pitchFamily="34" charset="0"/>
              </a:rPr>
              <a:t>SEd</a:t>
            </a:r>
            <a:r>
              <a:rPr lang="en-GB" dirty="0">
                <a:latin typeface="Gill Sans MT" panose="020B0502020104020203" pitchFamily="34" charset="0"/>
              </a:rPr>
              <a:t> 2014)</a:t>
            </a:r>
          </a:p>
          <a:p>
            <a:pPr marL="285750" indent="-285750">
              <a:buFont typeface="Arial" panose="020B0604020202020204" pitchFamily="34" charset="0"/>
              <a:buChar char="•"/>
            </a:pPr>
            <a:endParaRPr lang="en-GB" dirty="0">
              <a:latin typeface="Gill Sans MT" panose="020B0502020104020203" pitchFamily="34" charset="0"/>
            </a:endParaRPr>
          </a:p>
          <a:p>
            <a:pPr marL="285750" indent="-285750">
              <a:buFont typeface="Arial" panose="020B0604020202020204" pitchFamily="34" charset="0"/>
              <a:buChar char="•"/>
            </a:pPr>
            <a:r>
              <a:rPr lang="en-GB" dirty="0">
                <a:latin typeface="Gill Sans MT" panose="020B0502020104020203" pitchFamily="34" charset="0"/>
              </a:rPr>
              <a:t>The perspective of entitlement</a:t>
            </a:r>
          </a:p>
          <a:p>
            <a:pPr marL="742950" lvl="1" indent="-285750">
              <a:buFont typeface="Arial" panose="020B0604020202020204" pitchFamily="34" charset="0"/>
              <a:buChar char="•"/>
            </a:pPr>
            <a:r>
              <a:rPr lang="en-GB" dirty="0">
                <a:latin typeface="Gill Sans MT" panose="020B0502020104020203" pitchFamily="34" charset="0"/>
              </a:rPr>
              <a:t>aid-assessed efforts in accordance with act cant be removed</a:t>
            </a:r>
          </a:p>
          <a:p>
            <a:endParaRPr lang="en-GB" dirty="0">
              <a:latin typeface="Gill Sans MT" panose="020B0502020104020203" pitchFamily="34" charset="0"/>
            </a:endParaRPr>
          </a:p>
          <a:p>
            <a:pPr marL="285750" indent="-285750">
              <a:buFont typeface="Arial" panose="020B0604020202020204" pitchFamily="34" charset="0"/>
              <a:buChar char="•"/>
            </a:pPr>
            <a:r>
              <a:rPr lang="en-GB" dirty="0">
                <a:solidFill>
                  <a:prstClr val="black"/>
                </a:solidFill>
                <a:latin typeface="Gill Sans MT" panose="020B0502020104020203" pitchFamily="34" charset="0"/>
              </a:rPr>
              <a:t>Engage concerned actors and authorities</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National Board of Health and Welfare national guidelines </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fidelity scale from a management perspective, internally and with concerned actors, users  and authorities</a:t>
            </a:r>
          </a:p>
          <a:p>
            <a:pPr marL="742950" lvl="1" indent="-285750">
              <a:buFont typeface="Arial" panose="020B0604020202020204" pitchFamily="34" charset="0"/>
              <a:buChar char="•"/>
            </a:pPr>
            <a:endParaRPr lang="en-GB" dirty="0">
              <a:solidFill>
                <a:prstClr val="black"/>
              </a:solidFill>
              <a:latin typeface="Gill Sans MT" panose="020B0502020104020203" pitchFamily="34" charset="0"/>
            </a:endParaRPr>
          </a:p>
          <a:p>
            <a:pPr marL="285750" indent="-285750">
              <a:buFont typeface="Arial" panose="020B0604020202020204" pitchFamily="34" charset="0"/>
              <a:buChar char="•"/>
            </a:pPr>
            <a:r>
              <a:rPr lang="en-GB" dirty="0">
                <a:latin typeface="Gill Sans MT" panose="020B0502020104020203" pitchFamily="34" charset="0"/>
              </a:rPr>
              <a:t>Co-production in research, since 2014</a:t>
            </a:r>
          </a:p>
          <a:p>
            <a:pPr marL="285750" indent="-285750">
              <a:buFont typeface="Arial" charset="0"/>
              <a:buChar char="•"/>
            </a:pPr>
            <a:endParaRPr lang="en-GB" dirty="0">
              <a:latin typeface="Gill Sans MT" panose="020B0502020104020203" pitchFamily="34" charset="0"/>
            </a:endParaRPr>
          </a:p>
          <a:p>
            <a:pPr marL="285750" indent="-285750">
              <a:buFont typeface="Arial" charset="0"/>
              <a:buChar char="•"/>
            </a:pPr>
            <a:endParaRPr lang="en-GB" dirty="0">
              <a:latin typeface="Gill Sans MT" panose="020B0502020104020203" pitchFamily="34" charset="0"/>
            </a:endParaRPr>
          </a:p>
          <a:p>
            <a:pPr marL="285750" indent="-285750">
              <a:buFont typeface="Arial" charset="0"/>
              <a:buChar char="•"/>
            </a:pPr>
            <a:endParaRPr lang="en-US" dirty="0">
              <a:latin typeface="Gill Sans MT" panose="020B0502020104020203" pitchFamily="34" charset="0"/>
            </a:endParaRPr>
          </a:p>
        </p:txBody>
      </p:sp>
      <p:sp>
        <p:nvSpPr>
          <p:cNvPr id="6" name="Slide Number Placeholder 5"/>
          <p:cNvSpPr>
            <a:spLocks noGrp="1"/>
          </p:cNvSpPr>
          <p:nvPr>
            <p:ph type="sldNum" sz="quarter" idx="15"/>
          </p:nvPr>
        </p:nvSpPr>
        <p:spPr/>
        <p:txBody>
          <a:bodyPr/>
          <a:lstStyle/>
          <a:p>
            <a:fld id="{E9F4CF8E-1AF5-A84A-BA30-8328B9038AD6}" type="slidenum">
              <a:rPr lang="en-US" smtClean="0"/>
              <a:pPr/>
              <a:t>23</a:t>
            </a:fld>
            <a:endParaRPr lang="en-US" dirty="0"/>
          </a:p>
        </p:txBody>
      </p:sp>
    </p:spTree>
    <p:extLst>
      <p:ext uri="{BB962C8B-B14F-4D97-AF65-F5344CB8AC3E}">
        <p14:creationId xmlns:p14="http://schemas.microsoft.com/office/powerpoint/2010/main" val="149107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Co-production and service development </a:t>
            </a:r>
            <a:br>
              <a:rPr lang="en-GB" dirty="0"/>
            </a:br>
            <a:r>
              <a:rPr lang="en-GB" dirty="0"/>
              <a:t>in the city of Södertälje</a:t>
            </a:r>
            <a:endParaRPr lang="en-US" dirty="0"/>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sz="half" idx="2"/>
          </p:nvPr>
        </p:nvSpPr>
        <p:spPr>
          <a:xfrm>
            <a:off x="812800" y="2274605"/>
            <a:ext cx="7675417" cy="3998873"/>
          </a:xfrm>
        </p:spPr>
        <p:txBody>
          <a:bodyPr>
            <a:normAutofit/>
          </a:bodyPr>
          <a:lstStyle/>
          <a:p>
            <a:pPr marL="285750" indent="-285750">
              <a:buFont typeface="Arial" panose="020B0604020202020204" pitchFamily="34" charset="0"/>
              <a:buChar char="•"/>
            </a:pPr>
            <a:r>
              <a:rPr lang="sv-SE" dirty="0" err="1">
                <a:solidFill>
                  <a:prstClr val="black"/>
                </a:solidFill>
                <a:latin typeface="Gill Sans MT" panose="020B0502020104020203" pitchFamily="34" charset="0"/>
              </a:rPr>
              <a:t>Internal</a:t>
            </a:r>
            <a:r>
              <a:rPr lang="sv-SE" dirty="0">
                <a:solidFill>
                  <a:prstClr val="black"/>
                </a:solidFill>
                <a:latin typeface="Gill Sans MT" panose="020B0502020104020203" pitchFamily="34" charset="0"/>
              </a:rPr>
              <a:t> supervision, </a:t>
            </a:r>
            <a:r>
              <a:rPr lang="sv-SE" dirty="0" err="1">
                <a:solidFill>
                  <a:prstClr val="black"/>
                </a:solidFill>
                <a:latin typeface="Gill Sans MT" panose="020B0502020104020203" pitchFamily="34" charset="0"/>
              </a:rPr>
              <a:t>individual</a:t>
            </a:r>
            <a:r>
              <a:rPr lang="sv-SE" dirty="0">
                <a:solidFill>
                  <a:prstClr val="black"/>
                </a:solidFill>
                <a:latin typeface="Gill Sans MT" panose="020B0502020104020203" pitchFamily="34" charset="0"/>
              </a:rPr>
              <a:t> and </a:t>
            </a:r>
            <a:r>
              <a:rPr lang="sv-SE" dirty="0" err="1">
                <a:solidFill>
                  <a:prstClr val="black"/>
                </a:solidFill>
                <a:latin typeface="Gill Sans MT" panose="020B0502020104020203" pitchFamily="34" charset="0"/>
              </a:rPr>
              <a:t>group</a:t>
            </a:r>
            <a:r>
              <a:rPr lang="sv-SE" dirty="0">
                <a:solidFill>
                  <a:prstClr val="black"/>
                </a:solidFill>
                <a:latin typeface="Gill Sans MT" panose="020B0502020104020203" pitchFamily="34" charset="0"/>
              </a:rPr>
              <a:t> </a:t>
            </a:r>
            <a:r>
              <a:rPr lang="sv-SE" dirty="0" err="1">
                <a:solidFill>
                  <a:prstClr val="black"/>
                </a:solidFill>
                <a:latin typeface="Gill Sans MT" panose="020B0502020104020203" pitchFamily="34" charset="0"/>
              </a:rPr>
              <a:t>competens</a:t>
            </a: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r>
              <a:rPr lang="sv-SE" dirty="0">
                <a:solidFill>
                  <a:prstClr val="black"/>
                </a:solidFill>
                <a:latin typeface="Gill Sans MT" panose="020B0502020104020203" pitchFamily="34" charset="0"/>
              </a:rPr>
              <a:t>Participation in national </a:t>
            </a:r>
            <a:r>
              <a:rPr lang="sv-SE" dirty="0" err="1">
                <a:solidFill>
                  <a:prstClr val="black"/>
                </a:solidFill>
                <a:latin typeface="Gill Sans MT" panose="020B0502020104020203" pitchFamily="34" charset="0"/>
              </a:rPr>
              <a:t>networks</a:t>
            </a: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r>
              <a:rPr lang="sv-SE" dirty="0" err="1">
                <a:solidFill>
                  <a:prstClr val="black"/>
                </a:solidFill>
                <a:latin typeface="Gill Sans MT" panose="020B0502020104020203" pitchFamily="34" charset="0"/>
              </a:rPr>
              <a:t>Education</a:t>
            </a:r>
            <a:r>
              <a:rPr lang="sv-SE" dirty="0">
                <a:solidFill>
                  <a:prstClr val="black"/>
                </a:solidFill>
                <a:latin typeface="Gill Sans MT" panose="020B0502020104020203" pitchFamily="34" charset="0"/>
              </a:rPr>
              <a:t> at </a:t>
            </a:r>
            <a:r>
              <a:rPr lang="sv-SE" dirty="0" err="1">
                <a:solidFill>
                  <a:prstClr val="black"/>
                </a:solidFill>
                <a:latin typeface="Gill Sans MT" panose="020B0502020104020203" pitchFamily="34" charset="0"/>
              </a:rPr>
              <a:t>university</a:t>
            </a:r>
            <a:r>
              <a:rPr lang="sv-SE" dirty="0">
                <a:solidFill>
                  <a:prstClr val="black"/>
                </a:solidFill>
                <a:latin typeface="Gill Sans MT" panose="020B0502020104020203" pitchFamily="34" charset="0"/>
              </a:rPr>
              <a:t> </a:t>
            </a:r>
          </a:p>
          <a:p>
            <a:pPr marL="285750" indent="-285750">
              <a:buFont typeface="Arial" panose="020B0604020202020204" pitchFamily="34" charset="0"/>
              <a:buChar char="•"/>
            </a:pPr>
            <a:r>
              <a:rPr lang="en-GB" dirty="0">
                <a:latin typeface="Gill Sans MT" panose="020B0502020104020203" pitchFamily="34" charset="0"/>
              </a:rPr>
              <a:t>Internal and external recruitment </a:t>
            </a:r>
          </a:p>
          <a:p>
            <a:pPr marL="742950" lvl="1" indent="-285750">
              <a:buFont typeface="Arial" panose="020B0604020202020204" pitchFamily="34" charset="0"/>
              <a:buChar char="•"/>
            </a:pPr>
            <a:r>
              <a:rPr lang="sv-SE" dirty="0">
                <a:latin typeface="Gill Sans MT" panose="020B0502020104020203" pitchFamily="34" charset="0"/>
              </a:rPr>
              <a:t>the </a:t>
            </a:r>
            <a:r>
              <a:rPr lang="sv-SE" dirty="0" err="1">
                <a:latin typeface="Gill Sans MT" panose="020B0502020104020203" pitchFamily="34" charset="0"/>
              </a:rPr>
              <a:t>recovery</a:t>
            </a:r>
            <a:r>
              <a:rPr lang="sv-SE" dirty="0">
                <a:latin typeface="Gill Sans MT" panose="020B0502020104020203" pitchFamily="34" charset="0"/>
              </a:rPr>
              <a:t> </a:t>
            </a:r>
            <a:r>
              <a:rPr lang="sv-SE" dirty="0" err="1">
                <a:latin typeface="Gill Sans MT" panose="020B0502020104020203" pitchFamily="34" charset="0"/>
              </a:rPr>
              <a:t>perspective</a:t>
            </a:r>
            <a:endParaRPr lang="en-GB" dirty="0">
              <a:latin typeface="Gill Sans MT" panose="020B0502020104020203" pitchFamily="34" charset="0"/>
            </a:endParaRPr>
          </a:p>
          <a:p>
            <a:pPr marL="285750" indent="-285750">
              <a:buFont typeface="Arial" panose="020B0604020202020204" pitchFamily="34" charset="0"/>
              <a:buChar char="•"/>
            </a:pPr>
            <a:r>
              <a:rPr lang="en-GB" dirty="0">
                <a:solidFill>
                  <a:prstClr val="black"/>
                </a:solidFill>
                <a:latin typeface="Gill Sans MT" panose="020B0502020104020203" pitchFamily="34" charset="0"/>
              </a:rPr>
              <a:t>Concerned actors and authorities</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steering group</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co-production meetings for staff </a:t>
            </a:r>
            <a:endParaRPr lang="en-GB" dirty="0">
              <a:latin typeface="Gill Sans MT" panose="020B0502020104020203" pitchFamily="34" charset="0"/>
            </a:endParaRPr>
          </a:p>
          <a:p>
            <a:pPr marL="285750" indent="-285750">
              <a:buFont typeface="Arial" panose="020B0604020202020204" pitchFamily="34" charset="0"/>
              <a:buChar char="•"/>
            </a:pPr>
            <a:r>
              <a:rPr lang="en-GB" dirty="0">
                <a:latin typeface="Gill Sans MT" panose="020B0502020104020203" pitchFamily="34" charset="0"/>
              </a:rPr>
              <a:t>Employers </a:t>
            </a:r>
          </a:p>
          <a:p>
            <a:pPr marL="285750" indent="-285750">
              <a:buFont typeface="Arial" panose="020B0604020202020204" pitchFamily="34" charset="0"/>
              <a:buChar char="•"/>
            </a:pPr>
            <a:r>
              <a:rPr lang="en-GB" dirty="0">
                <a:latin typeface="Gill Sans MT" panose="020B0502020104020203" pitchFamily="34" charset="0"/>
              </a:rPr>
              <a:t>The dialogue with service user</a:t>
            </a:r>
          </a:p>
          <a:p>
            <a:pPr marL="742950" lvl="1" indent="-285750">
              <a:buFont typeface="Arial" panose="020B0604020202020204" pitchFamily="34" charset="0"/>
              <a:buChar char="•"/>
            </a:pPr>
            <a:r>
              <a:rPr lang="sv-SE" dirty="0">
                <a:solidFill>
                  <a:prstClr val="black"/>
                </a:solidFill>
                <a:latin typeface="Gill Sans MT" panose="020B0502020104020203" pitchFamily="34" charset="0"/>
              </a:rPr>
              <a:t>peer-support </a:t>
            </a:r>
            <a:r>
              <a:rPr lang="sv-SE" dirty="0" err="1">
                <a:solidFill>
                  <a:prstClr val="black"/>
                </a:solidFill>
                <a:latin typeface="Gill Sans MT" panose="020B0502020104020203" pitchFamily="34" charset="0"/>
              </a:rPr>
              <a:t>groups</a:t>
            </a:r>
            <a:endParaRPr lang="sv-SE" dirty="0">
              <a:solidFill>
                <a:prstClr val="black"/>
              </a:solidFill>
              <a:latin typeface="Gill Sans MT" panose="020B0502020104020203" pitchFamily="34" charset="0"/>
            </a:endParaRPr>
          </a:p>
          <a:p>
            <a:pPr marL="742950" lvl="1" indent="-285750">
              <a:buFont typeface="Arial" panose="020B0604020202020204" pitchFamily="34" charset="0"/>
              <a:buChar char="•"/>
            </a:pPr>
            <a:endParaRPr lang="en-GB" dirty="0">
              <a:solidFill>
                <a:prstClr val="black"/>
              </a:solidFill>
              <a:latin typeface="Gill Sans MT" panose="020B0502020104020203" pitchFamily="34" charset="0"/>
            </a:endParaRPr>
          </a:p>
          <a:p>
            <a:pPr marL="285750" indent="-285750">
              <a:buFont typeface="Arial" charset="0"/>
              <a:buChar char="•"/>
            </a:pPr>
            <a:endParaRPr lang="en-GB" dirty="0">
              <a:latin typeface="Gill Sans MT" panose="020B0502020104020203" pitchFamily="34" charset="0"/>
            </a:endParaRPr>
          </a:p>
          <a:p>
            <a:pPr marL="285750" indent="-285750">
              <a:buFont typeface="Arial" charset="0"/>
              <a:buChar char="•"/>
            </a:pPr>
            <a:endParaRPr lang="en-GB" dirty="0">
              <a:latin typeface="Gill Sans MT" panose="020B0502020104020203" pitchFamily="34" charset="0"/>
            </a:endParaRPr>
          </a:p>
          <a:p>
            <a:pPr marL="285750" indent="-285750">
              <a:buFont typeface="Arial" charset="0"/>
              <a:buChar char="•"/>
            </a:pPr>
            <a:endParaRPr lang="en-US" dirty="0">
              <a:latin typeface="Gill Sans MT" panose="020B0502020104020203" pitchFamily="34" charset="0"/>
            </a:endParaRPr>
          </a:p>
        </p:txBody>
      </p:sp>
      <p:sp>
        <p:nvSpPr>
          <p:cNvPr id="6" name="Slide Number Placeholder 5"/>
          <p:cNvSpPr>
            <a:spLocks noGrp="1"/>
          </p:cNvSpPr>
          <p:nvPr>
            <p:ph type="sldNum" sz="quarter" idx="15"/>
          </p:nvPr>
        </p:nvSpPr>
        <p:spPr/>
        <p:txBody>
          <a:bodyPr/>
          <a:lstStyle/>
          <a:p>
            <a:fld id="{E9F4CF8E-1AF5-A84A-BA30-8328B9038AD6}" type="slidenum">
              <a:rPr lang="en-US" smtClean="0"/>
              <a:pPr/>
              <a:t>24</a:t>
            </a:fld>
            <a:endParaRPr lang="en-US" dirty="0"/>
          </a:p>
        </p:txBody>
      </p:sp>
      <p:sp>
        <p:nvSpPr>
          <p:cNvPr id="7" name="Rectangle 6">
            <a:extLst>
              <a:ext uri="{FF2B5EF4-FFF2-40B4-BE49-F238E27FC236}">
                <a16:creationId xmlns:a16="http://schemas.microsoft.com/office/drawing/2014/main" id="{4D9280B8-05E1-438C-A729-32965858E207}"/>
              </a:ext>
            </a:extLst>
          </p:cNvPr>
          <p:cNvSpPr/>
          <p:nvPr/>
        </p:nvSpPr>
        <p:spPr>
          <a:xfrm>
            <a:off x="284994" y="1420617"/>
            <a:ext cx="3435109"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learning community </a:t>
            </a:r>
            <a:endParaRPr lang="en-GB" dirty="0">
              <a:latin typeface="Gill Sans MT" panose="020B0502020104020203" pitchFamily="34" charset="0"/>
            </a:endParaRPr>
          </a:p>
        </p:txBody>
      </p:sp>
    </p:spTree>
    <p:extLst>
      <p:ext uri="{BB962C8B-B14F-4D97-AF65-F5344CB8AC3E}">
        <p14:creationId xmlns:p14="http://schemas.microsoft.com/office/powerpoint/2010/main" val="2739246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Co-production and service development </a:t>
            </a:r>
            <a:br>
              <a:rPr lang="en-GB" dirty="0"/>
            </a:br>
            <a:r>
              <a:rPr lang="en-GB" dirty="0"/>
              <a:t>in the city of </a:t>
            </a:r>
            <a:r>
              <a:rPr lang="en-GB" dirty="0" err="1"/>
              <a:t>Södertälje</a:t>
            </a:r>
            <a:endParaRPr lang="en-US" dirty="0"/>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sz="half" idx="2"/>
          </p:nvPr>
        </p:nvSpPr>
        <p:spPr>
          <a:xfrm>
            <a:off x="812800" y="2395959"/>
            <a:ext cx="7531100" cy="3877519"/>
          </a:xfrm>
        </p:spPr>
        <p:txBody>
          <a:bodyPr>
            <a:normAutofit/>
          </a:bodyPr>
          <a:lstStyle/>
          <a:p>
            <a:pPr marL="285750" indent="-285750">
              <a:buFont typeface="Arial" panose="020B0604020202020204" pitchFamily="34" charset="0"/>
              <a:buChar char="•"/>
            </a:pPr>
            <a:r>
              <a:rPr lang="en-GB" dirty="0">
                <a:latin typeface="Gill Sans MT" panose="020B0502020104020203" pitchFamily="34" charset="0"/>
              </a:rPr>
              <a:t>Expand the IPS service for persons with </a:t>
            </a:r>
            <a:r>
              <a:rPr lang="sv-SE" dirty="0" err="1">
                <a:solidFill>
                  <a:prstClr val="black"/>
                </a:solidFill>
                <a:latin typeface="Gill Sans MT" panose="020B0502020104020203" pitchFamily="34" charset="0"/>
              </a:rPr>
              <a:t>addiction</a:t>
            </a:r>
            <a:r>
              <a:rPr lang="sv-SE" dirty="0">
                <a:solidFill>
                  <a:prstClr val="black"/>
                </a:solidFill>
                <a:latin typeface="Gill Sans MT" panose="020B0502020104020203" pitchFamily="34" charset="0"/>
              </a:rPr>
              <a:t> and </a:t>
            </a:r>
            <a:r>
              <a:rPr lang="sv-SE" dirty="0" err="1">
                <a:solidFill>
                  <a:prstClr val="black"/>
                </a:solidFill>
                <a:latin typeface="Gill Sans MT" panose="020B0502020104020203" pitchFamily="34" charset="0"/>
              </a:rPr>
              <a:t>high-functioning</a:t>
            </a:r>
            <a:r>
              <a:rPr lang="sv-SE" dirty="0">
                <a:solidFill>
                  <a:prstClr val="black"/>
                </a:solidFill>
                <a:latin typeface="Gill Sans MT" panose="020B0502020104020203" pitchFamily="34" charset="0"/>
              </a:rPr>
              <a:t> autism</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authorities and providers in substance abuse care</a:t>
            </a:r>
          </a:p>
          <a:p>
            <a:pPr marL="742950" lvl="1" indent="-285750">
              <a:buFont typeface="Arial" panose="020B0604020202020204" pitchFamily="34" charset="0"/>
              <a:buChar char="•"/>
            </a:pPr>
            <a:endParaRPr lang="sv-SE" dirty="0">
              <a:solidFill>
                <a:prstClr val="black"/>
              </a:solidFill>
              <a:latin typeface="Gill Sans MT" panose="020B0502020104020203" pitchFamily="34" charset="0"/>
            </a:endParaRPr>
          </a:p>
          <a:p>
            <a:pPr marL="742950" lvl="1" indent="-285750">
              <a:buFont typeface="Arial" panose="020B0604020202020204" pitchFamily="34" charset="0"/>
              <a:buChar char="•"/>
            </a:pP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r>
              <a:rPr lang="sv-SE" dirty="0">
                <a:latin typeface="Gill Sans MT" panose="020B0502020104020203" pitchFamily="34" charset="0"/>
              </a:rPr>
              <a:t>IPS preventively for </a:t>
            </a:r>
            <a:r>
              <a:rPr lang="sv-SE" dirty="0" err="1">
                <a:latin typeface="Gill Sans MT" panose="020B0502020104020203" pitchFamily="34" charset="0"/>
              </a:rPr>
              <a:t>young</a:t>
            </a:r>
            <a:r>
              <a:rPr lang="sv-SE" dirty="0">
                <a:latin typeface="Gill Sans MT" panose="020B0502020104020203" pitchFamily="34" charset="0"/>
              </a:rPr>
              <a:t> </a:t>
            </a:r>
            <a:r>
              <a:rPr lang="sv-SE" dirty="0" err="1">
                <a:latin typeface="Gill Sans MT" panose="020B0502020104020203" pitchFamily="34" charset="0"/>
              </a:rPr>
              <a:t>adults</a:t>
            </a:r>
            <a:r>
              <a:rPr lang="sv-SE" dirty="0">
                <a:latin typeface="Gill Sans MT" panose="020B0502020104020203" pitchFamily="34" charset="0"/>
              </a:rPr>
              <a:t> </a:t>
            </a:r>
            <a:r>
              <a:rPr lang="sv-SE" dirty="0" err="1">
                <a:latin typeface="Gill Sans MT" panose="020B0502020104020203" pitchFamily="34" charset="0"/>
              </a:rPr>
              <a:t>aged</a:t>
            </a:r>
            <a:r>
              <a:rPr lang="sv-SE" dirty="0">
                <a:latin typeface="Gill Sans MT" panose="020B0502020104020203" pitchFamily="34" charset="0"/>
              </a:rPr>
              <a:t> </a:t>
            </a:r>
            <a:r>
              <a:rPr lang="sv-SE" dirty="0">
                <a:solidFill>
                  <a:prstClr val="black"/>
                </a:solidFill>
                <a:latin typeface="Gill Sans MT" panose="020B0502020104020203" pitchFamily="34" charset="0"/>
              </a:rPr>
              <a:t>18-25 </a:t>
            </a:r>
            <a:r>
              <a:rPr lang="sv-SE" dirty="0" err="1">
                <a:solidFill>
                  <a:prstClr val="black"/>
                </a:solidFill>
                <a:latin typeface="Gill Sans MT" panose="020B0502020104020203" pitchFamily="34" charset="0"/>
              </a:rPr>
              <a:t>years</a:t>
            </a:r>
            <a:endParaRPr lang="sv-SE" dirty="0">
              <a:solidFill>
                <a:prstClr val="black"/>
              </a:solidFill>
              <a:latin typeface="Gill Sans MT" panose="020B0502020104020203" pitchFamily="34" charset="0"/>
            </a:endParaRP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municipality's follow-up responsibility for young people not in education, employment or training</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schools' student health </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Social Insurance Agency</a:t>
            </a:r>
          </a:p>
          <a:p>
            <a:pPr marL="742950" lvl="1" indent="-285750">
              <a:buFont typeface="Arial" panose="020B0604020202020204" pitchFamily="34" charset="0"/>
              <a:buChar char="•"/>
            </a:pPr>
            <a:r>
              <a:rPr lang="en-GB" dirty="0">
                <a:solidFill>
                  <a:prstClr val="black"/>
                </a:solidFill>
                <a:latin typeface="Gill Sans MT" panose="020B0502020104020203" pitchFamily="34" charset="0"/>
              </a:rPr>
              <a:t>employment service</a:t>
            </a: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endParaRPr lang="sv-SE" dirty="0">
              <a:solidFill>
                <a:prstClr val="black"/>
              </a:solidFill>
              <a:latin typeface="Gill Sans MT" panose="020B0502020104020203" pitchFamily="34" charset="0"/>
            </a:endParaRPr>
          </a:p>
          <a:p>
            <a:pPr marL="285750" indent="-285750">
              <a:buFont typeface="Arial" panose="020B0604020202020204" pitchFamily="34" charset="0"/>
              <a:buChar char="•"/>
            </a:pPr>
            <a:endParaRPr lang="en-GB" dirty="0">
              <a:latin typeface="Gill Sans MT" panose="020B0502020104020203" pitchFamily="34" charset="0"/>
            </a:endParaRPr>
          </a:p>
          <a:p>
            <a:pPr marL="285750" indent="-285750">
              <a:buFont typeface="Arial" charset="0"/>
              <a:buChar char="•"/>
            </a:pPr>
            <a:endParaRPr lang="en-GB" dirty="0">
              <a:latin typeface="Gill Sans MT" panose="020B0502020104020203" pitchFamily="34" charset="0"/>
            </a:endParaRPr>
          </a:p>
          <a:p>
            <a:pPr marL="285750" indent="-285750">
              <a:buFont typeface="Arial" charset="0"/>
              <a:buChar char="•"/>
            </a:pPr>
            <a:endParaRPr lang="en-US" dirty="0">
              <a:latin typeface="Gill Sans MT" panose="020B0502020104020203" pitchFamily="34" charset="0"/>
            </a:endParaRPr>
          </a:p>
        </p:txBody>
      </p:sp>
      <p:sp>
        <p:nvSpPr>
          <p:cNvPr id="6" name="Slide Number Placeholder 5"/>
          <p:cNvSpPr>
            <a:spLocks noGrp="1"/>
          </p:cNvSpPr>
          <p:nvPr>
            <p:ph type="sldNum" sz="quarter" idx="15"/>
          </p:nvPr>
        </p:nvSpPr>
        <p:spPr/>
        <p:txBody>
          <a:bodyPr/>
          <a:lstStyle/>
          <a:p>
            <a:fld id="{E9F4CF8E-1AF5-A84A-BA30-8328B9038AD6}" type="slidenum">
              <a:rPr lang="en-US" smtClean="0"/>
              <a:pPr/>
              <a:t>25</a:t>
            </a:fld>
            <a:endParaRPr lang="en-US" dirty="0"/>
          </a:p>
        </p:txBody>
      </p:sp>
      <p:sp>
        <p:nvSpPr>
          <p:cNvPr id="7" name="Rectangle 6">
            <a:extLst>
              <a:ext uri="{FF2B5EF4-FFF2-40B4-BE49-F238E27FC236}">
                <a16:creationId xmlns:a16="http://schemas.microsoft.com/office/drawing/2014/main" id="{4D9280B8-05E1-438C-A729-32965858E207}"/>
              </a:ext>
            </a:extLst>
          </p:cNvPr>
          <p:cNvSpPr/>
          <p:nvPr/>
        </p:nvSpPr>
        <p:spPr>
          <a:xfrm>
            <a:off x="284994" y="1446836"/>
            <a:ext cx="3435109"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Future direction </a:t>
            </a:r>
            <a:endParaRPr lang="en-GB" dirty="0">
              <a:latin typeface="Gill Sans MT" panose="020B0502020104020203" pitchFamily="34" charset="0"/>
            </a:endParaRPr>
          </a:p>
        </p:txBody>
      </p:sp>
    </p:spTree>
    <p:extLst>
      <p:ext uri="{BB962C8B-B14F-4D97-AF65-F5344CB8AC3E}">
        <p14:creationId xmlns:p14="http://schemas.microsoft.com/office/powerpoint/2010/main" val="784329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Importance of co-production </a:t>
            </a:r>
            <a:br>
              <a:rPr lang="en-GB" dirty="0"/>
            </a:br>
            <a:r>
              <a:rPr lang="en-GB" dirty="0"/>
              <a:t>for young adults’ recovery and development of work identity</a:t>
            </a:r>
            <a:endParaRPr lang="en-US" dirty="0"/>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26</a:t>
            </a:fld>
            <a:endParaRPr lang="en-US" dirty="0"/>
          </a:p>
        </p:txBody>
      </p:sp>
      <p:sp>
        <p:nvSpPr>
          <p:cNvPr id="7" name="Rectangle 6">
            <a:extLst>
              <a:ext uri="{FF2B5EF4-FFF2-40B4-BE49-F238E27FC236}">
                <a16:creationId xmlns:a16="http://schemas.microsoft.com/office/drawing/2014/main" id="{4D9280B8-05E1-438C-A729-32965858E207}"/>
              </a:ext>
            </a:extLst>
          </p:cNvPr>
          <p:cNvSpPr/>
          <p:nvPr/>
        </p:nvSpPr>
        <p:spPr>
          <a:xfrm>
            <a:off x="517236" y="1440214"/>
            <a:ext cx="3870037"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latin typeface="Gill Sans MT" panose="020B0502020104020203" pitchFamily="34" charset="0"/>
              </a:rPr>
              <a:t>Organisation</a:t>
            </a:r>
            <a:endParaRPr lang="en-GB" dirty="0">
              <a:latin typeface="Gill Sans MT" panose="020B0502020104020203" pitchFamily="34" charset="0"/>
            </a:endParaRPr>
          </a:p>
        </p:txBody>
      </p:sp>
      <p:sp>
        <p:nvSpPr>
          <p:cNvPr id="8" name="Rectangle 7">
            <a:extLst>
              <a:ext uri="{FF2B5EF4-FFF2-40B4-BE49-F238E27FC236}">
                <a16:creationId xmlns:a16="http://schemas.microsoft.com/office/drawing/2014/main" id="{558AF65A-A27C-40A3-B0DB-DB0FFFA2FF86}"/>
              </a:ext>
            </a:extLst>
          </p:cNvPr>
          <p:cNvSpPr/>
          <p:nvPr/>
        </p:nvSpPr>
        <p:spPr>
          <a:xfrm>
            <a:off x="4959929" y="1440214"/>
            <a:ext cx="3870037"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Research results</a:t>
            </a:r>
          </a:p>
        </p:txBody>
      </p:sp>
      <p:sp>
        <p:nvSpPr>
          <p:cNvPr id="9" name="Rectangle 8">
            <a:extLst>
              <a:ext uri="{FF2B5EF4-FFF2-40B4-BE49-F238E27FC236}">
                <a16:creationId xmlns:a16="http://schemas.microsoft.com/office/drawing/2014/main" id="{CF1D8A10-B1ED-4A1A-A519-B44AEC48103D}"/>
              </a:ext>
            </a:extLst>
          </p:cNvPr>
          <p:cNvSpPr/>
          <p:nvPr/>
        </p:nvSpPr>
        <p:spPr>
          <a:xfrm>
            <a:off x="517236" y="2056742"/>
            <a:ext cx="3971637" cy="316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lnSpc>
                <a:spcPct val="90000"/>
              </a:lnSpc>
              <a:spcBef>
                <a:spcPts val="1000"/>
              </a:spcBef>
              <a:buFont typeface="Arial" panose="020B0604020202020204" pitchFamily="34" charset="0"/>
              <a:buChar char="•"/>
            </a:pPr>
            <a:endParaRPr lang="en-GB" sz="1600" dirty="0">
              <a:solidFill>
                <a:prstClr val="black"/>
              </a:solidFill>
              <a:latin typeface="Gill Sans MT" panose="020B0502020104020203" pitchFamily="34" charset="0"/>
              <a:cs typeface="Arial" charset="0"/>
            </a:endParaRPr>
          </a:p>
          <a:p>
            <a:pPr marL="285750" lvl="0" indent="-285750">
              <a:lnSpc>
                <a:spcPct val="90000"/>
              </a:lnSpc>
              <a:spcBef>
                <a:spcPts val="1000"/>
              </a:spcBef>
              <a:buFont typeface="Arial" panose="020B0604020202020204" pitchFamily="34" charset="0"/>
              <a:buChar char="•"/>
            </a:pPr>
            <a:r>
              <a:rPr lang="en-GB" sz="1600" dirty="0">
                <a:solidFill>
                  <a:prstClr val="black"/>
                </a:solidFill>
                <a:latin typeface="Gill Sans MT" panose="020B0502020104020203" pitchFamily="34" charset="0"/>
                <a:cs typeface="Arial" charset="0"/>
              </a:rPr>
              <a:t>Integrated MHS and vocational rehabilitation (social services) into one MHS unit for young adults in </a:t>
            </a:r>
            <a:r>
              <a:rPr lang="en-GB" sz="1600" dirty="0" err="1">
                <a:solidFill>
                  <a:prstClr val="black"/>
                </a:solidFill>
                <a:latin typeface="Gill Sans MT" panose="020B0502020104020203" pitchFamily="34" charset="0"/>
                <a:cs typeface="Arial" charset="0"/>
              </a:rPr>
              <a:t>Södertälje</a:t>
            </a:r>
            <a:r>
              <a:rPr lang="en-GB" sz="1600" dirty="0">
                <a:solidFill>
                  <a:prstClr val="black"/>
                </a:solidFill>
                <a:latin typeface="Gill Sans MT" panose="020B0502020104020203" pitchFamily="34" charset="0"/>
                <a:cs typeface="Arial" charset="0"/>
              </a:rPr>
              <a:t> </a:t>
            </a:r>
          </a:p>
          <a:p>
            <a:pPr marL="285750" lvl="0" indent="-285750">
              <a:lnSpc>
                <a:spcPct val="90000"/>
              </a:lnSpc>
              <a:spcBef>
                <a:spcPts val="1000"/>
              </a:spcBef>
              <a:buFont typeface="Arial" panose="020B0604020202020204" pitchFamily="34" charset="0"/>
              <a:buChar char="•"/>
            </a:pPr>
            <a:r>
              <a:rPr lang="en-GB" sz="1600" dirty="0">
                <a:solidFill>
                  <a:prstClr val="black"/>
                </a:solidFill>
                <a:latin typeface="Gill Sans MT" panose="020B0502020104020203" pitchFamily="34" charset="0"/>
                <a:cs typeface="Arial" charset="0"/>
              </a:rPr>
              <a:t>Co-location and sharing of workplaces</a:t>
            </a:r>
          </a:p>
          <a:p>
            <a:pPr marL="285750" lvl="0" indent="-285750">
              <a:lnSpc>
                <a:spcPct val="90000"/>
              </a:lnSpc>
              <a:spcBef>
                <a:spcPts val="1000"/>
              </a:spcBef>
              <a:buFont typeface="Arial" panose="020B0604020202020204" pitchFamily="34" charset="0"/>
              <a:buChar char="•"/>
            </a:pPr>
            <a:r>
              <a:rPr lang="en-GB" sz="1600" dirty="0">
                <a:solidFill>
                  <a:prstClr val="black"/>
                </a:solidFill>
                <a:latin typeface="Gill Sans MT" panose="020B0502020104020203" pitchFamily="34" charset="0"/>
                <a:cs typeface="Arial" charset="0"/>
              </a:rPr>
              <a:t>An interprofessional team including employment specialists</a:t>
            </a:r>
          </a:p>
          <a:p>
            <a:pPr marL="285750" lvl="0" indent="-285750">
              <a:lnSpc>
                <a:spcPct val="90000"/>
              </a:lnSpc>
              <a:spcBef>
                <a:spcPts val="1000"/>
              </a:spcBef>
              <a:buFont typeface="Arial" panose="020B0604020202020204" pitchFamily="34" charset="0"/>
              <a:buChar char="•"/>
            </a:pPr>
            <a:r>
              <a:rPr lang="en-GB" sz="1600" dirty="0">
                <a:solidFill>
                  <a:prstClr val="black"/>
                </a:solidFill>
                <a:latin typeface="Gill Sans MT" panose="020B0502020104020203" pitchFamily="34" charset="0"/>
                <a:cs typeface="Arial" charset="0"/>
              </a:rPr>
              <a:t>Person-centred support for service users to reach personal work and education goals</a:t>
            </a:r>
            <a:endParaRPr lang="en-GB" sz="1600" dirty="0">
              <a:solidFill>
                <a:schemeClr val="tx1"/>
              </a:solidFill>
              <a:latin typeface="Gill Sans MT" panose="020B0502020104020203" pitchFamily="34" charset="0"/>
            </a:endParaRPr>
          </a:p>
        </p:txBody>
      </p:sp>
      <p:sp>
        <p:nvSpPr>
          <p:cNvPr id="10" name="Rectangle 9">
            <a:extLst>
              <a:ext uri="{FF2B5EF4-FFF2-40B4-BE49-F238E27FC236}">
                <a16:creationId xmlns:a16="http://schemas.microsoft.com/office/drawing/2014/main" id="{32FD7BC6-9BFF-4961-87C2-BB687AE6FDCA}"/>
              </a:ext>
            </a:extLst>
          </p:cNvPr>
          <p:cNvSpPr/>
          <p:nvPr/>
        </p:nvSpPr>
        <p:spPr>
          <a:xfrm>
            <a:off x="4773943" y="2043528"/>
            <a:ext cx="3971637" cy="418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endParaRPr lang="en-GB" sz="1400" dirty="0">
              <a:solidFill>
                <a:schemeClr val="tx1"/>
              </a:solidFill>
              <a:latin typeface="Gill Sans MT" panose="020B0502020104020203" pitchFamily="34" charset="0"/>
            </a:endParaRPr>
          </a:p>
          <a:p>
            <a:pPr marL="285750" indent="-285750">
              <a:buFont typeface="Arial" panose="020B0604020202020204" pitchFamily="34" charset="0"/>
              <a:buChar char="•"/>
            </a:pPr>
            <a:endParaRPr lang="en-GB" sz="1400" dirty="0">
              <a:solidFill>
                <a:schemeClr val="tx1"/>
              </a:solidFill>
              <a:latin typeface="Gill Sans MT" panose="020B0502020104020203" pitchFamily="34" charset="0"/>
            </a:endParaRPr>
          </a:p>
          <a:p>
            <a:pPr marL="285750" indent="-285750">
              <a:buFont typeface="Arial" panose="020B0604020202020204" pitchFamily="34" charset="0"/>
              <a:buChar char="•"/>
            </a:pPr>
            <a:r>
              <a:rPr lang="en-GB" sz="1600" dirty="0">
                <a:solidFill>
                  <a:schemeClr val="tx1"/>
                </a:solidFill>
              </a:rPr>
              <a:t>The partnership support in SE and </a:t>
            </a:r>
            <a:r>
              <a:rPr lang="en-GB" sz="1600" dirty="0" err="1">
                <a:solidFill>
                  <a:schemeClr val="tx1"/>
                </a:solidFill>
              </a:rPr>
              <a:t>SEd</a:t>
            </a:r>
            <a:r>
              <a:rPr lang="en-GB" sz="1600" dirty="0">
                <a:solidFill>
                  <a:schemeClr val="tx1"/>
                </a:solidFill>
              </a:rPr>
              <a:t> facilitated development of:</a:t>
            </a:r>
          </a:p>
          <a:p>
            <a:pPr marL="742950" lvl="1" indent="-285750">
              <a:lnSpc>
                <a:spcPct val="90000"/>
              </a:lnSpc>
              <a:spcBef>
                <a:spcPts val="500"/>
              </a:spcBef>
              <a:buFont typeface="Arial" panose="020B0604020202020204" pitchFamily="34" charset="0"/>
              <a:buChar char="•"/>
            </a:pPr>
            <a:r>
              <a:rPr lang="en-GB" sz="1400" dirty="0">
                <a:solidFill>
                  <a:schemeClr val="tx1"/>
                </a:solidFill>
                <a:latin typeface="Gill Sans MT" panose="020B0502020104020203" pitchFamily="34" charset="0"/>
              </a:rPr>
              <a:t>work identity important for the transition to adulthood, career development and future perspective (Liljeholm &amp; Bejerholm, 2019)</a:t>
            </a:r>
          </a:p>
          <a:p>
            <a:pPr marL="742950" lvl="1" indent="-285750">
              <a:lnSpc>
                <a:spcPct val="90000"/>
              </a:lnSpc>
              <a:spcBef>
                <a:spcPts val="500"/>
              </a:spcBef>
              <a:buFont typeface="Arial" panose="020B0604020202020204" pitchFamily="34" charset="0"/>
              <a:buChar char="•"/>
            </a:pPr>
            <a:r>
              <a:rPr lang="en-GB" sz="1400" dirty="0">
                <a:solidFill>
                  <a:schemeClr val="tx1"/>
                </a:solidFill>
              </a:rPr>
              <a:t>student role entailing positive identity formation and reduction of stigma important for a personal recovery process </a:t>
            </a:r>
            <a:r>
              <a:rPr lang="en-GB" sz="1400" dirty="0">
                <a:solidFill>
                  <a:prstClr val="black"/>
                </a:solidFill>
                <a:latin typeface="Gill Sans MT" panose="020B0502020104020203" pitchFamily="34" charset="0"/>
              </a:rPr>
              <a:t>(Liljeholm et al., </a:t>
            </a:r>
            <a:r>
              <a:rPr lang="en-GB" sz="1400" dirty="0" err="1">
                <a:solidFill>
                  <a:prstClr val="black"/>
                </a:solidFill>
                <a:latin typeface="Gill Sans MT" panose="020B0502020104020203" pitchFamily="34" charset="0"/>
              </a:rPr>
              <a:t>sumitted</a:t>
            </a:r>
            <a:r>
              <a:rPr lang="en-GB" sz="1400" dirty="0">
                <a:solidFill>
                  <a:prstClr val="black"/>
                </a:solidFill>
                <a:latin typeface="Gill Sans MT" panose="020B0502020104020203" pitchFamily="34" charset="0"/>
              </a:rPr>
              <a:t>)</a:t>
            </a:r>
          </a:p>
          <a:p>
            <a:pPr marL="742950" lvl="1" indent="-285750">
              <a:lnSpc>
                <a:spcPct val="90000"/>
              </a:lnSpc>
              <a:spcBef>
                <a:spcPts val="500"/>
              </a:spcBef>
              <a:buFont typeface="Arial" panose="020B0604020202020204" pitchFamily="34" charset="0"/>
              <a:buChar char="•"/>
            </a:pPr>
            <a:r>
              <a:rPr lang="en-GB" sz="1400" dirty="0">
                <a:solidFill>
                  <a:prstClr val="black"/>
                </a:solidFill>
                <a:latin typeface="Gill Sans MT" panose="020B0502020104020203" pitchFamily="34" charset="0"/>
              </a:rPr>
              <a:t>increased quality of life, level of activity, and depression less severe after a year (Liljeholm et al., 2020)</a:t>
            </a:r>
          </a:p>
          <a:p>
            <a:pPr lvl="1">
              <a:lnSpc>
                <a:spcPct val="90000"/>
              </a:lnSpc>
              <a:spcBef>
                <a:spcPts val="500"/>
              </a:spcBef>
            </a:pPr>
            <a:endParaRPr lang="en-GB" sz="1400" dirty="0">
              <a:solidFill>
                <a:prstClr val="black"/>
              </a:solidFill>
              <a:latin typeface="Gill Sans MT" panose="020B0502020104020203" pitchFamily="34" charset="0"/>
            </a:endParaRPr>
          </a:p>
          <a:p>
            <a:pPr marL="742950" lvl="1" indent="-285750">
              <a:lnSpc>
                <a:spcPct val="90000"/>
              </a:lnSpc>
              <a:spcBef>
                <a:spcPts val="500"/>
              </a:spcBef>
              <a:buFont typeface="Arial" panose="020B0604020202020204" pitchFamily="34" charset="0"/>
              <a:buChar char="•"/>
            </a:pPr>
            <a:endParaRPr lang="en-GB" sz="1400" dirty="0">
              <a:solidFill>
                <a:prstClr val="black"/>
              </a:solidFill>
              <a:latin typeface="Gill Sans MT" panose="020B0502020104020203" pitchFamily="34" charset="0"/>
            </a:endParaRPr>
          </a:p>
          <a:p>
            <a:pPr lvl="1">
              <a:lnSpc>
                <a:spcPct val="90000"/>
              </a:lnSpc>
              <a:spcBef>
                <a:spcPts val="500"/>
              </a:spcBef>
            </a:pPr>
            <a:endParaRPr lang="en-GB" sz="1400" dirty="0">
              <a:solidFill>
                <a:prstClr val="black"/>
              </a:solidFill>
              <a:latin typeface="Gill Sans MT" panose="020B0502020104020203" pitchFamily="34" charset="0"/>
            </a:endParaRPr>
          </a:p>
          <a:p>
            <a:pPr marL="742950" lvl="1" indent="-285750">
              <a:lnSpc>
                <a:spcPct val="90000"/>
              </a:lnSpc>
              <a:spcBef>
                <a:spcPts val="500"/>
              </a:spcBef>
              <a:buFont typeface="Arial" panose="020B0604020202020204" pitchFamily="34" charset="0"/>
              <a:buChar char="•"/>
            </a:pPr>
            <a:endParaRPr lang="en-GB" sz="1400" dirty="0">
              <a:solidFill>
                <a:prstClr val="black"/>
              </a:solidFill>
              <a:latin typeface="Gill Sans MT" panose="020B0502020104020203" pitchFamily="34" charset="0"/>
            </a:endParaRPr>
          </a:p>
          <a:p>
            <a:pPr marL="742950" lvl="1" indent="-285750">
              <a:lnSpc>
                <a:spcPct val="90000"/>
              </a:lnSpc>
              <a:spcBef>
                <a:spcPts val="500"/>
              </a:spcBef>
              <a:buFont typeface="Arial" panose="020B0604020202020204" pitchFamily="34" charset="0"/>
              <a:buChar char="•"/>
            </a:pPr>
            <a:endParaRPr lang="sv-SE" sz="1600" dirty="0">
              <a:solidFill>
                <a:schemeClr val="tx1"/>
              </a:solidFill>
              <a:latin typeface="Gill Sans MT" panose="020B0502020104020203" pitchFamily="34" charset="0"/>
            </a:endParaRPr>
          </a:p>
          <a:p>
            <a:pPr marL="285750" indent="-285750">
              <a:buFont typeface="Arial" panose="020B0604020202020204" pitchFamily="34" charset="0"/>
              <a:buChar char="•"/>
            </a:pPr>
            <a:endParaRPr lang="en-GB" sz="1600" dirty="0">
              <a:solidFill>
                <a:schemeClr val="tx1"/>
              </a:solidFill>
              <a:latin typeface="Gill Sans MT" panose="020B0502020104020203" pitchFamily="34" charset="0"/>
            </a:endParaRPr>
          </a:p>
          <a:p>
            <a:pPr marL="285750" indent="-285750">
              <a:buFont typeface="Arial" panose="020B0604020202020204" pitchFamily="34" charset="0"/>
              <a:buChar char="•"/>
            </a:pPr>
            <a:endParaRPr lang="sv-SE" sz="1600" dirty="0">
              <a:solidFill>
                <a:schemeClr val="tx1"/>
              </a:solidFill>
              <a:latin typeface="Gill Sans MT" panose="020B0502020104020203" pitchFamily="34" charset="0"/>
            </a:endParaRPr>
          </a:p>
          <a:p>
            <a:pPr marL="285750" indent="-285750">
              <a:buFont typeface="Arial" panose="020B0604020202020204" pitchFamily="34" charset="0"/>
              <a:buChar char="•"/>
            </a:pPr>
            <a:endParaRPr lang="sv-SE" sz="1600" dirty="0">
              <a:solidFill>
                <a:schemeClr val="tx1"/>
              </a:solidFill>
              <a:latin typeface="Gill Sans MT" panose="020B0502020104020203" pitchFamily="34" charset="0"/>
            </a:endParaRPr>
          </a:p>
          <a:p>
            <a:pPr marL="285750" indent="-285750">
              <a:buFont typeface="Arial" panose="020B0604020202020204" pitchFamily="34" charset="0"/>
              <a:buChar char="•"/>
            </a:pPr>
            <a:endParaRPr lang="en-GB" sz="16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727278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Co-production and service development when integrating IPS in mental health services in the city of Stockholm</a:t>
            </a:r>
            <a:endParaRPr lang="en-US" dirty="0"/>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sz="half" idx="2"/>
          </p:nvPr>
        </p:nvSpPr>
        <p:spPr>
          <a:xfrm>
            <a:off x="1235243" y="2179529"/>
            <a:ext cx="6148850" cy="2768459"/>
          </a:xfrm>
        </p:spPr>
        <p:txBody>
          <a:bodyPr>
            <a:normAutofit lnSpcReduction="10000"/>
          </a:bodyPr>
          <a:lstStyle/>
          <a:p>
            <a:pPr marL="214313" indent="-214313">
              <a:buFont typeface="Arial" panose="020B0604020202020204" pitchFamily="34" charset="0"/>
              <a:buChar char="•"/>
            </a:pPr>
            <a:r>
              <a:rPr lang="en-GB" dirty="0">
                <a:latin typeface="Gill Sans MT" panose="020B0502020104020203" pitchFamily="34" charset="0"/>
              </a:rPr>
              <a:t>The financial coordination facilitates the IPS implementation in Stockholm and started in 2019 – a way to coordinate and collaborate between organizations and authorities</a:t>
            </a:r>
          </a:p>
          <a:p>
            <a:pPr marL="214313" indent="-214313">
              <a:buFont typeface="Arial" panose="020B0604020202020204" pitchFamily="34" charset="0"/>
              <a:buChar char="•"/>
            </a:pPr>
            <a:r>
              <a:rPr lang="en-GB" dirty="0">
                <a:latin typeface="Gill Sans MT" panose="020B0502020104020203" pitchFamily="34" charset="0"/>
              </a:rPr>
              <a:t>The project manager was educated and trained in IPS and IPS supervisory in the commissioned education – researchers follow the project and collaborate both with the steering group and with clinicians </a:t>
            </a:r>
          </a:p>
          <a:p>
            <a:pPr marL="214313" indent="-214313">
              <a:buFont typeface="Arial" panose="020B0604020202020204" pitchFamily="34" charset="0"/>
              <a:buChar char="•"/>
            </a:pPr>
            <a:r>
              <a:rPr lang="en-GB" dirty="0">
                <a:latin typeface="Gill Sans MT" panose="020B0502020104020203" pitchFamily="34" charset="0"/>
              </a:rPr>
              <a:t>Five mental health care units participate, 5 ES are employed by the municipality</a:t>
            </a:r>
          </a:p>
          <a:p>
            <a:pPr marL="214313" indent="-214313">
              <a:buFont typeface="Arial" panose="020B0604020202020204" pitchFamily="34" charset="0"/>
              <a:buChar char="•"/>
            </a:pPr>
            <a:r>
              <a:rPr lang="sv-SE" b="0" i="0" u="none" strike="noStrike" baseline="0" dirty="0" err="1">
                <a:latin typeface="Gill Sans MT" panose="020B0502020104020203" pitchFamily="34" charset="0"/>
              </a:rPr>
              <a:t>Participants</a:t>
            </a:r>
            <a:r>
              <a:rPr lang="sv-SE" b="0" i="0" u="none" strike="noStrike" baseline="0" dirty="0">
                <a:latin typeface="Gill Sans MT" panose="020B0502020104020203" pitchFamily="34" charset="0"/>
              </a:rPr>
              <a:t> total:133, </a:t>
            </a:r>
            <a:r>
              <a:rPr lang="sv-SE" b="0" i="0" u="none" strike="noStrike" baseline="0" dirty="0" err="1">
                <a:latin typeface="Gill Sans MT" panose="020B0502020104020203" pitchFamily="34" charset="0"/>
              </a:rPr>
              <a:t>participating</a:t>
            </a:r>
            <a:r>
              <a:rPr lang="sv-SE" b="0" i="0" u="none" strike="noStrike" baseline="0" dirty="0">
                <a:latin typeface="Gill Sans MT" panose="020B0502020104020203" pitchFamily="34" charset="0"/>
              </a:rPr>
              <a:t> right </a:t>
            </a:r>
            <a:r>
              <a:rPr lang="sv-SE" b="0" i="0" u="none" strike="noStrike" baseline="0" dirty="0" err="1">
                <a:latin typeface="Gill Sans MT" panose="020B0502020104020203" pitchFamily="34" charset="0"/>
              </a:rPr>
              <a:t>now</a:t>
            </a:r>
            <a:r>
              <a:rPr lang="sv-SE" b="0" i="0" u="none" strike="noStrike" baseline="0" dirty="0">
                <a:latin typeface="Gill Sans MT" panose="020B0502020104020203" pitchFamily="34" charset="0"/>
              </a:rPr>
              <a:t>: 88, service </a:t>
            </a:r>
            <a:r>
              <a:rPr lang="sv-SE" b="0" i="0" u="none" strike="noStrike" baseline="0" dirty="0" err="1">
                <a:latin typeface="Gill Sans MT" panose="020B0502020104020203" pitchFamily="34" charset="0"/>
              </a:rPr>
              <a:t>users</a:t>
            </a:r>
            <a:r>
              <a:rPr lang="sv-SE" b="0" i="0" u="none" strike="noStrike" baseline="0" dirty="0">
                <a:latin typeface="Gill Sans MT" panose="020B0502020104020203" pitchFamily="34" charset="0"/>
              </a:rPr>
              <a:t> </a:t>
            </a:r>
            <a:r>
              <a:rPr lang="sv-SE" b="0" i="0" u="none" strike="noStrike" baseline="0" dirty="0" err="1">
                <a:latin typeface="Gill Sans MT" panose="020B0502020104020203" pitchFamily="34" charset="0"/>
              </a:rPr>
              <a:t>who</a:t>
            </a:r>
            <a:r>
              <a:rPr lang="sv-SE" b="0" i="0" u="none" strike="noStrike" baseline="0" dirty="0">
                <a:latin typeface="Gill Sans MT" panose="020B0502020104020203" pitchFamily="34" charset="0"/>
              </a:rPr>
              <a:t> </a:t>
            </a:r>
            <a:r>
              <a:rPr lang="sv-SE" b="0" i="0" u="none" strike="noStrike" baseline="0" dirty="0" err="1">
                <a:latin typeface="Gill Sans MT" panose="020B0502020104020203" pitchFamily="34" charset="0"/>
              </a:rPr>
              <a:t>have</a:t>
            </a:r>
            <a:r>
              <a:rPr lang="sv-SE" b="0" i="0" u="none" strike="noStrike" baseline="0" dirty="0">
                <a:latin typeface="Gill Sans MT" panose="020B0502020104020203" pitchFamily="34" charset="0"/>
              </a:rPr>
              <a:t> </a:t>
            </a:r>
            <a:r>
              <a:rPr lang="sv-SE" dirty="0" err="1">
                <a:latin typeface="Gill Sans MT" panose="020B0502020104020203" pitchFamily="34" charset="0"/>
              </a:rPr>
              <a:t>acquired</a:t>
            </a:r>
            <a:r>
              <a:rPr lang="sv-SE" dirty="0">
                <a:latin typeface="Gill Sans MT" panose="020B0502020104020203" pitchFamily="34" charset="0"/>
              </a:rPr>
              <a:t> </a:t>
            </a:r>
            <a:r>
              <a:rPr lang="sv-SE" dirty="0" err="1">
                <a:latin typeface="Gill Sans MT" panose="020B0502020104020203" pitchFamily="34" charset="0"/>
              </a:rPr>
              <a:t>e</a:t>
            </a:r>
            <a:r>
              <a:rPr lang="sv-SE" b="0" i="0" u="none" strike="noStrike" baseline="0" dirty="0" err="1">
                <a:latin typeface="Gill Sans MT" panose="020B0502020104020203" pitchFamily="34" charset="0"/>
              </a:rPr>
              <a:t>mployment</a:t>
            </a:r>
            <a:r>
              <a:rPr lang="sv-SE" b="0" i="0" u="none" strike="noStrike" baseline="0" dirty="0">
                <a:latin typeface="Gill Sans MT" panose="020B0502020104020203" pitchFamily="34" charset="0"/>
              </a:rPr>
              <a:t>: 15 and </a:t>
            </a:r>
            <a:r>
              <a:rPr lang="sv-SE" b="0" i="0" u="none" strike="noStrike" baseline="0" dirty="0" err="1">
                <a:latin typeface="Gill Sans MT" panose="020B0502020104020203" pitchFamily="34" charset="0"/>
              </a:rPr>
              <a:t>education</a:t>
            </a:r>
            <a:r>
              <a:rPr lang="sv-SE" b="0" i="0" u="none" strike="noStrike" baseline="0" dirty="0">
                <a:latin typeface="Gill Sans MT" panose="020B0502020104020203" pitchFamily="34" charset="0"/>
              </a:rPr>
              <a:t>: 11</a:t>
            </a:r>
          </a:p>
          <a:p>
            <a:pPr marL="214313" indent="-214313">
              <a:buFont typeface="Arial" panose="020B0604020202020204" pitchFamily="34" charset="0"/>
              <a:buChar char="•"/>
            </a:pPr>
            <a:endParaRPr lang="sv-SE" dirty="0">
              <a:latin typeface="Gill Sans MT" panose="020B0502020104020203" pitchFamily="34" charset="0"/>
            </a:endParaRPr>
          </a:p>
          <a:p>
            <a:pPr marL="214313" indent="-214313">
              <a:buFont typeface="Arial" panose="020B0604020202020204" pitchFamily="34" charset="0"/>
              <a:buChar char="•"/>
            </a:pPr>
            <a:endParaRPr lang="en-GB" dirty="0">
              <a:latin typeface="Gill Sans MT" panose="020B0502020104020203" pitchFamily="34" charset="0"/>
            </a:endParaRPr>
          </a:p>
          <a:p>
            <a:pPr marL="214313" indent="-214313">
              <a:buFont typeface="Arial" panose="020B0604020202020204" pitchFamily="34" charset="0"/>
              <a:buChar char="•"/>
            </a:pPr>
            <a:endParaRPr lang="en-GB" dirty="0">
              <a:latin typeface="Gill Sans MT" panose="020B0502020104020203" pitchFamily="34" charset="0"/>
            </a:endParaRPr>
          </a:p>
          <a:p>
            <a:endParaRPr lang="en-GB" dirty="0">
              <a:latin typeface="Gill Sans MT" panose="020B0502020104020203" pitchFamily="34" charset="0"/>
            </a:endParaRPr>
          </a:p>
          <a:p>
            <a:pPr marL="214313" indent="-214313">
              <a:buFont typeface="Arial" charset="0"/>
              <a:buChar char="•"/>
            </a:pPr>
            <a:endParaRPr lang="en-GB" dirty="0">
              <a:latin typeface="Gill Sans MT" panose="020B0502020104020203" pitchFamily="34" charset="0"/>
            </a:endParaRPr>
          </a:p>
          <a:p>
            <a:pPr marL="214313" indent="-214313">
              <a:buFont typeface="Arial" charset="0"/>
              <a:buChar char="•"/>
            </a:pPr>
            <a:endParaRPr lang="en-GB" dirty="0">
              <a:latin typeface="Gill Sans MT" panose="020B0502020104020203" pitchFamily="34" charset="0"/>
            </a:endParaRPr>
          </a:p>
          <a:p>
            <a:pPr marL="214313" indent="-214313">
              <a:buFont typeface="Arial" charset="0"/>
              <a:buChar char="•"/>
            </a:pPr>
            <a:endParaRPr lang="en-US" dirty="0">
              <a:latin typeface="Gill Sans MT" panose="020B0502020104020203" pitchFamily="34" charset="0"/>
            </a:endParaRPr>
          </a:p>
        </p:txBody>
      </p:sp>
      <p:sp>
        <p:nvSpPr>
          <p:cNvPr id="6" name="Slide Number Placeholder 5"/>
          <p:cNvSpPr>
            <a:spLocks noGrp="1"/>
          </p:cNvSpPr>
          <p:nvPr>
            <p:ph type="sldNum" sz="quarter" idx="15"/>
          </p:nvPr>
        </p:nvSpPr>
        <p:spPr/>
        <p:txBody>
          <a:bodyPr/>
          <a:lstStyle/>
          <a:p>
            <a:fld id="{E9F4CF8E-1AF5-A84A-BA30-8328B9038AD6}" type="slidenum">
              <a:rPr lang="en-US">
                <a:solidFill>
                  <a:prstClr val="white"/>
                </a:solidFill>
                <a:latin typeface="Calibri" panose="020F0502020204030204"/>
              </a:rPr>
              <a:pPr/>
              <a:t>27</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995995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7A52BD-03E4-4C16-9333-263E89824E2A}"/>
              </a:ext>
            </a:extLst>
          </p:cNvPr>
          <p:cNvSpPr>
            <a:spLocks noGrp="1"/>
          </p:cNvSpPr>
          <p:nvPr>
            <p:ph type="title"/>
          </p:nvPr>
        </p:nvSpPr>
        <p:spPr/>
        <p:txBody>
          <a:bodyPr/>
          <a:lstStyle/>
          <a:p>
            <a:r>
              <a:rPr lang="sv-SE" dirty="0"/>
              <a:t>Mutual </a:t>
            </a:r>
            <a:r>
              <a:rPr lang="sv-SE" dirty="0" err="1"/>
              <a:t>collaboration</a:t>
            </a:r>
            <a:r>
              <a:rPr lang="sv-SE" dirty="0"/>
              <a:t> on </a:t>
            </a:r>
            <a:r>
              <a:rPr lang="sv-SE" dirty="0" err="1"/>
              <a:t>organizational</a:t>
            </a:r>
            <a:r>
              <a:rPr lang="sv-SE" dirty="0"/>
              <a:t> and team </a:t>
            </a:r>
            <a:r>
              <a:rPr lang="sv-SE" dirty="0" err="1"/>
              <a:t>level</a:t>
            </a:r>
            <a:endParaRPr lang="sv-SE" dirty="0"/>
          </a:p>
        </p:txBody>
      </p:sp>
      <p:sp>
        <p:nvSpPr>
          <p:cNvPr id="8" name="Text Placeholder 7">
            <a:extLst>
              <a:ext uri="{FF2B5EF4-FFF2-40B4-BE49-F238E27FC236}">
                <a16:creationId xmlns:a16="http://schemas.microsoft.com/office/drawing/2014/main" id="{4343177A-683B-4DCB-9B5D-F161F6D88D7B}"/>
              </a:ext>
            </a:extLst>
          </p:cNvPr>
          <p:cNvSpPr>
            <a:spLocks noGrp="1"/>
          </p:cNvSpPr>
          <p:nvPr>
            <p:ph type="body" idx="13"/>
          </p:nvPr>
        </p:nvSpPr>
        <p:spPr>
          <a:xfrm>
            <a:off x="193917" y="5655657"/>
            <a:ext cx="8595053" cy="279417"/>
          </a:xfrm>
        </p:spPr>
        <p:txBody>
          <a:bodyPr/>
          <a:lstStyle/>
          <a:p>
            <a:endParaRPr lang="sv-SE" dirty="0"/>
          </a:p>
        </p:txBody>
      </p:sp>
      <p:sp>
        <p:nvSpPr>
          <p:cNvPr id="6" name="Slide Number Placeholder 5">
            <a:extLst>
              <a:ext uri="{FF2B5EF4-FFF2-40B4-BE49-F238E27FC236}">
                <a16:creationId xmlns:a16="http://schemas.microsoft.com/office/drawing/2014/main" id="{70CA03AA-2E4B-43B2-AB30-D946A808709C}"/>
              </a:ext>
            </a:extLst>
          </p:cNvPr>
          <p:cNvSpPr>
            <a:spLocks noGrp="1"/>
          </p:cNvSpPr>
          <p:nvPr>
            <p:ph type="sldNum" sz="quarter" idx="14"/>
          </p:nvPr>
        </p:nvSpPr>
        <p:spPr/>
        <p:txBody>
          <a:bodyPr/>
          <a:lstStyle/>
          <a:p>
            <a:fld id="{E9F4CF8E-1AF5-A84A-BA30-8328B9038AD6}" type="slidenum">
              <a:rPr lang="en-US" smtClean="0"/>
              <a:pPr/>
              <a:t>28</a:t>
            </a:fld>
            <a:endParaRPr lang="en-US" dirty="0"/>
          </a:p>
        </p:txBody>
      </p:sp>
      <p:graphicFrame>
        <p:nvGraphicFramePr>
          <p:cNvPr id="9" name="Diagram 8">
            <a:extLst>
              <a:ext uri="{FF2B5EF4-FFF2-40B4-BE49-F238E27FC236}">
                <a16:creationId xmlns:a16="http://schemas.microsoft.com/office/drawing/2014/main" id="{77B73E9B-EC0D-44A8-8289-8A745AADCFE5}"/>
              </a:ext>
            </a:extLst>
          </p:cNvPr>
          <p:cNvGraphicFramePr/>
          <p:nvPr>
            <p:extLst>
              <p:ext uri="{D42A27DB-BD31-4B8C-83A1-F6EECF244321}">
                <p14:modId xmlns:p14="http://schemas.microsoft.com/office/powerpoint/2010/main" val="2340418640"/>
              </p:ext>
            </p:extLst>
          </p:nvPr>
        </p:nvGraphicFramePr>
        <p:xfrm>
          <a:off x="703848" y="1828800"/>
          <a:ext cx="7883971" cy="363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BC6FCEFD-5FCF-4447-8068-2F4A26456467}"/>
              </a:ext>
            </a:extLst>
          </p:cNvPr>
          <p:cNvSpPr txBox="1"/>
          <p:nvPr/>
        </p:nvSpPr>
        <p:spPr>
          <a:xfrm>
            <a:off x="5222065" y="3580462"/>
            <a:ext cx="684803" cy="253916"/>
          </a:xfrm>
          <a:prstGeom prst="rect">
            <a:avLst/>
          </a:prstGeom>
          <a:noFill/>
        </p:spPr>
        <p:txBody>
          <a:bodyPr wrap="none" rtlCol="0">
            <a:spAutoFit/>
          </a:bodyPr>
          <a:lstStyle/>
          <a:p>
            <a:r>
              <a:rPr lang="sv-SE" sz="1050" dirty="0"/>
              <a:t>Research</a:t>
            </a:r>
          </a:p>
        </p:txBody>
      </p:sp>
      <p:sp>
        <p:nvSpPr>
          <p:cNvPr id="11" name="TextBox 10">
            <a:extLst>
              <a:ext uri="{FF2B5EF4-FFF2-40B4-BE49-F238E27FC236}">
                <a16:creationId xmlns:a16="http://schemas.microsoft.com/office/drawing/2014/main" id="{F12A0004-1428-445E-AFAA-9438DE52D1FD}"/>
              </a:ext>
            </a:extLst>
          </p:cNvPr>
          <p:cNvSpPr txBox="1"/>
          <p:nvPr/>
        </p:nvSpPr>
        <p:spPr>
          <a:xfrm>
            <a:off x="3614102" y="2033868"/>
            <a:ext cx="970347" cy="430887"/>
          </a:xfrm>
          <a:prstGeom prst="rect">
            <a:avLst/>
          </a:prstGeom>
          <a:noFill/>
        </p:spPr>
        <p:txBody>
          <a:bodyPr wrap="square" rtlCol="0">
            <a:spAutoFit/>
          </a:bodyPr>
          <a:lstStyle/>
          <a:p>
            <a:r>
              <a:rPr lang="sv-SE" sz="1100" dirty="0"/>
              <a:t>Peer support </a:t>
            </a:r>
            <a:r>
              <a:rPr lang="sv-SE" sz="1100" dirty="0" err="1"/>
              <a:t>organizations</a:t>
            </a:r>
            <a:endParaRPr lang="sv-SE" sz="1100" dirty="0"/>
          </a:p>
        </p:txBody>
      </p:sp>
      <p:sp>
        <p:nvSpPr>
          <p:cNvPr id="12" name="TextBox 11">
            <a:extLst>
              <a:ext uri="{FF2B5EF4-FFF2-40B4-BE49-F238E27FC236}">
                <a16:creationId xmlns:a16="http://schemas.microsoft.com/office/drawing/2014/main" id="{CA7CAA29-6D45-482D-AF90-D00BFF481545}"/>
              </a:ext>
            </a:extLst>
          </p:cNvPr>
          <p:cNvSpPr txBox="1"/>
          <p:nvPr/>
        </p:nvSpPr>
        <p:spPr>
          <a:xfrm>
            <a:off x="4406245" y="2118507"/>
            <a:ext cx="930063" cy="261610"/>
          </a:xfrm>
          <a:prstGeom prst="rect">
            <a:avLst/>
          </a:prstGeom>
          <a:noFill/>
        </p:spPr>
        <p:txBody>
          <a:bodyPr wrap="none" rtlCol="0">
            <a:spAutoFit/>
          </a:bodyPr>
          <a:lstStyle/>
          <a:p>
            <a:r>
              <a:rPr lang="sv-SE" sz="1100" dirty="0"/>
              <a:t>Service </a:t>
            </a:r>
            <a:r>
              <a:rPr lang="sv-SE" sz="1100" dirty="0" err="1"/>
              <a:t>users</a:t>
            </a:r>
            <a:endParaRPr lang="sv-SE" sz="1100" dirty="0"/>
          </a:p>
        </p:txBody>
      </p:sp>
      <p:sp>
        <p:nvSpPr>
          <p:cNvPr id="13" name="Right Brace 12">
            <a:extLst>
              <a:ext uri="{FF2B5EF4-FFF2-40B4-BE49-F238E27FC236}">
                <a16:creationId xmlns:a16="http://schemas.microsoft.com/office/drawing/2014/main" id="{32B5715A-1C51-422C-BF3B-79D98ADE53C3}"/>
              </a:ext>
            </a:extLst>
          </p:cNvPr>
          <p:cNvSpPr/>
          <p:nvPr/>
        </p:nvSpPr>
        <p:spPr>
          <a:xfrm>
            <a:off x="6250406" y="1933803"/>
            <a:ext cx="415089" cy="30562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350"/>
          </a:p>
        </p:txBody>
      </p:sp>
      <p:sp>
        <p:nvSpPr>
          <p:cNvPr id="14" name="TextBox 13">
            <a:extLst>
              <a:ext uri="{FF2B5EF4-FFF2-40B4-BE49-F238E27FC236}">
                <a16:creationId xmlns:a16="http://schemas.microsoft.com/office/drawing/2014/main" id="{F8C499C2-CC23-43CA-A6CA-55899A342975}"/>
              </a:ext>
            </a:extLst>
          </p:cNvPr>
          <p:cNvSpPr txBox="1"/>
          <p:nvPr/>
        </p:nvSpPr>
        <p:spPr>
          <a:xfrm>
            <a:off x="6945588" y="3025903"/>
            <a:ext cx="1563607" cy="553998"/>
          </a:xfrm>
          <a:prstGeom prst="rect">
            <a:avLst/>
          </a:prstGeom>
          <a:noFill/>
        </p:spPr>
        <p:txBody>
          <a:bodyPr wrap="square" rtlCol="0">
            <a:spAutoFit/>
          </a:bodyPr>
          <a:lstStyle/>
          <a:p>
            <a:r>
              <a:rPr lang="sv-SE" sz="1500" dirty="0" err="1"/>
              <a:t>Members</a:t>
            </a:r>
            <a:r>
              <a:rPr lang="sv-SE" sz="1500" dirty="0"/>
              <a:t> of </a:t>
            </a:r>
          </a:p>
          <a:p>
            <a:r>
              <a:rPr lang="sv-SE" sz="1500" dirty="0"/>
              <a:t>co-</a:t>
            </a:r>
            <a:r>
              <a:rPr lang="sv-SE" sz="1500" dirty="0" err="1"/>
              <a:t>production</a:t>
            </a:r>
            <a:endParaRPr lang="sv-SE" sz="1500" dirty="0"/>
          </a:p>
        </p:txBody>
      </p:sp>
      <p:sp>
        <p:nvSpPr>
          <p:cNvPr id="17" name="TextBox 16">
            <a:extLst>
              <a:ext uri="{FF2B5EF4-FFF2-40B4-BE49-F238E27FC236}">
                <a16:creationId xmlns:a16="http://schemas.microsoft.com/office/drawing/2014/main" id="{12A0C47F-1518-4425-9EBB-E78E86857CC7}"/>
              </a:ext>
            </a:extLst>
          </p:cNvPr>
          <p:cNvSpPr txBox="1"/>
          <p:nvPr/>
        </p:nvSpPr>
        <p:spPr>
          <a:xfrm>
            <a:off x="1664597" y="3678328"/>
            <a:ext cx="784189" cy="261610"/>
          </a:xfrm>
          <a:prstGeom prst="rect">
            <a:avLst/>
          </a:prstGeom>
          <a:noFill/>
        </p:spPr>
        <p:txBody>
          <a:bodyPr wrap="none" rtlCol="0">
            <a:spAutoFit/>
          </a:bodyPr>
          <a:lstStyle/>
          <a:p>
            <a:r>
              <a:rPr lang="sv-SE" sz="1100" dirty="0" err="1"/>
              <a:t>Employers</a:t>
            </a:r>
            <a:endParaRPr lang="sv-SE" sz="1100" dirty="0"/>
          </a:p>
        </p:txBody>
      </p:sp>
      <p:sp>
        <p:nvSpPr>
          <p:cNvPr id="18" name="TextBox 17">
            <a:extLst>
              <a:ext uri="{FF2B5EF4-FFF2-40B4-BE49-F238E27FC236}">
                <a16:creationId xmlns:a16="http://schemas.microsoft.com/office/drawing/2014/main" id="{E2092DE7-37E5-4C22-994D-A2298AEE526A}"/>
              </a:ext>
            </a:extLst>
          </p:cNvPr>
          <p:cNvSpPr txBox="1"/>
          <p:nvPr/>
        </p:nvSpPr>
        <p:spPr>
          <a:xfrm>
            <a:off x="2507164" y="3626286"/>
            <a:ext cx="969139" cy="430887"/>
          </a:xfrm>
          <a:prstGeom prst="rect">
            <a:avLst/>
          </a:prstGeom>
          <a:noFill/>
        </p:spPr>
        <p:txBody>
          <a:bodyPr wrap="square" rtlCol="0">
            <a:spAutoFit/>
          </a:bodyPr>
          <a:lstStyle/>
          <a:p>
            <a:r>
              <a:rPr lang="sv-SE" sz="1100" dirty="0" err="1"/>
              <a:t>Employment</a:t>
            </a:r>
            <a:r>
              <a:rPr lang="sv-SE" sz="1100" dirty="0"/>
              <a:t> specialists</a:t>
            </a:r>
          </a:p>
        </p:txBody>
      </p:sp>
      <p:sp>
        <p:nvSpPr>
          <p:cNvPr id="19" name="TextBox 18">
            <a:extLst>
              <a:ext uri="{FF2B5EF4-FFF2-40B4-BE49-F238E27FC236}">
                <a16:creationId xmlns:a16="http://schemas.microsoft.com/office/drawing/2014/main" id="{2D04B7EA-2A05-4666-A555-A75DAE84167E}"/>
              </a:ext>
            </a:extLst>
          </p:cNvPr>
          <p:cNvSpPr txBox="1"/>
          <p:nvPr/>
        </p:nvSpPr>
        <p:spPr>
          <a:xfrm>
            <a:off x="1173079" y="2267676"/>
            <a:ext cx="1745414" cy="507831"/>
          </a:xfrm>
          <a:prstGeom prst="rect">
            <a:avLst/>
          </a:prstGeom>
          <a:noFill/>
        </p:spPr>
        <p:txBody>
          <a:bodyPr wrap="none" rtlCol="0">
            <a:spAutoFit/>
          </a:bodyPr>
          <a:lstStyle/>
          <a:p>
            <a:r>
              <a:rPr lang="sv-SE" sz="1350" dirty="0" err="1"/>
              <a:t>Financial</a:t>
            </a:r>
            <a:r>
              <a:rPr lang="sv-SE" sz="1350" dirty="0"/>
              <a:t> </a:t>
            </a:r>
            <a:r>
              <a:rPr lang="sv-SE" sz="1350" dirty="0" err="1"/>
              <a:t>coordination</a:t>
            </a:r>
            <a:endParaRPr lang="sv-SE" sz="1350" dirty="0"/>
          </a:p>
          <a:p>
            <a:r>
              <a:rPr lang="sv-SE" sz="1350" dirty="0"/>
              <a:t>FINSAM</a:t>
            </a:r>
          </a:p>
        </p:txBody>
      </p:sp>
    </p:spTree>
    <p:extLst>
      <p:ext uri="{BB962C8B-B14F-4D97-AF65-F5344CB8AC3E}">
        <p14:creationId xmlns:p14="http://schemas.microsoft.com/office/powerpoint/2010/main" val="2406887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1F76-57D2-4FB5-8540-753B3C5B725E}"/>
              </a:ext>
            </a:extLst>
          </p:cNvPr>
          <p:cNvSpPr>
            <a:spLocks noGrp="1"/>
          </p:cNvSpPr>
          <p:nvPr>
            <p:ph type="title"/>
          </p:nvPr>
        </p:nvSpPr>
        <p:spPr/>
        <p:txBody>
          <a:bodyPr/>
          <a:lstStyle/>
          <a:p>
            <a:r>
              <a:rPr lang="sv-SE" dirty="0"/>
              <a:t>Implementation </a:t>
            </a:r>
            <a:r>
              <a:rPr lang="sv-SE" dirty="0" err="1"/>
              <a:t>factors</a:t>
            </a:r>
            <a:r>
              <a:rPr lang="sv-SE" dirty="0"/>
              <a:t> of IPS </a:t>
            </a:r>
            <a:r>
              <a:rPr lang="sv-SE" dirty="0" err="1"/>
              <a:t>according</a:t>
            </a:r>
            <a:r>
              <a:rPr lang="sv-SE" dirty="0"/>
              <a:t> to </a:t>
            </a:r>
            <a:r>
              <a:rPr lang="sv-SE" dirty="0" err="1"/>
              <a:t>some</a:t>
            </a:r>
            <a:r>
              <a:rPr lang="sv-SE" dirty="0"/>
              <a:t> of the </a:t>
            </a:r>
            <a:r>
              <a:rPr lang="sv-SE" dirty="0" err="1"/>
              <a:t>items</a:t>
            </a:r>
            <a:r>
              <a:rPr lang="sv-SE" dirty="0"/>
              <a:t> in the </a:t>
            </a:r>
            <a:r>
              <a:rPr lang="sv-SE" dirty="0" err="1"/>
              <a:t>SiS</a:t>
            </a:r>
            <a:r>
              <a:rPr lang="sv-SE" dirty="0"/>
              <a:t> </a:t>
            </a:r>
            <a:r>
              <a:rPr lang="sv-SE" dirty="0" err="1"/>
              <a:t>framework</a:t>
            </a:r>
            <a:r>
              <a:rPr lang="sv-SE" dirty="0"/>
              <a:t> – a co-</a:t>
            </a:r>
            <a:r>
              <a:rPr lang="sv-SE" dirty="0" err="1"/>
              <a:t>production</a:t>
            </a:r>
            <a:r>
              <a:rPr lang="sv-SE" dirty="0"/>
              <a:t> </a:t>
            </a:r>
            <a:r>
              <a:rPr lang="sv-SE" dirty="0" err="1"/>
              <a:t>perspective</a:t>
            </a:r>
            <a:endParaRPr lang="sv-SE" dirty="0"/>
          </a:p>
        </p:txBody>
      </p:sp>
      <p:sp>
        <p:nvSpPr>
          <p:cNvPr id="3" name="Text Placeholder 2">
            <a:extLst>
              <a:ext uri="{FF2B5EF4-FFF2-40B4-BE49-F238E27FC236}">
                <a16:creationId xmlns:a16="http://schemas.microsoft.com/office/drawing/2014/main" id="{801DF6C5-4A21-41C6-B656-6603EA241F5E}"/>
              </a:ext>
            </a:extLst>
          </p:cNvPr>
          <p:cNvSpPr>
            <a:spLocks noGrp="1"/>
          </p:cNvSpPr>
          <p:nvPr>
            <p:ph type="body" idx="13"/>
          </p:nvPr>
        </p:nvSpPr>
        <p:spPr/>
        <p:txBody>
          <a:bodyPr/>
          <a:lstStyle/>
          <a:p>
            <a:endParaRPr lang="sv-SE"/>
          </a:p>
        </p:txBody>
      </p:sp>
      <p:sp>
        <p:nvSpPr>
          <p:cNvPr id="4" name="Text Placeholder 3">
            <a:extLst>
              <a:ext uri="{FF2B5EF4-FFF2-40B4-BE49-F238E27FC236}">
                <a16:creationId xmlns:a16="http://schemas.microsoft.com/office/drawing/2014/main" id="{53D9456B-DB47-4BFA-86AC-BE752A8E147E}"/>
              </a:ext>
            </a:extLst>
          </p:cNvPr>
          <p:cNvSpPr>
            <a:spLocks noGrp="1"/>
          </p:cNvSpPr>
          <p:nvPr>
            <p:ph type="body" sz="half" idx="2"/>
          </p:nvPr>
        </p:nvSpPr>
        <p:spPr/>
        <p:txBody>
          <a:bodyPr/>
          <a:lstStyle/>
          <a:p>
            <a:r>
              <a:rPr lang="sv-SE" b="1" dirty="0" err="1"/>
              <a:t>Organizational</a:t>
            </a:r>
            <a:r>
              <a:rPr lang="sv-SE" b="1" dirty="0"/>
              <a:t> </a:t>
            </a:r>
            <a:r>
              <a:rPr lang="sv-SE" b="1" dirty="0" err="1"/>
              <a:t>level</a:t>
            </a:r>
            <a:endParaRPr lang="sv-SE" b="1" dirty="0"/>
          </a:p>
          <a:p>
            <a:r>
              <a:rPr lang="en-US" sz="1050" b="1" dirty="0"/>
              <a:t>Legitimacy in the various organizations</a:t>
            </a:r>
          </a:p>
          <a:p>
            <a:r>
              <a:rPr lang="en-US" sz="1050" dirty="0"/>
              <a:t>Mental health services positive but still lack some knowledge of IPS</a:t>
            </a:r>
          </a:p>
          <a:p>
            <a:r>
              <a:rPr lang="en-US" sz="1050" dirty="0"/>
              <a:t>To start with, the Public Employment Service wanted the participants to engage in stepwise vocational services that they provide</a:t>
            </a:r>
          </a:p>
          <a:p>
            <a:r>
              <a:rPr lang="en-US" sz="1050" b="1" dirty="0"/>
              <a:t>Implementation climate</a:t>
            </a:r>
          </a:p>
          <a:p>
            <a:r>
              <a:rPr lang="en-US" sz="1050" dirty="0"/>
              <a:t>Four of the five mental health units prioritize integration of IPS</a:t>
            </a:r>
          </a:p>
          <a:p>
            <a:r>
              <a:rPr lang="en-US" sz="1050" b="1" dirty="0"/>
              <a:t>The model’s organizational fit</a:t>
            </a:r>
          </a:p>
          <a:p>
            <a:r>
              <a:rPr lang="en-US" sz="1050" dirty="0"/>
              <a:t>Great efforts in adapting to rules of PES, rather than finding collaborative solutions</a:t>
            </a:r>
          </a:p>
          <a:p>
            <a:r>
              <a:rPr lang="en-US" sz="1050" b="1" dirty="0"/>
              <a:t>Organizational collaboration</a:t>
            </a:r>
          </a:p>
          <a:p>
            <a:r>
              <a:rPr lang="en-US" sz="1050" dirty="0"/>
              <a:t>Steering group level; great efforts to find pathways in the social insurance system – meanwhile there are hindrances for collaboration at the team level (employment specialists and case workers at Social Insurance Agency)</a:t>
            </a:r>
          </a:p>
          <a:p>
            <a:r>
              <a:rPr lang="en-US" sz="1050" dirty="0"/>
              <a:t>An implementation group was organized early in the process</a:t>
            </a:r>
          </a:p>
          <a:p>
            <a:endParaRPr lang="sv-SE" dirty="0"/>
          </a:p>
        </p:txBody>
      </p:sp>
      <p:sp>
        <p:nvSpPr>
          <p:cNvPr id="5" name="Text Placeholder 4">
            <a:extLst>
              <a:ext uri="{FF2B5EF4-FFF2-40B4-BE49-F238E27FC236}">
                <a16:creationId xmlns:a16="http://schemas.microsoft.com/office/drawing/2014/main" id="{65036033-57C0-43B1-806C-AED7C837864B}"/>
              </a:ext>
            </a:extLst>
          </p:cNvPr>
          <p:cNvSpPr>
            <a:spLocks noGrp="1"/>
          </p:cNvSpPr>
          <p:nvPr>
            <p:ph type="body" sz="half" idx="14"/>
          </p:nvPr>
        </p:nvSpPr>
        <p:spPr/>
        <p:txBody>
          <a:bodyPr>
            <a:normAutofit/>
          </a:bodyPr>
          <a:lstStyle/>
          <a:p>
            <a:r>
              <a:rPr lang="sv-SE" b="1" dirty="0"/>
              <a:t>Team </a:t>
            </a:r>
            <a:r>
              <a:rPr lang="sv-SE" b="1" dirty="0" err="1"/>
              <a:t>level</a:t>
            </a:r>
            <a:endParaRPr lang="sv-SE" b="1" dirty="0"/>
          </a:p>
          <a:p>
            <a:r>
              <a:rPr lang="sv-SE" sz="1050" dirty="0" err="1"/>
              <a:t>Several</a:t>
            </a:r>
            <a:r>
              <a:rPr lang="sv-SE" sz="1050" dirty="0"/>
              <a:t> </a:t>
            </a:r>
            <a:r>
              <a:rPr lang="sv-SE" sz="1050" dirty="0" err="1"/>
              <a:t>units</a:t>
            </a:r>
            <a:r>
              <a:rPr lang="sv-SE" sz="1050" dirty="0"/>
              <a:t> </a:t>
            </a:r>
            <a:r>
              <a:rPr lang="sv-SE" sz="1050" dirty="0" err="1"/>
              <a:t>have</a:t>
            </a:r>
            <a:r>
              <a:rPr lang="sv-SE" sz="1050" dirty="0"/>
              <a:t> team </a:t>
            </a:r>
            <a:r>
              <a:rPr lang="sv-SE" sz="1050" dirty="0" err="1"/>
              <a:t>members</a:t>
            </a:r>
            <a:r>
              <a:rPr lang="sv-SE" sz="1050" dirty="0"/>
              <a:t> </a:t>
            </a:r>
            <a:r>
              <a:rPr lang="sv-SE" sz="1050" dirty="0" err="1"/>
              <a:t>supporting</a:t>
            </a:r>
            <a:r>
              <a:rPr lang="sv-SE" sz="1050" dirty="0"/>
              <a:t> the IPS</a:t>
            </a:r>
          </a:p>
          <a:p>
            <a:r>
              <a:rPr lang="sv-SE" sz="1050" dirty="0"/>
              <a:t>In </a:t>
            </a:r>
            <a:r>
              <a:rPr lang="sv-SE" sz="1050" dirty="0" err="1"/>
              <a:t>some</a:t>
            </a:r>
            <a:r>
              <a:rPr lang="sv-SE" sz="1050" dirty="0"/>
              <a:t> </a:t>
            </a:r>
            <a:r>
              <a:rPr lang="sv-SE" sz="1050" dirty="0" err="1"/>
              <a:t>units</a:t>
            </a:r>
            <a:r>
              <a:rPr lang="sv-SE" sz="1050" dirty="0"/>
              <a:t> </a:t>
            </a:r>
            <a:r>
              <a:rPr lang="sv-SE" sz="1050" dirty="0" err="1"/>
              <a:t>case</a:t>
            </a:r>
            <a:r>
              <a:rPr lang="sv-SE" sz="1050" dirty="0"/>
              <a:t> managers </a:t>
            </a:r>
            <a:r>
              <a:rPr lang="sv-SE" sz="1050" dirty="0" err="1"/>
              <a:t>are</a:t>
            </a:r>
            <a:r>
              <a:rPr lang="sv-SE" sz="1050" dirty="0"/>
              <a:t> </a:t>
            </a:r>
            <a:r>
              <a:rPr lang="sv-SE" sz="1050" dirty="0" err="1"/>
              <a:t>keen</a:t>
            </a:r>
            <a:r>
              <a:rPr lang="sv-SE" sz="1050" dirty="0"/>
              <a:t> to </a:t>
            </a:r>
            <a:r>
              <a:rPr lang="sv-SE" sz="1050" dirty="0" err="1"/>
              <a:t>decide</a:t>
            </a:r>
            <a:r>
              <a:rPr lang="sv-SE" sz="1050" dirty="0"/>
              <a:t> </a:t>
            </a:r>
            <a:r>
              <a:rPr lang="sv-SE" sz="1050" dirty="0" err="1"/>
              <a:t>who</a:t>
            </a:r>
            <a:r>
              <a:rPr lang="sv-SE" sz="1050" dirty="0"/>
              <a:t> </a:t>
            </a:r>
            <a:r>
              <a:rPr lang="sv-SE" sz="1050" dirty="0" err="1"/>
              <a:t>suits</a:t>
            </a:r>
            <a:r>
              <a:rPr lang="sv-SE" sz="1050" dirty="0"/>
              <a:t> to </a:t>
            </a:r>
            <a:r>
              <a:rPr lang="sv-SE" sz="1050" dirty="0" err="1"/>
              <a:t>participate</a:t>
            </a:r>
            <a:r>
              <a:rPr lang="sv-SE" sz="1050" dirty="0"/>
              <a:t> in IPS (</a:t>
            </a:r>
            <a:r>
              <a:rPr lang="sv-SE" sz="1050" dirty="0" err="1"/>
              <a:t>opposite</a:t>
            </a:r>
            <a:r>
              <a:rPr lang="sv-SE" sz="1050" dirty="0"/>
              <a:t> to </a:t>
            </a:r>
            <a:r>
              <a:rPr lang="sv-SE" sz="1050" dirty="0" err="1"/>
              <a:t>zero</a:t>
            </a:r>
            <a:r>
              <a:rPr lang="sv-SE" sz="1050" dirty="0"/>
              <a:t> </a:t>
            </a:r>
            <a:r>
              <a:rPr lang="sv-SE" sz="1050" dirty="0" err="1"/>
              <a:t>exclusion</a:t>
            </a:r>
            <a:r>
              <a:rPr lang="sv-SE" sz="1050" dirty="0"/>
              <a:t>)</a:t>
            </a:r>
          </a:p>
          <a:p>
            <a:r>
              <a:rPr lang="sv-SE" sz="1050" dirty="0" err="1"/>
              <a:t>Several</a:t>
            </a:r>
            <a:r>
              <a:rPr lang="sv-SE" sz="1050" dirty="0"/>
              <a:t> managers </a:t>
            </a:r>
            <a:r>
              <a:rPr lang="sv-SE" sz="1050" dirty="0" err="1"/>
              <a:t>have</a:t>
            </a:r>
            <a:r>
              <a:rPr lang="sv-SE" sz="1050" dirty="0"/>
              <a:t> </a:t>
            </a:r>
            <a:r>
              <a:rPr lang="sv-SE" sz="1050" dirty="0" err="1"/>
              <a:t>quit</a:t>
            </a:r>
            <a:r>
              <a:rPr lang="sv-SE" sz="1050" dirty="0"/>
              <a:t> </a:t>
            </a:r>
            <a:r>
              <a:rPr lang="sv-SE" sz="1050" dirty="0" err="1"/>
              <a:t>their</a:t>
            </a:r>
            <a:r>
              <a:rPr lang="sv-SE" sz="1050" dirty="0"/>
              <a:t> position </a:t>
            </a:r>
          </a:p>
          <a:p>
            <a:r>
              <a:rPr lang="sv-SE" sz="1050" dirty="0"/>
              <a:t>From start </a:t>
            </a:r>
            <a:r>
              <a:rPr lang="sv-SE" sz="1050" dirty="0" err="1"/>
              <a:t>there</a:t>
            </a:r>
            <a:r>
              <a:rPr lang="sv-SE" sz="1050" dirty="0"/>
              <a:t> </a:t>
            </a:r>
            <a:r>
              <a:rPr lang="sv-SE" sz="1050" dirty="0" err="1"/>
              <a:t>was</a:t>
            </a:r>
            <a:r>
              <a:rPr lang="sv-SE" sz="1050" dirty="0"/>
              <a:t> small </a:t>
            </a:r>
            <a:r>
              <a:rPr lang="sv-SE" sz="1050" dirty="0" err="1"/>
              <a:t>opportunities</a:t>
            </a:r>
            <a:r>
              <a:rPr lang="sv-SE" sz="1050" dirty="0"/>
              <a:t> for ES:s to </a:t>
            </a:r>
            <a:r>
              <a:rPr lang="sv-SE" sz="1050" dirty="0" err="1"/>
              <a:t>communicate</a:t>
            </a:r>
            <a:r>
              <a:rPr lang="sv-SE" sz="1050" dirty="0"/>
              <a:t> IPS in the team </a:t>
            </a:r>
            <a:r>
              <a:rPr lang="sv-SE" sz="1050" dirty="0" err="1"/>
              <a:t>consultations</a:t>
            </a:r>
            <a:r>
              <a:rPr lang="sv-SE" sz="1050" dirty="0"/>
              <a:t>, </a:t>
            </a:r>
            <a:r>
              <a:rPr lang="sv-SE" sz="1050" dirty="0" err="1"/>
              <a:t>this</a:t>
            </a:r>
            <a:r>
              <a:rPr lang="sv-SE" sz="1050" dirty="0"/>
              <a:t> has </a:t>
            </a:r>
            <a:r>
              <a:rPr lang="sv-SE" sz="1050" dirty="0" err="1"/>
              <a:t>changed</a:t>
            </a:r>
            <a:r>
              <a:rPr lang="sv-SE" sz="1050" dirty="0"/>
              <a:t> over </a:t>
            </a:r>
            <a:r>
              <a:rPr lang="sv-SE" sz="1050" dirty="0" err="1"/>
              <a:t>time</a:t>
            </a:r>
            <a:endParaRPr lang="sv-SE" sz="1050" dirty="0"/>
          </a:p>
          <a:p>
            <a:r>
              <a:rPr lang="sv-SE" sz="1050" dirty="0" err="1"/>
              <a:t>There</a:t>
            </a:r>
            <a:r>
              <a:rPr lang="sv-SE" sz="1050" dirty="0"/>
              <a:t> is </a:t>
            </a:r>
            <a:r>
              <a:rPr lang="sv-SE" sz="1050" dirty="0" err="1"/>
              <a:t>one</a:t>
            </a:r>
            <a:r>
              <a:rPr lang="sv-SE" sz="1050" dirty="0"/>
              <a:t> </a:t>
            </a:r>
            <a:r>
              <a:rPr lang="sv-SE" sz="1050" dirty="0" err="1"/>
              <a:t>unit</a:t>
            </a:r>
            <a:r>
              <a:rPr lang="sv-SE" sz="1050" dirty="0"/>
              <a:t> </a:t>
            </a:r>
            <a:r>
              <a:rPr lang="sv-SE" sz="1050" dirty="0" err="1"/>
              <a:t>where</a:t>
            </a:r>
            <a:r>
              <a:rPr lang="sv-SE" sz="1050" dirty="0"/>
              <a:t> </a:t>
            </a:r>
            <a:r>
              <a:rPr lang="sv-SE" sz="1050" dirty="0" err="1"/>
              <a:t>there</a:t>
            </a:r>
            <a:r>
              <a:rPr lang="sv-SE" sz="1050" dirty="0"/>
              <a:t> is </a:t>
            </a:r>
            <a:r>
              <a:rPr lang="sv-SE" sz="1050" dirty="0" err="1"/>
              <a:t>little</a:t>
            </a:r>
            <a:r>
              <a:rPr lang="sv-SE" sz="1050" dirty="0"/>
              <a:t> </a:t>
            </a:r>
            <a:r>
              <a:rPr lang="sv-SE" sz="1050" dirty="0" err="1"/>
              <a:t>interest</a:t>
            </a:r>
            <a:r>
              <a:rPr lang="sv-SE" sz="1050" dirty="0"/>
              <a:t> in </a:t>
            </a:r>
            <a:r>
              <a:rPr lang="sv-SE" sz="1050" dirty="0" err="1"/>
              <a:t>integrating</a:t>
            </a:r>
            <a:r>
              <a:rPr lang="sv-SE" sz="1050" dirty="0"/>
              <a:t> IPS, </a:t>
            </a:r>
            <a:r>
              <a:rPr lang="sv-SE" sz="1050" dirty="0" err="1"/>
              <a:t>several</a:t>
            </a:r>
            <a:r>
              <a:rPr lang="sv-SE" sz="1050" dirty="0"/>
              <a:t> ES </a:t>
            </a:r>
            <a:r>
              <a:rPr lang="sv-SE" sz="1050" dirty="0" err="1"/>
              <a:t>have</a:t>
            </a:r>
            <a:r>
              <a:rPr lang="sv-SE" sz="1050" dirty="0"/>
              <a:t> </a:t>
            </a:r>
            <a:r>
              <a:rPr lang="sv-SE" sz="1050" dirty="0" err="1"/>
              <a:t>discontinued</a:t>
            </a:r>
            <a:r>
              <a:rPr lang="sv-SE" sz="1050" dirty="0"/>
              <a:t> </a:t>
            </a:r>
            <a:r>
              <a:rPr lang="sv-SE" sz="1050" dirty="0" err="1"/>
              <a:t>their</a:t>
            </a:r>
            <a:r>
              <a:rPr lang="sv-SE" sz="1050" dirty="0"/>
              <a:t> </a:t>
            </a:r>
            <a:r>
              <a:rPr lang="sv-SE" sz="1050" dirty="0" err="1"/>
              <a:t>job</a:t>
            </a:r>
            <a:endParaRPr lang="sv-SE" sz="1050" dirty="0"/>
          </a:p>
          <a:p>
            <a:endParaRPr lang="sv-SE" sz="1050" dirty="0"/>
          </a:p>
          <a:p>
            <a:r>
              <a:rPr lang="sv-SE" b="1" dirty="0" err="1"/>
              <a:t>Continuos</a:t>
            </a:r>
            <a:r>
              <a:rPr lang="sv-SE" b="1" dirty="0"/>
              <a:t> </a:t>
            </a:r>
            <a:r>
              <a:rPr lang="sv-SE" b="1" dirty="0" err="1"/>
              <a:t>strategies</a:t>
            </a:r>
            <a:r>
              <a:rPr lang="sv-SE" b="1" dirty="0"/>
              <a:t> for support</a:t>
            </a:r>
          </a:p>
          <a:p>
            <a:r>
              <a:rPr lang="sv-SE" sz="1050" dirty="0" err="1"/>
              <a:t>There</a:t>
            </a:r>
            <a:r>
              <a:rPr lang="sv-SE" sz="1050" dirty="0"/>
              <a:t> is on-going supervision and support for ES and managers in the mental </a:t>
            </a:r>
            <a:r>
              <a:rPr lang="sv-SE" sz="1050" dirty="0" err="1"/>
              <a:t>health</a:t>
            </a:r>
            <a:r>
              <a:rPr lang="sv-SE" sz="1050" dirty="0"/>
              <a:t> </a:t>
            </a:r>
            <a:r>
              <a:rPr lang="sv-SE" sz="1050" dirty="0" err="1"/>
              <a:t>units</a:t>
            </a:r>
            <a:endParaRPr lang="sv-SE" sz="1050" dirty="0"/>
          </a:p>
          <a:p>
            <a:r>
              <a:rPr lang="sv-SE" sz="1050" dirty="0" err="1"/>
              <a:t>There</a:t>
            </a:r>
            <a:r>
              <a:rPr lang="sv-SE" sz="1050" dirty="0"/>
              <a:t> is a </a:t>
            </a:r>
            <a:r>
              <a:rPr lang="sv-SE" sz="1050" dirty="0" err="1"/>
              <a:t>need</a:t>
            </a:r>
            <a:r>
              <a:rPr lang="sv-SE" sz="1050" dirty="0"/>
              <a:t> for IPS </a:t>
            </a:r>
            <a:r>
              <a:rPr lang="sv-SE" sz="1050" dirty="0" err="1"/>
              <a:t>education</a:t>
            </a:r>
            <a:r>
              <a:rPr lang="sv-SE" sz="1050" dirty="0"/>
              <a:t> and </a:t>
            </a:r>
            <a:r>
              <a:rPr lang="sv-SE" sz="1050" dirty="0" err="1"/>
              <a:t>training</a:t>
            </a:r>
            <a:r>
              <a:rPr lang="sv-SE" sz="1050" dirty="0"/>
              <a:t> for team </a:t>
            </a:r>
            <a:r>
              <a:rPr lang="sv-SE" sz="1050" dirty="0" err="1"/>
              <a:t>members</a:t>
            </a:r>
            <a:endParaRPr lang="sv-SE" sz="1050" dirty="0"/>
          </a:p>
          <a:p>
            <a:r>
              <a:rPr lang="sv-SE" sz="1050" dirty="0" err="1"/>
              <a:t>Programme</a:t>
            </a:r>
            <a:r>
              <a:rPr lang="sv-SE" sz="1050" dirty="0"/>
              <a:t> </a:t>
            </a:r>
            <a:r>
              <a:rPr lang="sv-SE" sz="1050" dirty="0" err="1"/>
              <a:t>fidelity</a:t>
            </a:r>
            <a:r>
              <a:rPr lang="sv-SE" sz="1050" dirty="0"/>
              <a:t> is </a:t>
            </a:r>
            <a:r>
              <a:rPr lang="sv-SE" sz="1050" dirty="0" err="1"/>
              <a:t>assessed</a:t>
            </a:r>
            <a:r>
              <a:rPr lang="sv-SE" sz="1050" dirty="0"/>
              <a:t> </a:t>
            </a:r>
            <a:r>
              <a:rPr lang="sv-SE" sz="1050" dirty="0" err="1"/>
              <a:t>every</a:t>
            </a:r>
            <a:r>
              <a:rPr lang="sv-SE" sz="1050" dirty="0"/>
              <a:t> 6th </a:t>
            </a:r>
            <a:r>
              <a:rPr lang="sv-SE" sz="1050" dirty="0" err="1"/>
              <a:t>month</a:t>
            </a:r>
            <a:endParaRPr lang="sv-SE" sz="1050" dirty="0"/>
          </a:p>
        </p:txBody>
      </p:sp>
      <p:sp>
        <p:nvSpPr>
          <p:cNvPr id="6" name="Slide Number Placeholder 5">
            <a:extLst>
              <a:ext uri="{FF2B5EF4-FFF2-40B4-BE49-F238E27FC236}">
                <a16:creationId xmlns:a16="http://schemas.microsoft.com/office/drawing/2014/main" id="{DBF06663-101D-43B1-B314-E6E9E9BA13C2}"/>
              </a:ext>
            </a:extLst>
          </p:cNvPr>
          <p:cNvSpPr>
            <a:spLocks noGrp="1"/>
          </p:cNvSpPr>
          <p:nvPr>
            <p:ph type="sldNum" sz="quarter" idx="15"/>
          </p:nvPr>
        </p:nvSpPr>
        <p:spPr/>
        <p:txBody>
          <a:bodyPr/>
          <a:lstStyle/>
          <a:p>
            <a:fld id="{E9F4CF8E-1AF5-A84A-BA30-8328B9038AD6}" type="slidenum">
              <a:rPr lang="en-US" smtClean="0"/>
              <a:pPr/>
              <a:t>29</a:t>
            </a:fld>
            <a:endParaRPr lang="en-US" dirty="0"/>
          </a:p>
        </p:txBody>
      </p:sp>
    </p:spTree>
    <p:extLst>
      <p:ext uri="{BB962C8B-B14F-4D97-AF65-F5344CB8AC3E}">
        <p14:creationId xmlns:p14="http://schemas.microsoft.com/office/powerpoint/2010/main" val="352949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IPS in Sweden</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3</a:t>
            </a:fld>
            <a:endParaRPr lang="en-US" dirty="0"/>
          </a:p>
        </p:txBody>
      </p:sp>
      <p:sp>
        <p:nvSpPr>
          <p:cNvPr id="5" name="Rectangle 4">
            <a:extLst>
              <a:ext uri="{FF2B5EF4-FFF2-40B4-BE49-F238E27FC236}">
                <a16:creationId xmlns:a16="http://schemas.microsoft.com/office/drawing/2014/main" id="{4247402D-914E-4DCF-9C1F-F91F4512B5D5}"/>
              </a:ext>
            </a:extLst>
          </p:cNvPr>
          <p:cNvSpPr/>
          <p:nvPr/>
        </p:nvSpPr>
        <p:spPr>
          <a:xfrm>
            <a:off x="517236" y="1436914"/>
            <a:ext cx="1524000" cy="1283855"/>
          </a:xfrm>
          <a:prstGeom prst="rect">
            <a:avLst/>
          </a:prstGeom>
          <a:solidFill>
            <a:srgbClr val="1D2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Scale of IPS provision</a:t>
            </a:r>
          </a:p>
        </p:txBody>
      </p:sp>
      <p:sp>
        <p:nvSpPr>
          <p:cNvPr id="7" name="Rectangle 6">
            <a:extLst>
              <a:ext uri="{FF2B5EF4-FFF2-40B4-BE49-F238E27FC236}">
                <a16:creationId xmlns:a16="http://schemas.microsoft.com/office/drawing/2014/main" id="{73F1F50F-7319-454D-BC96-DCFEDD16C61C}"/>
              </a:ext>
            </a:extLst>
          </p:cNvPr>
          <p:cNvSpPr/>
          <p:nvPr/>
        </p:nvSpPr>
        <p:spPr>
          <a:xfrm>
            <a:off x="2267527" y="1511898"/>
            <a:ext cx="6320292" cy="128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latin typeface="Gill Sans MT" panose="020B0502020104020203" pitchFamily="34" charset="0"/>
              </a:rPr>
              <a:t>Approximately 4 Mental Health Services Regions in Sweden</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Approximately 35 IPS teams organised in Social Services </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Commissioned educations at Lund University (350 employment specialists since 2012). </a:t>
            </a:r>
          </a:p>
          <a:p>
            <a:endParaRPr lang="en-GB" sz="1600" dirty="0">
              <a:solidFill>
                <a:schemeClr val="tx1"/>
              </a:solidFill>
              <a:latin typeface="Gill Sans MT" panose="020B0502020104020203" pitchFamily="34" charset="0"/>
            </a:endParaRPr>
          </a:p>
          <a:p>
            <a:endParaRPr lang="en-GB" sz="1600" dirty="0">
              <a:solidFill>
                <a:schemeClr val="tx1"/>
              </a:solidFill>
              <a:latin typeface="Gill Sans MT" panose="020B0502020104020203" pitchFamily="34" charset="0"/>
            </a:endParaRPr>
          </a:p>
        </p:txBody>
      </p:sp>
      <p:sp>
        <p:nvSpPr>
          <p:cNvPr id="8" name="Rectangle 7">
            <a:extLst>
              <a:ext uri="{FF2B5EF4-FFF2-40B4-BE49-F238E27FC236}">
                <a16:creationId xmlns:a16="http://schemas.microsoft.com/office/drawing/2014/main" id="{ED078E69-F636-42CA-8CC4-08208382B545}"/>
              </a:ext>
            </a:extLst>
          </p:cNvPr>
          <p:cNvSpPr/>
          <p:nvPr/>
        </p:nvSpPr>
        <p:spPr>
          <a:xfrm>
            <a:off x="517236" y="3179527"/>
            <a:ext cx="1524000" cy="1283855"/>
          </a:xfrm>
          <a:prstGeom prst="rect">
            <a:avLst/>
          </a:prstGeom>
          <a:solidFill>
            <a:srgbClr val="1D2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Health and welfare landscape</a:t>
            </a:r>
          </a:p>
        </p:txBody>
      </p:sp>
      <p:sp>
        <p:nvSpPr>
          <p:cNvPr id="9" name="Rectangle 8">
            <a:extLst>
              <a:ext uri="{FF2B5EF4-FFF2-40B4-BE49-F238E27FC236}">
                <a16:creationId xmlns:a16="http://schemas.microsoft.com/office/drawing/2014/main" id="{4C998116-DC8E-492D-AFAC-1C8FFEAC077E}"/>
              </a:ext>
            </a:extLst>
          </p:cNvPr>
          <p:cNvSpPr/>
          <p:nvPr/>
        </p:nvSpPr>
        <p:spPr>
          <a:xfrm>
            <a:off x="2267527" y="2889353"/>
            <a:ext cx="6320292" cy="128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latin typeface="Gill Sans MT" panose="020B0502020104020203" pitchFamily="34" charset="0"/>
              </a:rPr>
              <a:t>Regular and first episode psychosis outpatient teams</a:t>
            </a:r>
          </a:p>
          <a:p>
            <a:pPr marL="742950" lvl="1" indent="-285750">
              <a:buFont typeface="Arial" panose="020B0604020202020204" pitchFamily="34" charset="0"/>
              <a:buChar char="•"/>
            </a:pPr>
            <a:r>
              <a:rPr lang="en-GB" sz="1600" dirty="0">
                <a:solidFill>
                  <a:schemeClr val="tx1"/>
                </a:solidFill>
                <a:latin typeface="Gill Sans MT" panose="020B0502020104020203" pitchFamily="34" charset="0"/>
              </a:rPr>
              <a:t>Employment specialist part of team (ACT or FACT)</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IPS teams organised within Social Services with attempts to integrate MHS</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Clubhouses employ employment specialists </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Welfare regulations and benefits of Public Employment Service, Social Insurance Agency, and Social Services are not compatible with IPS</a:t>
            </a:r>
          </a:p>
        </p:txBody>
      </p:sp>
      <p:sp>
        <p:nvSpPr>
          <p:cNvPr id="10" name="Rectangle 9">
            <a:extLst>
              <a:ext uri="{FF2B5EF4-FFF2-40B4-BE49-F238E27FC236}">
                <a16:creationId xmlns:a16="http://schemas.microsoft.com/office/drawing/2014/main" id="{2FB93B24-2FBA-4BB0-A1D6-B352A9873238}"/>
              </a:ext>
            </a:extLst>
          </p:cNvPr>
          <p:cNvSpPr/>
          <p:nvPr/>
        </p:nvSpPr>
        <p:spPr>
          <a:xfrm>
            <a:off x="517236" y="5015740"/>
            <a:ext cx="1524000" cy="1283855"/>
          </a:xfrm>
          <a:prstGeom prst="rect">
            <a:avLst/>
          </a:prstGeom>
          <a:solidFill>
            <a:srgbClr val="1D2F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Funding</a:t>
            </a:r>
          </a:p>
        </p:txBody>
      </p:sp>
      <p:sp>
        <p:nvSpPr>
          <p:cNvPr id="11" name="Rectangle 10">
            <a:extLst>
              <a:ext uri="{FF2B5EF4-FFF2-40B4-BE49-F238E27FC236}">
                <a16:creationId xmlns:a16="http://schemas.microsoft.com/office/drawing/2014/main" id="{B5C5F6ED-2222-4BE6-9A25-2B2B5B73BC3F}"/>
              </a:ext>
            </a:extLst>
          </p:cNvPr>
          <p:cNvSpPr/>
          <p:nvPr/>
        </p:nvSpPr>
        <p:spPr>
          <a:xfrm>
            <a:off x="2220024" y="4976310"/>
            <a:ext cx="7015416" cy="1283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latin typeface="Gill Sans MT" panose="020B0502020104020203" pitchFamily="34" charset="0"/>
              </a:rPr>
              <a:t>National incentives </a:t>
            </a:r>
          </a:p>
          <a:p>
            <a:pPr marL="742950" lvl="1" indent="-285750">
              <a:buFont typeface="Arial" panose="020B0604020202020204" pitchFamily="34" charset="0"/>
              <a:buChar char="•"/>
            </a:pPr>
            <a:r>
              <a:rPr lang="en-GB" sz="1600" dirty="0">
                <a:solidFill>
                  <a:schemeClr val="tx1"/>
                </a:solidFill>
                <a:latin typeface="Gill Sans MT" panose="020B0502020104020203" pitchFamily="34" charset="0"/>
              </a:rPr>
              <a:t>National Board of Health and Welfare-project funding</a:t>
            </a:r>
          </a:p>
          <a:p>
            <a:pPr marL="742950" lvl="1" indent="-285750">
              <a:buFont typeface="Arial" panose="020B0604020202020204" pitchFamily="34" charset="0"/>
              <a:buChar char="•"/>
            </a:pPr>
            <a:r>
              <a:rPr lang="en-GB" sz="1600" dirty="0">
                <a:solidFill>
                  <a:schemeClr val="tx1"/>
                </a:solidFill>
                <a:latin typeface="Gill Sans MT" panose="020B0502020104020203" pitchFamily="34" charset="0"/>
              </a:rPr>
              <a:t>National Financial Cooperation, FINSAM-project funding </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Regional and local MHS and Social Services</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An increase of attempts to make IPS a regular services, in stead of add-ons</a:t>
            </a:r>
          </a:p>
        </p:txBody>
      </p:sp>
    </p:spTree>
    <p:extLst>
      <p:ext uri="{BB962C8B-B14F-4D97-AF65-F5344CB8AC3E}">
        <p14:creationId xmlns:p14="http://schemas.microsoft.com/office/powerpoint/2010/main" val="184100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Time</a:t>
            </a:r>
            <a:r>
              <a:rPr lang="sv-SE" dirty="0"/>
              <a:t> to Talk</a:t>
            </a:r>
          </a:p>
        </p:txBody>
      </p:sp>
      <p:sp>
        <p:nvSpPr>
          <p:cNvPr id="4" name="Content Placeholder 3"/>
          <p:cNvSpPr>
            <a:spLocks noGrp="1"/>
          </p:cNvSpPr>
          <p:nvPr>
            <p:ph idx="1"/>
          </p:nvPr>
        </p:nvSpPr>
        <p:spPr>
          <a:xfrm>
            <a:off x="628650" y="4244092"/>
            <a:ext cx="7886700" cy="4351338"/>
          </a:xfrm>
        </p:spPr>
        <p:txBody>
          <a:bodyPr/>
          <a:lstStyle/>
          <a:p>
            <a:r>
              <a:rPr lang="sv-SE" dirty="0"/>
              <a:t>Can ”</a:t>
            </a:r>
            <a:r>
              <a:rPr lang="sv-SE" dirty="0" err="1"/>
              <a:t>peer</a:t>
            </a:r>
            <a:r>
              <a:rPr lang="sv-SE" dirty="0"/>
              <a:t> support” benefit </a:t>
            </a:r>
            <a:r>
              <a:rPr lang="sv-SE" dirty="0" err="1"/>
              <a:t>your</a:t>
            </a:r>
            <a:r>
              <a:rPr lang="sv-SE" dirty="0"/>
              <a:t> IPS service?</a:t>
            </a:r>
          </a:p>
          <a:p>
            <a:r>
              <a:rPr lang="sv-SE" dirty="0" err="1"/>
              <a:t>How</a:t>
            </a:r>
            <a:r>
              <a:rPr lang="sv-SE" dirty="0"/>
              <a:t> </a:t>
            </a:r>
            <a:r>
              <a:rPr lang="sv-SE" dirty="0" err="1"/>
              <a:t>may</a:t>
            </a:r>
            <a:r>
              <a:rPr lang="sv-SE" dirty="0"/>
              <a:t> </a:t>
            </a:r>
            <a:r>
              <a:rPr lang="en-US" dirty="0"/>
              <a:t>co-production facilitate IPS in your community?</a:t>
            </a:r>
            <a:endParaRPr lang="sv-SE" dirty="0"/>
          </a:p>
        </p:txBody>
      </p:sp>
      <p:sp>
        <p:nvSpPr>
          <p:cNvPr id="3" name="Slide Number Placeholder 2"/>
          <p:cNvSpPr>
            <a:spLocks noGrp="1"/>
          </p:cNvSpPr>
          <p:nvPr>
            <p:ph type="sldNum" sz="quarter" idx="4294967295"/>
          </p:nvPr>
        </p:nvSpPr>
        <p:spPr>
          <a:xfrm>
            <a:off x="8753475" y="6373813"/>
            <a:ext cx="390525" cy="365125"/>
          </a:xfrm>
        </p:spPr>
        <p:txBody>
          <a:bodyPr/>
          <a:lstStyle/>
          <a:p>
            <a:fld id="{E9F4CF8E-1AF5-A84A-BA30-8328B9038AD6}" type="slidenum">
              <a:rPr lang="en-US" smtClean="0"/>
              <a:pPr/>
              <a:t>30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7726" y="554499"/>
            <a:ext cx="4002005" cy="3487164"/>
          </a:xfrm>
          <a:prstGeom prst="rect">
            <a:avLst/>
          </a:prstGeom>
        </p:spPr>
      </p:pic>
    </p:spTree>
    <p:extLst>
      <p:ext uri="{BB962C8B-B14F-4D97-AF65-F5344CB8AC3E}">
        <p14:creationId xmlns:p14="http://schemas.microsoft.com/office/powerpoint/2010/main" val="1068453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1569" y="243365"/>
            <a:ext cx="7886700" cy="590837"/>
          </a:xfrm>
        </p:spPr>
        <p:txBody>
          <a:bodyPr>
            <a:normAutofit fontScale="90000"/>
          </a:bodyPr>
          <a:lstStyle/>
          <a:p>
            <a:r>
              <a:rPr lang="sv-SE" sz="2800" dirty="0" err="1"/>
              <a:t>Publications</a:t>
            </a:r>
            <a:r>
              <a:rPr lang="sv-SE" sz="2800" dirty="0"/>
              <a:t> 2021-2018: </a:t>
            </a:r>
            <a:br>
              <a:rPr lang="sv-SE" sz="2800" dirty="0"/>
            </a:br>
            <a:endParaRPr lang="sv-SE" sz="2800" dirty="0"/>
          </a:p>
        </p:txBody>
      </p:sp>
      <p:sp>
        <p:nvSpPr>
          <p:cNvPr id="8" name="Content Placeholder 7"/>
          <p:cNvSpPr>
            <a:spLocks noGrp="1"/>
          </p:cNvSpPr>
          <p:nvPr>
            <p:ph idx="1"/>
          </p:nvPr>
        </p:nvSpPr>
        <p:spPr>
          <a:xfrm>
            <a:off x="231569" y="676174"/>
            <a:ext cx="8847117" cy="5762707"/>
          </a:xfrm>
        </p:spPr>
        <p:txBody>
          <a:bodyPr>
            <a:noAutofit/>
          </a:bodyPr>
          <a:lstStyle/>
          <a:p>
            <a:pPr marL="0" indent="0">
              <a:buNone/>
            </a:pPr>
            <a:r>
              <a:rPr lang="en-US" sz="1200" dirty="0"/>
              <a:t>Liljeholm U. </a:t>
            </a:r>
            <a:r>
              <a:rPr lang="en-US" sz="1200" dirty="0" err="1"/>
              <a:t>Hillborg</a:t>
            </a:r>
            <a:r>
              <a:rPr lang="en-US" sz="1200" dirty="0"/>
              <a:t> H, </a:t>
            </a:r>
            <a:r>
              <a:rPr lang="en-US" sz="1200" dirty="0" err="1"/>
              <a:t>Löfgren</a:t>
            </a:r>
            <a:r>
              <a:rPr lang="en-US" sz="1200" dirty="0"/>
              <a:t> V, Rosenberg D, Bejerholm U. </a:t>
            </a:r>
            <a:r>
              <a:rPr lang="sv-SE" sz="1200" dirty="0"/>
              <a:t>The </a:t>
            </a:r>
            <a:r>
              <a:rPr lang="sv-SE" sz="1200" dirty="0" err="1"/>
              <a:t>journey</a:t>
            </a:r>
            <a:r>
              <a:rPr lang="sv-SE" sz="1200" dirty="0"/>
              <a:t> to my student </a:t>
            </a:r>
            <a:r>
              <a:rPr lang="sv-SE" sz="1200" dirty="0" err="1"/>
              <a:t>identity</a:t>
            </a:r>
            <a:r>
              <a:rPr lang="sv-SE" sz="1200" dirty="0"/>
              <a:t>: A </a:t>
            </a:r>
            <a:r>
              <a:rPr lang="sv-SE" sz="1200" dirty="0" err="1"/>
              <a:t>grounded</a:t>
            </a:r>
            <a:r>
              <a:rPr lang="sv-SE" sz="1200" dirty="0"/>
              <a:t> </a:t>
            </a:r>
            <a:r>
              <a:rPr lang="sv-SE" sz="1200" dirty="0" err="1"/>
              <a:t>theory</a:t>
            </a:r>
            <a:r>
              <a:rPr lang="sv-SE" sz="1200" dirty="0"/>
              <a:t> </a:t>
            </a:r>
            <a:r>
              <a:rPr lang="sv-SE" sz="1200" dirty="0" err="1"/>
              <a:t>study</a:t>
            </a:r>
            <a:r>
              <a:rPr lang="sv-SE" sz="1200" dirty="0"/>
              <a:t> on </a:t>
            </a:r>
            <a:r>
              <a:rPr lang="sv-SE" sz="1200" dirty="0" err="1"/>
              <a:t>supported</a:t>
            </a:r>
            <a:r>
              <a:rPr lang="sv-SE" sz="1200" dirty="0"/>
              <a:t> </a:t>
            </a:r>
            <a:r>
              <a:rPr lang="sv-SE" sz="1200" dirty="0" err="1"/>
              <a:t>education</a:t>
            </a:r>
            <a:r>
              <a:rPr lang="sv-SE" sz="1200" dirty="0"/>
              <a:t> for </a:t>
            </a:r>
            <a:r>
              <a:rPr lang="sv-SE" sz="1200" dirty="0" err="1"/>
              <a:t>young</a:t>
            </a:r>
            <a:r>
              <a:rPr lang="sv-SE" sz="1200" dirty="0"/>
              <a:t> </a:t>
            </a:r>
            <a:r>
              <a:rPr lang="sv-SE" sz="1200" dirty="0" err="1"/>
              <a:t>adults</a:t>
            </a:r>
            <a:r>
              <a:rPr lang="sv-SE" sz="1200" dirty="0"/>
              <a:t> </a:t>
            </a:r>
            <a:r>
              <a:rPr lang="sv-SE" sz="1200" dirty="0" err="1"/>
              <a:t>with</a:t>
            </a:r>
            <a:r>
              <a:rPr lang="sv-SE" sz="1200" dirty="0"/>
              <a:t> mental </a:t>
            </a:r>
            <a:r>
              <a:rPr lang="sv-SE" sz="1200" dirty="0" err="1"/>
              <a:t>health</a:t>
            </a:r>
            <a:r>
              <a:rPr lang="sv-SE" sz="1200" dirty="0"/>
              <a:t> problems. </a:t>
            </a:r>
            <a:r>
              <a:rPr lang="sv-SE" sz="1200" dirty="0" err="1"/>
              <a:t>Accepted</a:t>
            </a:r>
            <a:r>
              <a:rPr lang="sv-SE" sz="1200" dirty="0"/>
              <a:t> for </a:t>
            </a:r>
            <a:r>
              <a:rPr lang="sv-SE" sz="1200" dirty="0" err="1"/>
              <a:t>publication</a:t>
            </a:r>
            <a:r>
              <a:rPr lang="sv-SE" sz="1200" dirty="0"/>
              <a:t>.</a:t>
            </a:r>
          </a:p>
          <a:p>
            <a:pPr marL="0" indent="0">
              <a:buNone/>
            </a:pPr>
            <a:r>
              <a:rPr lang="en-US" sz="1200" dirty="0"/>
              <a:t>Engdahl P, Svedberg P, Bejerholm U. Acceptability of a digital return-to-work intervention for common mental disorders: a qualitative study on service user perspectives. </a:t>
            </a:r>
            <a:r>
              <a:rPr lang="en-US" sz="1200" i="1" dirty="0"/>
              <a:t>BMC Psychiatry</a:t>
            </a:r>
            <a:r>
              <a:rPr lang="en-US" sz="1200" dirty="0"/>
              <a:t>. In press.</a:t>
            </a:r>
            <a:endParaRPr lang="sv-SE" sz="1200" dirty="0"/>
          </a:p>
          <a:p>
            <a:pPr marL="0" indent="0">
              <a:buNone/>
            </a:pPr>
            <a:r>
              <a:rPr lang="en-US" sz="1200" dirty="0" err="1"/>
              <a:t>Wallstroem</a:t>
            </a:r>
            <a:r>
              <a:rPr lang="en-US" sz="1200" dirty="0"/>
              <a:t> IG, Pedersen P, Christensen TN, Hellström L, </a:t>
            </a:r>
            <a:r>
              <a:rPr lang="en-US" sz="1200" dirty="0" err="1"/>
              <a:t>Bojesen</a:t>
            </a:r>
            <a:r>
              <a:rPr lang="en-US" sz="1200" dirty="0"/>
              <a:t> AB, </a:t>
            </a:r>
            <a:r>
              <a:rPr lang="en-US" sz="1200" dirty="0" err="1"/>
              <a:t>Stenager</a:t>
            </a:r>
            <a:r>
              <a:rPr lang="en-US" sz="1200" dirty="0"/>
              <a:t> E, White S, Mueser KT, Bejerholm U, van </a:t>
            </a:r>
            <a:r>
              <a:rPr lang="en-US" sz="1200" dirty="0" err="1"/>
              <a:t>Busschbach</a:t>
            </a:r>
            <a:r>
              <a:rPr lang="en-US" sz="1200" dirty="0"/>
              <a:t> JT, Michon H, Eplov LF. A Systematic Review of Individual Placement and Support, Employment, and Personal and Clinical Recovery. </a:t>
            </a:r>
            <a:r>
              <a:rPr lang="en-US" sz="1200" i="1" dirty="0"/>
              <a:t>Psychiatric Services</a:t>
            </a:r>
            <a:r>
              <a:rPr lang="en-US" sz="1200" dirty="0"/>
              <a:t>, 2021 May 4:appips202000070. </a:t>
            </a:r>
            <a:r>
              <a:rPr lang="en-US" sz="1200" dirty="0" err="1"/>
              <a:t>doi</a:t>
            </a:r>
            <a:r>
              <a:rPr lang="en-US" sz="1200" dirty="0"/>
              <a:t>: 10.1176/appi.ps.202000070</a:t>
            </a:r>
            <a:endParaRPr lang="sv-SE" sz="1200" dirty="0"/>
          </a:p>
          <a:p>
            <a:pPr marL="0" indent="0">
              <a:buNone/>
            </a:pPr>
            <a:r>
              <a:rPr lang="en-US" sz="1200" dirty="0"/>
              <a:t>Hellström L, Pedersen P, </a:t>
            </a:r>
            <a:r>
              <a:rPr lang="en-US" sz="1200" dirty="0" err="1"/>
              <a:t>Nordahl</a:t>
            </a:r>
            <a:r>
              <a:rPr lang="en-US" sz="1200" dirty="0"/>
              <a:t> Christensen T, </a:t>
            </a:r>
            <a:r>
              <a:rPr lang="en-US" sz="1200" dirty="0" err="1"/>
              <a:t>Gammelgaard</a:t>
            </a:r>
            <a:r>
              <a:rPr lang="en-US" sz="1200" dirty="0"/>
              <a:t> </a:t>
            </a:r>
            <a:r>
              <a:rPr lang="en-US" sz="1200" dirty="0" err="1"/>
              <a:t>Wallstroem</a:t>
            </a:r>
            <a:r>
              <a:rPr lang="en-US" sz="1200" dirty="0"/>
              <a:t> I, </a:t>
            </a:r>
            <a:r>
              <a:rPr lang="en-US" sz="1200" dirty="0" err="1"/>
              <a:t>Bojesen</a:t>
            </a:r>
            <a:r>
              <a:rPr lang="en-US" sz="1200" dirty="0"/>
              <a:t> AB, </a:t>
            </a:r>
            <a:r>
              <a:rPr lang="en-US" sz="1200" dirty="0" err="1"/>
              <a:t>Stenager</a:t>
            </a:r>
            <a:r>
              <a:rPr lang="en-US" sz="1200" dirty="0"/>
              <a:t> E, Bejerholm U, van </a:t>
            </a:r>
            <a:r>
              <a:rPr lang="en-US" sz="1200" dirty="0" err="1"/>
              <a:t>Busschbach</a:t>
            </a:r>
            <a:r>
              <a:rPr lang="en-US" sz="1200" dirty="0"/>
              <a:t> J, Michon H, Mueser KT, Reme SE, White S, Falgaard Eplov L. Vocational outcomes of the individual placement and support model in subgroups of diagnoses, substance abuse, and forensic conditions: a systematic review and analysis of pooled original data. </a:t>
            </a:r>
            <a:r>
              <a:rPr lang="en-US" sz="1200" i="1" dirty="0"/>
              <a:t>Journal of Occupational Rehabilitation</a:t>
            </a:r>
            <a:r>
              <a:rPr lang="en-US" sz="1200" dirty="0"/>
              <a:t>. 2021 Mar 4. </a:t>
            </a:r>
            <a:r>
              <a:rPr lang="en-US" sz="1200" dirty="0" err="1"/>
              <a:t>doi</a:t>
            </a:r>
            <a:r>
              <a:rPr lang="en-US" sz="1200" dirty="0"/>
              <a:t>: 10.1007/s10926-021-09960-z. </a:t>
            </a:r>
            <a:endParaRPr lang="sv-SE" sz="1200" dirty="0"/>
          </a:p>
          <a:p>
            <a:pPr marL="0" indent="0">
              <a:buNone/>
            </a:pPr>
            <a:r>
              <a:rPr lang="en-US" sz="1200" dirty="0"/>
              <a:t>Lexén A, Emmelin M, Hansson L, Svensson B, Porter S, Bejerholm U. Changes in rehabilitation actors' mental health literacy and support to employers. </a:t>
            </a:r>
            <a:r>
              <a:rPr lang="en-US" sz="1200" i="1" dirty="0"/>
              <a:t>Work</a:t>
            </a:r>
            <a:r>
              <a:rPr lang="en-US" sz="1200" dirty="0"/>
              <a:t>. 2021;69(3):1053-1061. </a:t>
            </a:r>
            <a:r>
              <a:rPr lang="en-US" sz="1200" dirty="0" err="1"/>
              <a:t>doi</a:t>
            </a:r>
            <a:r>
              <a:rPr lang="en-US" sz="1200" dirty="0"/>
              <a:t>: 10.3233/WOR-213535</a:t>
            </a:r>
            <a:endParaRPr lang="sv-SE" sz="1200" dirty="0"/>
          </a:p>
          <a:p>
            <a:pPr marL="0" indent="0">
              <a:buNone/>
            </a:pPr>
            <a:r>
              <a:rPr lang="en-US" sz="1200" dirty="0" err="1"/>
              <a:t>Hillborg</a:t>
            </a:r>
            <a:r>
              <a:rPr lang="en-US" sz="1200" dirty="0"/>
              <a:t> H, Lövgren V, Bejerholm U, Rosenberg D. Integrating interventions that can support a career-oriented recovery for young adults: Building on the supported education knowledge base. </a:t>
            </a:r>
            <a:r>
              <a:rPr lang="en-US" sz="1200" i="1" dirty="0"/>
              <a:t>Journal of Psychosocial Rehabilitation and Mental Health</a:t>
            </a:r>
            <a:r>
              <a:rPr lang="en-US" sz="1200" dirty="0"/>
              <a:t>. 2020; 8(1):35-60. </a:t>
            </a:r>
            <a:r>
              <a:rPr lang="en-US" sz="1200" dirty="0" err="1"/>
              <a:t>doi</a:t>
            </a:r>
            <a:r>
              <a:rPr lang="en-US" sz="1200" dirty="0"/>
              <a:t>: 10.1007/s40737-020-00197-2</a:t>
            </a:r>
            <a:endParaRPr lang="sv-SE" sz="1200" dirty="0"/>
          </a:p>
          <a:p>
            <a:pPr marL="0" indent="0">
              <a:buNone/>
            </a:pPr>
            <a:r>
              <a:rPr lang="en-US" sz="1200" dirty="0"/>
              <a:t>Engdahl P, Svedberg P, Lexén A, Bejerholm U. The role of a digital return-to-work solution for individuals with common mental disorders: perspectives of three stakeholder groups. </a:t>
            </a:r>
            <a:r>
              <a:rPr lang="en-US" sz="1200" i="1" dirty="0"/>
              <a:t>Journal of Medical Internet Research (JMIR) Formative research</a:t>
            </a:r>
            <a:r>
              <a:rPr lang="en-US" sz="1200" dirty="0"/>
              <a:t>, 2020;4(9): e15625. doi:10.2196/15625</a:t>
            </a:r>
            <a:endParaRPr lang="sv-SE" sz="1200" dirty="0"/>
          </a:p>
          <a:p>
            <a:pPr marL="0" indent="0">
              <a:buNone/>
            </a:pPr>
            <a:r>
              <a:rPr lang="en-US" sz="1200" dirty="0" err="1"/>
              <a:t>Hillborg</a:t>
            </a:r>
            <a:r>
              <a:rPr lang="en-US" sz="1200" dirty="0"/>
              <a:t> H, Bergmark U, Bejerholm U. Implementation of Individual Placement and Support in first-episode psychosis unit: A new way of working. </a:t>
            </a:r>
            <a:r>
              <a:rPr lang="en-US" sz="1200" i="1" dirty="0"/>
              <a:t>Social Policy and Administration</a:t>
            </a:r>
            <a:r>
              <a:rPr lang="en-US" sz="1200" dirty="0"/>
              <a:t>. 2020. </a:t>
            </a:r>
            <a:r>
              <a:rPr lang="en-US" sz="1200" dirty="0" err="1"/>
              <a:t>doi</a:t>
            </a:r>
            <a:r>
              <a:rPr lang="en-US" sz="1200" dirty="0"/>
              <a:t>: 10.1111/spol.12611  </a:t>
            </a:r>
            <a:endParaRPr lang="sv-SE" sz="1200" dirty="0"/>
          </a:p>
          <a:p>
            <a:pPr marL="0" indent="0">
              <a:buNone/>
            </a:pPr>
            <a:r>
              <a:rPr lang="en-US" sz="1200" dirty="0"/>
              <a:t>Lövgren V, </a:t>
            </a:r>
            <a:r>
              <a:rPr lang="en-US" sz="1200" dirty="0" err="1"/>
              <a:t>Hillborg</a:t>
            </a:r>
            <a:r>
              <a:rPr lang="en-US" sz="1200" dirty="0"/>
              <a:t> H, Bejerholm U, Rosenberg D. Supported Education in a Swedish Context? Opportunities and Challenges for Developing Career-oriented Supports for Young Adults with Mental Health Problems. </a:t>
            </a:r>
            <a:r>
              <a:rPr lang="en-US" sz="1200" i="1" dirty="0"/>
              <a:t>Scandinavian Journal of Disability Research</a:t>
            </a:r>
            <a:r>
              <a:rPr lang="en-US" sz="1200" dirty="0"/>
              <a:t>, 2020; 22(1):1-11. </a:t>
            </a:r>
            <a:r>
              <a:rPr lang="en-US" sz="1200" dirty="0" err="1"/>
              <a:t>doi</a:t>
            </a:r>
            <a:r>
              <a:rPr lang="en-US" sz="1200" dirty="0"/>
              <a:t>: 10.16993/sjdr.648  </a:t>
            </a:r>
            <a:endParaRPr lang="sv-SE" sz="1200" dirty="0"/>
          </a:p>
          <a:p>
            <a:pPr marL="0" indent="0">
              <a:buNone/>
            </a:pPr>
            <a:r>
              <a:rPr lang="en-US" sz="1200" dirty="0"/>
              <a:t>Johanson S, Markström U, Larsson ME, Bejerholm U. Implementation of a novel-return-to-work approach for persons with affective disorders in a traditional vocational rehabilitation context: a case study. </a:t>
            </a:r>
            <a:r>
              <a:rPr lang="en-US" sz="1200" i="1" dirty="0"/>
              <a:t>International Journal of Mental Health System</a:t>
            </a:r>
            <a:r>
              <a:rPr lang="en-US" sz="1200" dirty="0"/>
              <a:t>. 2020;14:22. </a:t>
            </a:r>
            <a:r>
              <a:rPr lang="en-US" sz="1200" dirty="0" err="1"/>
              <a:t>doi</a:t>
            </a:r>
            <a:r>
              <a:rPr lang="en-US" sz="1200" dirty="0"/>
              <a:t>: 10.1186/s13033-020-00355-w. </a:t>
            </a:r>
            <a:r>
              <a:rPr lang="en-US" sz="1200" dirty="0" err="1"/>
              <a:t>eCollection</a:t>
            </a:r>
            <a:r>
              <a:rPr lang="en-US" sz="1200" dirty="0"/>
              <a:t> 2020.  </a:t>
            </a:r>
            <a:endParaRPr lang="sv-SE" sz="1200" dirty="0"/>
          </a:p>
          <a:p>
            <a:pPr marL="0" indent="0">
              <a:buNone/>
            </a:pPr>
            <a:r>
              <a:rPr lang="en-US" sz="1200" dirty="0"/>
              <a:t>Porter S, Lexén A, Bejerholm U. Employers’ beliefs, knowledge and strategies used in providing support to employees with mental health problems. </a:t>
            </a:r>
            <a:r>
              <a:rPr lang="en-US" sz="1200" i="1" dirty="0"/>
              <a:t>Journal of Vocational Rehabilitation</a:t>
            </a:r>
            <a:r>
              <a:rPr lang="en-US" sz="1200" dirty="0"/>
              <a:t>, 2019; 51(3): 325-337. doi:10.3233/JVR-191049</a:t>
            </a:r>
            <a:endParaRPr lang="sv-SE" sz="1200" dirty="0"/>
          </a:p>
          <a:p>
            <a:pPr marL="0" indent="0">
              <a:buNone/>
            </a:pPr>
            <a:r>
              <a:rPr lang="en-US" sz="1200" dirty="0"/>
              <a:t>Lexén A, Emmelin M, Hansson L, Bejerholm U. Exploring the service and knowledge gap between rehabilitation professionals and employers in the return-to-work process of people with mental health problems in Sweden. </a:t>
            </a:r>
            <a:r>
              <a:rPr lang="en-US" sz="1200" i="1" dirty="0"/>
              <a:t>Work</a:t>
            </a:r>
            <a:r>
              <a:rPr lang="en-US" sz="1200" dirty="0"/>
              <a:t>. 2019; 64(3):495-506. </a:t>
            </a:r>
            <a:r>
              <a:rPr lang="en-US" sz="1200" dirty="0" err="1"/>
              <a:t>doi</a:t>
            </a:r>
            <a:r>
              <a:rPr lang="en-US" sz="1200" dirty="0"/>
              <a:t>: 10.3233/WOR-193011</a:t>
            </a:r>
            <a:endParaRPr lang="sv-SE" sz="1200" dirty="0"/>
          </a:p>
          <a:p>
            <a:endParaRPr lang="sv-SE" sz="1000" dirty="0"/>
          </a:p>
        </p:txBody>
      </p:sp>
      <p:sp>
        <p:nvSpPr>
          <p:cNvPr id="6" name="Slide Number Placeholder 5"/>
          <p:cNvSpPr>
            <a:spLocks noGrp="1"/>
          </p:cNvSpPr>
          <p:nvPr>
            <p:ph type="sldNum" sz="quarter" idx="4294967295"/>
          </p:nvPr>
        </p:nvSpPr>
        <p:spPr>
          <a:xfrm>
            <a:off x="8753475" y="6373813"/>
            <a:ext cx="390525" cy="365125"/>
          </a:xfrm>
        </p:spPr>
        <p:txBody>
          <a:bodyPr/>
          <a:lstStyle/>
          <a:p>
            <a:fld id="{E9F4CF8E-1AF5-A84A-BA30-8328B9038AD6}" type="slidenum">
              <a:rPr lang="en-US" smtClean="0"/>
              <a:pPr/>
              <a:t>31</a:t>
            </a:fld>
            <a:endParaRPr lang="en-US" dirty="0"/>
          </a:p>
        </p:txBody>
      </p:sp>
    </p:spTree>
    <p:extLst>
      <p:ext uri="{BB962C8B-B14F-4D97-AF65-F5344CB8AC3E}">
        <p14:creationId xmlns:p14="http://schemas.microsoft.com/office/powerpoint/2010/main" val="3179189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6577" y="860961"/>
            <a:ext cx="7998773" cy="5316002"/>
          </a:xfrm>
        </p:spPr>
        <p:txBody>
          <a:bodyPr>
            <a:normAutofit fontScale="40000" lnSpcReduction="20000"/>
          </a:bodyPr>
          <a:lstStyle/>
          <a:p>
            <a:pPr marL="0" indent="0">
              <a:buNone/>
            </a:pPr>
            <a:r>
              <a:rPr lang="en-US" sz="3000" dirty="0"/>
              <a:t>Liljeholm U, Bejerholm U. Work identity development in young adults with mental health problems. </a:t>
            </a:r>
            <a:r>
              <a:rPr lang="en-US" sz="3000" i="1" dirty="0"/>
              <a:t>Scandinavian Journal of Occupational Therapy</a:t>
            </a:r>
            <a:r>
              <a:rPr lang="en-US" sz="3000" dirty="0"/>
              <a:t>. 2019 Jul 12:1-10. </a:t>
            </a:r>
            <a:r>
              <a:rPr lang="en-US" sz="3000" dirty="0" err="1"/>
              <a:t>doi</a:t>
            </a:r>
            <a:r>
              <a:rPr lang="en-US" sz="3000" dirty="0"/>
              <a:t>: 10.1080/11038128.2019.1609084.</a:t>
            </a:r>
          </a:p>
          <a:p>
            <a:pPr marL="0" indent="0">
              <a:buNone/>
            </a:pPr>
            <a:r>
              <a:rPr lang="en-US" sz="3000" dirty="0"/>
              <a:t>Johanson S, Markström U, Bejerholm U. Enabling the return-to-work process among people with affective disorders -A multiple case study. </a:t>
            </a:r>
            <a:r>
              <a:rPr lang="en-US" sz="3000" i="1" dirty="0"/>
              <a:t>Scandinavian Journal of Occupational Therapy</a:t>
            </a:r>
            <a:r>
              <a:rPr lang="en-US" sz="3000" dirty="0"/>
              <a:t>. 2019; 26(3):205-2018. </a:t>
            </a:r>
            <a:r>
              <a:rPr lang="en-US" sz="3000" dirty="0" err="1"/>
              <a:t>doi</a:t>
            </a:r>
            <a:r>
              <a:rPr lang="en-US" sz="3000" dirty="0"/>
              <a:t>: 10.1080/11038128.2017.1396356.</a:t>
            </a:r>
            <a:endParaRPr lang="sv-SE" sz="3000" dirty="0"/>
          </a:p>
          <a:p>
            <a:pPr marL="0" indent="0">
              <a:buNone/>
            </a:pPr>
            <a:r>
              <a:rPr lang="en-US" sz="3000" dirty="0"/>
              <a:t>Porter S, Lexén A, Bejerholm U. Mental health literacy among vocational rehabilitation professionals and their perception of employers in the return-to-work process. </a:t>
            </a:r>
            <a:r>
              <a:rPr lang="en-US" sz="3000" i="1" dirty="0"/>
              <a:t>Vocational Rehabilitation Journal</a:t>
            </a:r>
            <a:r>
              <a:rPr lang="en-US" sz="3000" dirty="0"/>
              <a:t>, 2019; 50(2):157-169..</a:t>
            </a:r>
            <a:endParaRPr lang="sv-SE" sz="3000" dirty="0"/>
          </a:p>
          <a:p>
            <a:pPr marL="0" indent="0">
              <a:buNone/>
            </a:pPr>
            <a:r>
              <a:rPr lang="en-US" sz="3000" dirty="0"/>
              <a:t>Bergmark M, Bejerholm U, Markström U. Implementation of evidence-based interventions: Analyzing critical components for sustainability in community mental health services. </a:t>
            </a:r>
            <a:r>
              <a:rPr lang="en-US" sz="3000" i="1" dirty="0"/>
              <a:t>Social Work in Mental Health</a:t>
            </a:r>
            <a:r>
              <a:rPr lang="en-US" sz="3000" dirty="0"/>
              <a:t>, 2019; 17(2):129-148. </a:t>
            </a:r>
            <a:endParaRPr lang="sv-SE" sz="3000" dirty="0"/>
          </a:p>
          <a:p>
            <a:pPr marL="0" indent="0">
              <a:buNone/>
            </a:pPr>
            <a:r>
              <a:rPr lang="en-US" sz="3000" dirty="0"/>
              <a:t>Bejerholm U, Roe D. Personal Recovery within Positive Psychiatry. </a:t>
            </a:r>
            <a:r>
              <a:rPr lang="en-US" sz="3000" i="1" dirty="0"/>
              <a:t>Nordic Journal of Psychiatry</a:t>
            </a:r>
            <a:r>
              <a:rPr lang="en-US" sz="3000" dirty="0"/>
              <a:t>, 2019; 72(6): 420-430. </a:t>
            </a:r>
            <a:r>
              <a:rPr lang="en-US" sz="3000" dirty="0" err="1"/>
              <a:t>doi</a:t>
            </a:r>
            <a:r>
              <a:rPr lang="en-US" sz="3000" dirty="0"/>
              <a:t>: 10.1080/08039488.2018.1492015 </a:t>
            </a:r>
            <a:endParaRPr lang="sv-SE" sz="3000" dirty="0"/>
          </a:p>
          <a:p>
            <a:pPr marL="0" indent="0">
              <a:buNone/>
            </a:pPr>
            <a:r>
              <a:rPr lang="en-US" sz="3000" dirty="0"/>
              <a:t>Bergmark M, Bejerholm U, Svensson B, Markström U. Complex interventions and inter-organizational relationships: Examining core implementation components of Assertive Community Treatment. </a:t>
            </a:r>
            <a:r>
              <a:rPr lang="en-US" sz="3000" i="1" dirty="0"/>
              <a:t>International Journal of Integrated Care</a:t>
            </a:r>
            <a:r>
              <a:rPr lang="en-US" sz="3000" dirty="0"/>
              <a:t>, 2018; 18(4):11. </a:t>
            </a:r>
            <a:r>
              <a:rPr lang="en-US" sz="3000" dirty="0" err="1"/>
              <a:t>doi</a:t>
            </a:r>
            <a:r>
              <a:rPr lang="en-US" sz="3000" dirty="0"/>
              <a:t> 10.5334/ijic.3547.  </a:t>
            </a:r>
            <a:endParaRPr lang="sv-SE" sz="3000" dirty="0"/>
          </a:p>
          <a:p>
            <a:pPr marL="0" indent="0">
              <a:buNone/>
            </a:pPr>
            <a:r>
              <a:rPr lang="en-US" sz="3000" dirty="0"/>
              <a:t>Porter S, Lexén A, Johanson S, Bejerholm U. Critical factors for the return-to-work process among people with affective disorders: voices from two approaches. </a:t>
            </a:r>
            <a:r>
              <a:rPr lang="en-US" sz="3000" i="1" dirty="0"/>
              <a:t>Work</a:t>
            </a:r>
            <a:r>
              <a:rPr lang="en-US" sz="3000" dirty="0"/>
              <a:t>, 2018; 60(2):221-234. </a:t>
            </a:r>
            <a:r>
              <a:rPr lang="en-US" sz="3000" dirty="0" err="1"/>
              <a:t>doi</a:t>
            </a:r>
            <a:r>
              <a:rPr lang="en-US" sz="3000" dirty="0"/>
              <a:t>: 10.3233/WOR-182737  </a:t>
            </a:r>
            <a:endParaRPr lang="sv-SE" sz="3000" dirty="0"/>
          </a:p>
          <a:p>
            <a:pPr marL="0" indent="0">
              <a:buNone/>
            </a:pPr>
            <a:r>
              <a:rPr lang="en-US" sz="3000" dirty="0"/>
              <a:t>Porter S, Bejerholm U. The effect of Individual Enabling and Support on empowerment and depression severity in persons with affective disorders: outcome of a randomized controlled trial. </a:t>
            </a:r>
            <a:r>
              <a:rPr lang="en-US" sz="3000" i="1" dirty="0"/>
              <a:t>Nordic Journal of Psychiatry</a:t>
            </a:r>
            <a:r>
              <a:rPr lang="en-US" sz="3000" dirty="0"/>
              <a:t>, 2018; 72(4):259-267. </a:t>
            </a:r>
            <a:r>
              <a:rPr lang="en-US" sz="3000" dirty="0" err="1"/>
              <a:t>doi</a:t>
            </a:r>
            <a:r>
              <a:rPr lang="en-US" sz="3000" dirty="0"/>
              <a:t>: 10.1080/08039488.2018.1432685  </a:t>
            </a:r>
            <a:endParaRPr lang="sv-SE" sz="3000" dirty="0"/>
          </a:p>
          <a:p>
            <a:pPr marL="0" indent="0">
              <a:buNone/>
            </a:pPr>
            <a:r>
              <a:rPr lang="en-US" sz="3000" dirty="0"/>
              <a:t>Bergmark M, Bejerholm U, Markström, U. Critical Components in Implementing Evidence Based Practice - A Multiple Case Study of Individual Placement and Support for People with Psychiatric Disabilities. </a:t>
            </a:r>
            <a:r>
              <a:rPr lang="en-US" sz="3000" i="1" dirty="0"/>
              <a:t>Social Policy and Administration</a:t>
            </a:r>
            <a:r>
              <a:rPr lang="en-US" sz="3000" dirty="0"/>
              <a:t>, 2018; 52(3):790-808. </a:t>
            </a:r>
            <a:r>
              <a:rPr lang="en-US" sz="3000" dirty="0" err="1"/>
              <a:t>doi</a:t>
            </a:r>
            <a:r>
              <a:rPr lang="en-US" sz="3000" dirty="0"/>
              <a:t>: 10.1111/spol.12243.  </a:t>
            </a:r>
            <a:endParaRPr lang="sv-SE" sz="3000" dirty="0"/>
          </a:p>
          <a:p>
            <a:pPr marL="0" indent="0">
              <a:buNone/>
            </a:pPr>
            <a:r>
              <a:rPr lang="en-US" sz="3000" dirty="0"/>
              <a:t>Saha S, Bejerholm U, Gerdtham, U-G, Jarl J. Cost-effectiveness of supported employment adapted for people with affective disorders. </a:t>
            </a:r>
            <a:r>
              <a:rPr lang="en-US" sz="3000" i="1" dirty="0"/>
              <a:t>Nordic Journal of Psychiatry</a:t>
            </a:r>
            <a:r>
              <a:rPr lang="en-US" sz="3000" dirty="0"/>
              <a:t>, 2018; 72(3):236-239. </a:t>
            </a:r>
            <a:r>
              <a:rPr lang="en-US" sz="3000" dirty="0" err="1"/>
              <a:t>doi</a:t>
            </a:r>
            <a:r>
              <a:rPr lang="en-US" sz="3000" dirty="0"/>
              <a:t>: 10.1080/08039488.2017.1422801. </a:t>
            </a:r>
            <a:endParaRPr lang="sv-SE" sz="3000" dirty="0"/>
          </a:p>
          <a:p>
            <a:pPr marL="0" indent="0">
              <a:buNone/>
            </a:pPr>
            <a:r>
              <a:rPr lang="en-US" sz="3000" dirty="0"/>
              <a:t>Markström U, Svensson B, Bergmark M, Hansson L, Bejerholm, U. What influences a sustainable implementation of evidence-based interventions in community mental health services? Development and pilot testing of a tool for mapping core components. </a:t>
            </a:r>
            <a:r>
              <a:rPr lang="en-US" sz="3000" i="1" dirty="0"/>
              <a:t>Journal of Mental Health</a:t>
            </a:r>
            <a:r>
              <a:rPr lang="en-US" sz="3000" dirty="0"/>
              <a:t>, 27(5):395-401. 2018. </a:t>
            </a:r>
            <a:r>
              <a:rPr lang="en-US" sz="3000" dirty="0" err="1"/>
              <a:t>doi</a:t>
            </a:r>
            <a:r>
              <a:rPr lang="en-US" sz="3000" dirty="0"/>
              <a:t>: 10.1080/09638237.2017.1417544. </a:t>
            </a:r>
            <a:endParaRPr lang="sv-SE" sz="3000" dirty="0"/>
          </a:p>
          <a:p>
            <a:pPr marL="0" indent="0">
              <a:buNone/>
            </a:pPr>
            <a:r>
              <a:rPr lang="en-US" sz="3000" dirty="0"/>
              <a:t>Lexén A, Bejerholm U. Occupational engagement and cognitive functioning among persons with schizophrenia: an explorative study. </a:t>
            </a:r>
            <a:r>
              <a:rPr lang="en-US" sz="3000" i="1" dirty="0"/>
              <a:t>Scandinavian Journal of Occupational Therapy</a:t>
            </a:r>
            <a:r>
              <a:rPr lang="en-US" sz="3000" dirty="0"/>
              <a:t>, 2018; 25(3):172-179. </a:t>
            </a:r>
            <a:r>
              <a:rPr lang="en-US" sz="3000" dirty="0" err="1"/>
              <a:t>doi</a:t>
            </a:r>
            <a:r>
              <a:rPr lang="en-US" sz="3000" dirty="0"/>
              <a:t>: 10.1080/11038128.2017.1290135</a:t>
            </a:r>
            <a:endParaRPr lang="sv-SE" sz="3000" dirty="0"/>
          </a:p>
          <a:p>
            <a:endParaRPr lang="sv-SE" dirty="0"/>
          </a:p>
        </p:txBody>
      </p:sp>
      <p:sp>
        <p:nvSpPr>
          <p:cNvPr id="4" name="Slide Number Placeholder 3"/>
          <p:cNvSpPr>
            <a:spLocks noGrp="1"/>
          </p:cNvSpPr>
          <p:nvPr>
            <p:ph type="sldNum" sz="quarter" idx="12"/>
          </p:nvPr>
        </p:nvSpPr>
        <p:spPr/>
        <p:txBody>
          <a:bodyPr/>
          <a:lstStyle/>
          <a:p>
            <a:fld id="{E9F4CF8E-1AF5-A84A-BA30-8328B9038AD6}" type="slidenum">
              <a:rPr lang="en-US" smtClean="0"/>
              <a:t>32</a:t>
            </a:fld>
            <a:endParaRPr lang="en-US"/>
          </a:p>
        </p:txBody>
      </p:sp>
      <p:sp>
        <p:nvSpPr>
          <p:cNvPr id="7" name="Title 6"/>
          <p:cNvSpPr>
            <a:spLocks noGrp="1"/>
          </p:cNvSpPr>
          <p:nvPr>
            <p:ph type="title"/>
          </p:nvPr>
        </p:nvSpPr>
        <p:spPr>
          <a:xfrm>
            <a:off x="468333" y="234497"/>
            <a:ext cx="3652405" cy="525523"/>
          </a:xfrm>
        </p:spPr>
        <p:txBody>
          <a:bodyPr>
            <a:normAutofit/>
          </a:bodyPr>
          <a:lstStyle/>
          <a:p>
            <a:r>
              <a:rPr lang="sv-SE" sz="2800" dirty="0" err="1"/>
              <a:t>Publications</a:t>
            </a:r>
            <a:r>
              <a:rPr lang="sv-SE" sz="2800" dirty="0"/>
              <a:t> 2018-2021</a:t>
            </a:r>
          </a:p>
        </p:txBody>
      </p:sp>
    </p:spTree>
    <p:extLst>
      <p:ext uri="{BB962C8B-B14F-4D97-AF65-F5344CB8AC3E}">
        <p14:creationId xmlns:p14="http://schemas.microsoft.com/office/powerpoint/2010/main" val="4060657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9F4CF8E-1AF5-A84A-BA30-8328B9038AD6}" type="slidenum">
              <a:rPr lang="en-US" smtClean="0"/>
              <a:t>33</a:t>
            </a:fld>
            <a:endParaRPr lang="en-US"/>
          </a:p>
        </p:txBody>
      </p:sp>
      <p:pic>
        <p:nvPicPr>
          <p:cNvPr id="5" name="Picture Placeholder 7"/>
          <p:cNvPicPr>
            <a:picLocks noChangeAspect="1"/>
          </p:cNvPicPr>
          <p:nvPr/>
        </p:nvPicPr>
        <p:blipFill>
          <a:blip r:embed="rId2" cstate="screen">
            <a:extLst>
              <a:ext uri="{28A0092B-C50C-407E-A947-70E740481C1C}">
                <a14:useLocalDpi xmlns:a14="http://schemas.microsoft.com/office/drawing/2010/main" val="0"/>
              </a:ext>
            </a:extLst>
          </a:blip>
          <a:srcRect l="20832" r="20832"/>
          <a:stretch>
            <a:fillRect/>
          </a:stretch>
        </p:blipFill>
        <p:spPr>
          <a:xfrm>
            <a:off x="4378879" y="1330036"/>
            <a:ext cx="3910839" cy="4117378"/>
          </a:xfrm>
          <a:prstGeom prst="rect">
            <a:avLst/>
          </a:prstGeom>
        </p:spPr>
      </p:pic>
      <p:sp>
        <p:nvSpPr>
          <p:cNvPr id="6" name="TextBox 5"/>
          <p:cNvSpPr txBox="1"/>
          <p:nvPr/>
        </p:nvSpPr>
        <p:spPr>
          <a:xfrm>
            <a:off x="467167" y="1828800"/>
            <a:ext cx="3579250" cy="4278094"/>
          </a:xfrm>
          <a:prstGeom prst="rect">
            <a:avLst/>
          </a:prstGeom>
          <a:noFill/>
        </p:spPr>
        <p:txBody>
          <a:bodyPr wrap="none" rtlCol="0">
            <a:spAutoFit/>
          </a:bodyPr>
          <a:lstStyle/>
          <a:p>
            <a:r>
              <a:rPr lang="sv-SE" sz="3200" dirty="0" err="1"/>
              <a:t>Thank</a:t>
            </a:r>
            <a:r>
              <a:rPr lang="sv-SE" sz="3200" dirty="0"/>
              <a:t> </a:t>
            </a:r>
            <a:r>
              <a:rPr lang="sv-SE" sz="3200" dirty="0" err="1"/>
              <a:t>you</a:t>
            </a:r>
            <a:r>
              <a:rPr lang="sv-SE" sz="3200" dirty="0"/>
              <a:t>!</a:t>
            </a:r>
          </a:p>
          <a:p>
            <a:endParaRPr lang="sv-SE" sz="3200" dirty="0"/>
          </a:p>
          <a:p>
            <a:r>
              <a:rPr lang="sv-SE" sz="3200" dirty="0">
                <a:latin typeface="Brush Script MT" panose="03060802040406070304" pitchFamily="66" charset="0"/>
              </a:rPr>
              <a:t>Ulrika, Suzanne, Ulrika</a:t>
            </a:r>
          </a:p>
          <a:p>
            <a:endParaRPr lang="sv-SE" sz="3200" dirty="0"/>
          </a:p>
          <a:p>
            <a:endParaRPr lang="sv-SE" dirty="0"/>
          </a:p>
          <a:p>
            <a:r>
              <a:rPr lang="sv-SE" dirty="0">
                <a:hlinkClick r:id="rId3"/>
              </a:rPr>
              <a:t>ulrika.bejerholm@med.lu.se</a:t>
            </a:r>
            <a:endParaRPr lang="sv-SE" dirty="0"/>
          </a:p>
          <a:p>
            <a:r>
              <a:rPr lang="sv-SE" dirty="0">
                <a:hlinkClick r:id="rId4"/>
              </a:rPr>
              <a:t>ulrika.bejerholm@skane.se</a:t>
            </a:r>
            <a:endParaRPr lang="sv-SE" dirty="0"/>
          </a:p>
          <a:p>
            <a:r>
              <a:rPr lang="sv-SE" dirty="0">
                <a:hlinkClick r:id="rId5"/>
              </a:rPr>
              <a:t>suzanne.johanson@med.lu.se</a:t>
            </a:r>
            <a:endParaRPr lang="sv-SE" dirty="0"/>
          </a:p>
          <a:p>
            <a:r>
              <a:rPr lang="sv-SE" dirty="0">
                <a:hlinkClick r:id="rId6"/>
              </a:rPr>
              <a:t>ulrika.liljeholm@med.lu.se</a:t>
            </a:r>
            <a:endParaRPr lang="sv-SE" dirty="0"/>
          </a:p>
          <a:p>
            <a:r>
              <a:rPr lang="sv-SE" dirty="0">
                <a:hlinkClick r:id="rId7"/>
              </a:rPr>
              <a:t>ulrika.liljeholm@sodertalje.se</a:t>
            </a:r>
            <a:endParaRPr lang="sv-SE" dirty="0"/>
          </a:p>
          <a:p>
            <a:endParaRPr lang="sv-SE" dirty="0"/>
          </a:p>
          <a:p>
            <a:r>
              <a:rPr lang="sv-SE" dirty="0"/>
              <a:t>www.cepi.lu.se</a:t>
            </a:r>
          </a:p>
        </p:txBody>
      </p:sp>
      <p:pic>
        <p:nvPicPr>
          <p:cNvPr id="7" name="Picture 6"/>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044687" y="5596660"/>
            <a:ext cx="1245031" cy="610445"/>
          </a:xfrm>
          <a:prstGeom prst="rect">
            <a:avLst/>
          </a:prstGeom>
        </p:spPr>
      </p:pic>
    </p:spTree>
    <p:extLst>
      <p:ext uri="{BB962C8B-B14F-4D97-AF65-F5344CB8AC3E}">
        <p14:creationId xmlns:p14="http://schemas.microsoft.com/office/powerpoint/2010/main" val="228251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of IPS in Sweden</a:t>
            </a:r>
          </a:p>
        </p:txBody>
      </p:sp>
      <p:sp>
        <p:nvSpPr>
          <p:cNvPr id="3" name="Text Placeholder 2"/>
          <p:cNvSpPr>
            <a:spLocks noGrp="1"/>
          </p:cNvSpPr>
          <p:nvPr>
            <p:ph type="body" idx="13"/>
          </p:nvPr>
        </p:nvSpPr>
        <p:spPr/>
        <p:txBody>
          <a:bodyPr/>
          <a:lstStyle/>
          <a:p>
            <a:endParaRPr lang="en-US" dirty="0"/>
          </a:p>
        </p:txBody>
      </p:sp>
      <p:sp>
        <p:nvSpPr>
          <p:cNvPr id="4" name="Text Placeholder 3"/>
          <p:cNvSpPr>
            <a:spLocks noGrp="1"/>
          </p:cNvSpPr>
          <p:nvPr>
            <p:ph type="body" sz="half" idx="2"/>
          </p:nvPr>
        </p:nvSpPr>
        <p:spPr>
          <a:xfrm>
            <a:off x="812800" y="1571953"/>
            <a:ext cx="7675417" cy="4410924"/>
          </a:xfrm>
        </p:spPr>
        <p:txBody>
          <a:bodyPr>
            <a:normAutofit/>
          </a:bodyPr>
          <a:lstStyle/>
          <a:p>
            <a:pPr marL="285750" indent="-285750">
              <a:buFont typeface="Arial" charset="0"/>
              <a:buChar char="•"/>
            </a:pPr>
            <a:r>
              <a:rPr lang="en-US" dirty="0">
                <a:latin typeface="Gill Sans MT" panose="020B0502020104020203" pitchFamily="34" charset="0"/>
              </a:rPr>
              <a:t>Through </a:t>
            </a:r>
            <a:r>
              <a:rPr lang="en-US" dirty="0">
                <a:solidFill>
                  <a:schemeClr val="accent2">
                    <a:lumMod val="75000"/>
                  </a:schemeClr>
                </a:solidFill>
                <a:latin typeface="Gill Sans MT" panose="020B0502020104020203" pitchFamily="34" charset="0"/>
              </a:rPr>
              <a:t>a randomized controlled trial </a:t>
            </a:r>
            <a:r>
              <a:rPr lang="en-US" dirty="0">
                <a:latin typeface="Gill Sans MT" panose="020B0502020104020203" pitchFamily="34" charset="0"/>
              </a:rPr>
              <a:t>(2008-2011), to benchmark Swedish vocational outcome in relation to the EQOLISE trial, 42% vs. 11%, (Bejerholm et al)</a:t>
            </a:r>
          </a:p>
          <a:p>
            <a:pPr marL="285750" indent="-285750">
              <a:buFont typeface="Arial" charset="0"/>
              <a:buChar char="•"/>
            </a:pPr>
            <a:r>
              <a:rPr lang="en-US" dirty="0">
                <a:latin typeface="Gill Sans MT" panose="020B0502020104020203" pitchFamily="34" charset="0"/>
              </a:rPr>
              <a:t>National Board of Health and Welfare publishes </a:t>
            </a:r>
            <a:r>
              <a:rPr lang="en-US" dirty="0">
                <a:solidFill>
                  <a:srgbClr val="FF0000"/>
                </a:solidFill>
                <a:latin typeface="Gill Sans MT" panose="020B0502020104020203" pitchFamily="34" charset="0"/>
              </a:rPr>
              <a:t>National Guidelines of Psychosocial Interventions and IPS (highest priority) </a:t>
            </a:r>
            <a:r>
              <a:rPr lang="en-US" dirty="0">
                <a:latin typeface="Gill Sans MT" panose="020B0502020104020203" pitchFamily="34" charset="0"/>
              </a:rPr>
              <a:t>for persons with schizophrenia and similar disorder or limitations (2011)</a:t>
            </a:r>
          </a:p>
          <a:p>
            <a:pPr marL="285750" indent="-285750">
              <a:buFont typeface="Arial" charset="0"/>
              <a:buChar char="•"/>
            </a:pPr>
            <a:r>
              <a:rPr lang="en-US" dirty="0">
                <a:latin typeface="Gill Sans MT" panose="020B0502020104020203" pitchFamily="34" charset="0"/>
              </a:rPr>
              <a:t>Commissioned education with national intake</a:t>
            </a:r>
          </a:p>
          <a:p>
            <a:pPr marL="285750" indent="-285750">
              <a:buFont typeface="Arial" charset="0"/>
              <a:buChar char="•"/>
            </a:pPr>
            <a:r>
              <a:rPr lang="en-US" dirty="0">
                <a:latin typeface="Gill Sans MT" panose="020B0502020104020203" pitchFamily="34" charset="0"/>
              </a:rPr>
              <a:t>National Board of Health and Welfare </a:t>
            </a:r>
            <a:r>
              <a:rPr lang="en-US" dirty="0">
                <a:solidFill>
                  <a:srgbClr val="FF0000"/>
                </a:solidFill>
                <a:latin typeface="Gill Sans MT" panose="020B0502020104020203" pitchFamily="34" charset="0"/>
              </a:rPr>
              <a:t>funds implementation of 32 Social Services to implement National Guidelines of IPS </a:t>
            </a:r>
            <a:r>
              <a:rPr lang="en-US" dirty="0">
                <a:latin typeface="Gill Sans MT" panose="020B0502020104020203" pitchFamily="34" charset="0"/>
              </a:rPr>
              <a:t>(2012-2014)</a:t>
            </a:r>
          </a:p>
          <a:p>
            <a:pPr marL="742950" lvl="1" indent="-285750">
              <a:buFont typeface="Arial" charset="0"/>
              <a:buChar char="•"/>
            </a:pPr>
            <a:r>
              <a:rPr lang="en-US" dirty="0">
                <a:latin typeface="Gill Sans MT" panose="020B0502020104020203" pitchFamily="34" charset="0"/>
              </a:rPr>
              <a:t>Development of IPS networks </a:t>
            </a:r>
          </a:p>
          <a:p>
            <a:pPr marL="742950" lvl="1" indent="-285750">
              <a:buFont typeface="Arial" charset="0"/>
              <a:buChar char="•"/>
            </a:pPr>
            <a:r>
              <a:rPr lang="en-US" dirty="0">
                <a:latin typeface="Gill Sans MT" panose="020B0502020104020203" pitchFamily="34" charset="0"/>
              </a:rPr>
              <a:t>Implementation research of 14 sites over 2 years</a:t>
            </a:r>
          </a:p>
          <a:p>
            <a:pPr marL="285750" indent="-285750">
              <a:buFont typeface="Arial" charset="0"/>
              <a:buChar char="•"/>
            </a:pPr>
            <a:r>
              <a:rPr lang="en-US" dirty="0">
                <a:solidFill>
                  <a:srgbClr val="FF0000"/>
                </a:solidFill>
                <a:latin typeface="Gill Sans MT" panose="020B0502020104020203" pitchFamily="34" charset="0"/>
              </a:rPr>
              <a:t>No real adaptions on a strategic level</a:t>
            </a:r>
            <a:r>
              <a:rPr lang="en-US" dirty="0">
                <a:latin typeface="Gill Sans MT" panose="020B0502020104020203" pitchFamily="34" charset="0"/>
              </a:rPr>
              <a:t> but a learning community that has grown. Critical to stay close to the original model although contextual factors impact (accept lower fidelity scores given national, regional and local circumstances). </a:t>
            </a:r>
          </a:p>
          <a:p>
            <a:pPr marL="742950" lvl="1" indent="-285750">
              <a:buFont typeface="Arial" charset="0"/>
              <a:buChar char="•"/>
            </a:pPr>
            <a:r>
              <a:rPr lang="en-US" dirty="0">
                <a:latin typeface="Gill Sans MT" panose="020B0502020104020203" pitchFamily="34" charset="0"/>
              </a:rPr>
              <a:t>Implementation research has helped to explain prerequisites and facilitate solutions</a:t>
            </a:r>
          </a:p>
          <a:p>
            <a:pPr marL="285750" indent="-285750">
              <a:buFont typeface="Arial" charset="0"/>
              <a:buChar char="•"/>
            </a:pPr>
            <a:endParaRPr lang="en-US" dirty="0">
              <a:latin typeface="Gill Sans MT" panose="020B0502020104020203" pitchFamily="34" charset="0"/>
            </a:endParaRPr>
          </a:p>
          <a:p>
            <a:pPr marL="285750" indent="-285750">
              <a:buFont typeface="Arial" charset="0"/>
              <a:buChar char="•"/>
            </a:pPr>
            <a:endParaRPr lang="en-US" dirty="0">
              <a:latin typeface="Gill Sans MT" panose="020B0502020104020203" pitchFamily="34" charset="0"/>
            </a:endParaRPr>
          </a:p>
          <a:p>
            <a:pPr marL="285750" indent="-285750">
              <a:buFont typeface="Arial" charset="0"/>
              <a:buChar char="•"/>
            </a:pPr>
            <a:endParaRPr lang="en-US" dirty="0">
              <a:latin typeface="Gill Sans MT" panose="020B0502020104020203" pitchFamily="34" charset="0"/>
            </a:endParaRPr>
          </a:p>
        </p:txBody>
      </p:sp>
      <p:sp>
        <p:nvSpPr>
          <p:cNvPr id="6" name="Slide Number Placeholder 5"/>
          <p:cNvSpPr>
            <a:spLocks noGrp="1"/>
          </p:cNvSpPr>
          <p:nvPr>
            <p:ph type="sldNum" sz="quarter" idx="15"/>
          </p:nvPr>
        </p:nvSpPr>
        <p:spPr/>
        <p:txBody>
          <a:bodyPr/>
          <a:lstStyle/>
          <a:p>
            <a:fld id="{E9F4CF8E-1AF5-A84A-BA30-8328B9038AD6}" type="slidenum">
              <a:rPr lang="en-US" smtClean="0"/>
              <a:pPr/>
              <a:t>4</a:t>
            </a:fld>
            <a:endParaRPr lang="en-US" dirty="0"/>
          </a:p>
        </p:txBody>
      </p:sp>
    </p:spTree>
    <p:extLst>
      <p:ext uri="{BB962C8B-B14F-4D97-AF65-F5344CB8AC3E}">
        <p14:creationId xmlns:p14="http://schemas.microsoft.com/office/powerpoint/2010/main" val="1175687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to quality and innovation</a:t>
            </a:r>
          </a:p>
        </p:txBody>
      </p:sp>
      <p:sp>
        <p:nvSpPr>
          <p:cNvPr id="3" name="Text Placeholder 2"/>
          <p:cNvSpPr>
            <a:spLocks noGrp="1"/>
          </p:cNvSpPr>
          <p:nvPr>
            <p:ph type="body" idx="13"/>
          </p:nvPr>
        </p:nvSpPr>
        <p:spPr/>
        <p:txBody>
          <a:bodyPr/>
          <a:lstStyle/>
          <a:p>
            <a:endParaRPr lang="en-US" dirty="0"/>
          </a:p>
        </p:txBody>
      </p:sp>
      <p:sp>
        <p:nvSpPr>
          <p:cNvPr id="6" name="Slide Number Placeholder 5"/>
          <p:cNvSpPr>
            <a:spLocks noGrp="1"/>
          </p:cNvSpPr>
          <p:nvPr>
            <p:ph type="sldNum" sz="quarter" idx="15"/>
          </p:nvPr>
        </p:nvSpPr>
        <p:spPr/>
        <p:txBody>
          <a:bodyPr/>
          <a:lstStyle/>
          <a:p>
            <a:fld id="{E9F4CF8E-1AF5-A84A-BA30-8328B9038AD6}" type="slidenum">
              <a:rPr lang="en-US" smtClean="0"/>
              <a:pPr/>
              <a:t>5</a:t>
            </a:fld>
            <a:endParaRPr lang="en-US" dirty="0"/>
          </a:p>
        </p:txBody>
      </p:sp>
      <p:sp>
        <p:nvSpPr>
          <p:cNvPr id="7" name="Rectangle 6">
            <a:extLst>
              <a:ext uri="{FF2B5EF4-FFF2-40B4-BE49-F238E27FC236}">
                <a16:creationId xmlns:a16="http://schemas.microsoft.com/office/drawing/2014/main" id="{4D9280B8-05E1-438C-A729-32965858E207}"/>
              </a:ext>
            </a:extLst>
          </p:cNvPr>
          <p:cNvSpPr/>
          <p:nvPr/>
        </p:nvSpPr>
        <p:spPr>
          <a:xfrm>
            <a:off x="517236" y="1440214"/>
            <a:ext cx="3870037"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Quality assurance</a:t>
            </a:r>
          </a:p>
        </p:txBody>
      </p:sp>
      <p:sp>
        <p:nvSpPr>
          <p:cNvPr id="8" name="Rectangle 7">
            <a:extLst>
              <a:ext uri="{FF2B5EF4-FFF2-40B4-BE49-F238E27FC236}">
                <a16:creationId xmlns:a16="http://schemas.microsoft.com/office/drawing/2014/main" id="{558AF65A-A27C-40A3-B0DB-DB0FFFA2FF86}"/>
              </a:ext>
            </a:extLst>
          </p:cNvPr>
          <p:cNvSpPr/>
          <p:nvPr/>
        </p:nvSpPr>
        <p:spPr>
          <a:xfrm>
            <a:off x="4959929" y="1440214"/>
            <a:ext cx="3870037" cy="616528"/>
          </a:xfrm>
          <a:prstGeom prst="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Gill Sans MT" panose="020B0502020104020203" pitchFamily="34" charset="0"/>
              </a:rPr>
              <a:t>Innovation and future direction</a:t>
            </a:r>
          </a:p>
        </p:txBody>
      </p:sp>
      <p:sp>
        <p:nvSpPr>
          <p:cNvPr id="9" name="Rectangle 8">
            <a:extLst>
              <a:ext uri="{FF2B5EF4-FFF2-40B4-BE49-F238E27FC236}">
                <a16:creationId xmlns:a16="http://schemas.microsoft.com/office/drawing/2014/main" id="{CF1D8A10-B1ED-4A1A-A519-B44AEC48103D}"/>
              </a:ext>
            </a:extLst>
          </p:cNvPr>
          <p:cNvSpPr/>
          <p:nvPr/>
        </p:nvSpPr>
        <p:spPr>
          <a:xfrm>
            <a:off x="517236" y="2056742"/>
            <a:ext cx="3971637" cy="316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600" dirty="0">
                <a:solidFill>
                  <a:schemeClr val="tx1"/>
                </a:solidFill>
                <a:latin typeface="Gill Sans MT" panose="020B0502020104020203" pitchFamily="34" charset="0"/>
              </a:rPr>
              <a:t>Fidelity experts from the IPS networks have been identified and educated (commissioned education), and tries to help each other out </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No external, national or regional, funding for fidelity reviews. It becomes part of the learning organisation and coproduction occurs on national, regional and local levels.</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New staff are most likely sent to the IPS-education, where the exam is to collect data to prepare for IPS fidelity review locally</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No national monitoring of outcomes, but local outcomes are collected in most context</a:t>
            </a:r>
          </a:p>
          <a:p>
            <a:endParaRPr lang="en-GB" sz="1600" dirty="0">
              <a:solidFill>
                <a:schemeClr val="tx1"/>
              </a:solidFill>
              <a:latin typeface="Gill Sans MT" panose="020B0502020104020203" pitchFamily="34" charset="0"/>
            </a:endParaRPr>
          </a:p>
          <a:p>
            <a:endParaRPr lang="en-GB" sz="1600" dirty="0">
              <a:solidFill>
                <a:schemeClr val="tx1"/>
              </a:solidFill>
              <a:latin typeface="Gill Sans MT" panose="020B0502020104020203" pitchFamily="34" charset="0"/>
            </a:endParaRPr>
          </a:p>
        </p:txBody>
      </p:sp>
      <p:sp>
        <p:nvSpPr>
          <p:cNvPr id="10" name="Rectangle 9">
            <a:extLst>
              <a:ext uri="{FF2B5EF4-FFF2-40B4-BE49-F238E27FC236}">
                <a16:creationId xmlns:a16="http://schemas.microsoft.com/office/drawing/2014/main" id="{32FD7BC6-9BFF-4961-87C2-BB687AE6FDCA}"/>
              </a:ext>
            </a:extLst>
          </p:cNvPr>
          <p:cNvSpPr/>
          <p:nvPr/>
        </p:nvSpPr>
        <p:spPr>
          <a:xfrm>
            <a:off x="4957180" y="2043529"/>
            <a:ext cx="3971637" cy="3168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600" dirty="0">
                <a:solidFill>
                  <a:schemeClr val="tx1"/>
                </a:solidFill>
                <a:latin typeface="Gill Sans MT" panose="020B0502020104020203" pitchFamily="34" charset="0"/>
              </a:rPr>
              <a:t>Research on IPS </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Persons with affective disorder</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Newly psychosis teams</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Integrated with Supported Education</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Developed as web-based self-help application with the aim to empower the user in the return to work process (</a:t>
            </a:r>
            <a:r>
              <a:rPr lang="en-GB" sz="1600" dirty="0" err="1">
                <a:solidFill>
                  <a:schemeClr val="tx1"/>
                </a:solidFill>
                <a:latin typeface="Gill Sans MT" panose="020B0502020104020203" pitchFamily="34" charset="0"/>
              </a:rPr>
              <a:t>mWorks</a:t>
            </a:r>
            <a:r>
              <a:rPr lang="en-GB" sz="1600" dirty="0">
                <a:solidFill>
                  <a:schemeClr val="tx1"/>
                </a:solidFill>
                <a:latin typeface="Gill Sans MT" panose="020B0502020104020203" pitchFamily="34" charset="0"/>
              </a:rPr>
              <a:t>)</a:t>
            </a:r>
          </a:p>
          <a:p>
            <a:endParaRPr lang="en-GB" sz="1600" dirty="0">
              <a:solidFill>
                <a:schemeClr val="tx1"/>
              </a:solidFill>
              <a:latin typeface="Gill Sans MT" panose="020B0502020104020203" pitchFamily="34" charset="0"/>
            </a:endParaRPr>
          </a:p>
          <a:p>
            <a:r>
              <a:rPr lang="en-GB" sz="1600" dirty="0">
                <a:solidFill>
                  <a:schemeClr val="tx1"/>
                </a:solidFill>
                <a:latin typeface="Gill Sans MT" panose="020B0502020104020203" pitchFamily="34" charset="0"/>
              </a:rPr>
              <a:t>Future support still by:</a:t>
            </a:r>
          </a:p>
          <a:p>
            <a:endParaRPr lang="en-GB" sz="1600" dirty="0">
              <a:solidFill>
                <a:schemeClr val="tx1"/>
              </a:solidFill>
              <a:latin typeface="Gill Sans MT" panose="020B0502020104020203" pitchFamily="34" charset="0"/>
            </a:endParaRP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Swedish National Board of Health and Welfare provides national guidelines</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Swedish Bureau of Health Technology Assessment (SBU)</a:t>
            </a:r>
          </a:p>
          <a:p>
            <a:pPr marL="285750" indent="-285750">
              <a:buFont typeface="Arial" panose="020B0604020202020204" pitchFamily="34" charset="0"/>
              <a:buChar char="•"/>
            </a:pPr>
            <a:r>
              <a:rPr lang="en-GB" sz="1600" dirty="0">
                <a:solidFill>
                  <a:schemeClr val="tx1"/>
                </a:solidFill>
                <a:latin typeface="Gill Sans MT" panose="020B0502020104020203" pitchFamily="34" charset="0"/>
              </a:rPr>
              <a:t>Swedish Association of Local Authorities and Regions (SKR)</a:t>
            </a:r>
          </a:p>
        </p:txBody>
      </p:sp>
    </p:spTree>
    <p:extLst>
      <p:ext uri="{BB962C8B-B14F-4D97-AF65-F5344CB8AC3E}">
        <p14:creationId xmlns:p14="http://schemas.microsoft.com/office/powerpoint/2010/main" val="386777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a:t>Effectiveness of a web-based self-management application, </a:t>
            </a:r>
            <a:r>
              <a:rPr lang="en-US" sz="2000" dirty="0" err="1"/>
              <a:t>mWorks</a:t>
            </a:r>
            <a:endParaRPr lang="sv-SE" sz="2000" dirty="0"/>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3993" b="3993"/>
          <a:stretch>
            <a:fillRect/>
          </a:stretch>
        </p:blipFill>
        <p:spPr/>
      </p:pic>
      <p:sp>
        <p:nvSpPr>
          <p:cNvPr id="8" name="Text Placeholder 7"/>
          <p:cNvSpPr>
            <a:spLocks noGrp="1"/>
          </p:cNvSpPr>
          <p:nvPr>
            <p:ph type="body" sz="half" idx="2"/>
          </p:nvPr>
        </p:nvSpPr>
        <p:spPr>
          <a:xfrm>
            <a:off x="507921" y="2336800"/>
            <a:ext cx="2949178" cy="3811588"/>
          </a:xfrm>
        </p:spPr>
        <p:txBody>
          <a:bodyPr/>
          <a:lstStyle/>
          <a:p>
            <a:pPr marL="285750" indent="-285750">
              <a:buFont typeface="Arial" panose="020B0604020202020204" pitchFamily="34" charset="0"/>
              <a:buChar char="•"/>
            </a:pPr>
            <a:r>
              <a:rPr lang="sv-SE" dirty="0" err="1"/>
              <a:t>Strength-based</a:t>
            </a:r>
            <a:r>
              <a:rPr lang="sv-SE" dirty="0"/>
              <a:t> and </a:t>
            </a:r>
            <a:r>
              <a:rPr lang="sv-SE" dirty="0" err="1"/>
              <a:t>developed</a:t>
            </a:r>
            <a:r>
              <a:rPr lang="sv-SE" dirty="0"/>
              <a:t> to </a:t>
            </a:r>
            <a:r>
              <a:rPr lang="sv-SE" dirty="0" err="1"/>
              <a:t>empower</a:t>
            </a:r>
            <a:r>
              <a:rPr lang="sv-SE" dirty="0"/>
              <a:t> service </a:t>
            </a:r>
            <a:r>
              <a:rPr lang="sv-SE" dirty="0" err="1"/>
              <a:t>users</a:t>
            </a:r>
            <a:r>
              <a:rPr lang="sv-SE" dirty="0"/>
              <a:t> </a:t>
            </a:r>
            <a:r>
              <a:rPr lang="sv-SE" dirty="0" err="1"/>
              <a:t>during</a:t>
            </a:r>
            <a:r>
              <a:rPr lang="sv-SE" dirty="0"/>
              <a:t> RTW process and at </a:t>
            </a:r>
            <a:r>
              <a:rPr lang="sv-SE" dirty="0" err="1"/>
              <a:t>work</a:t>
            </a:r>
            <a:endParaRPr lang="sv-SE" dirty="0"/>
          </a:p>
          <a:p>
            <a:pPr marL="285750" indent="-285750">
              <a:buFont typeface="Arial" panose="020B0604020202020204" pitchFamily="34" charset="0"/>
              <a:buChar char="•"/>
            </a:pPr>
            <a:r>
              <a:rPr lang="sv-SE" dirty="0"/>
              <a:t>Co-</a:t>
            </a:r>
            <a:r>
              <a:rPr lang="sv-SE" dirty="0" err="1"/>
              <a:t>produced</a:t>
            </a:r>
            <a:r>
              <a:rPr lang="sv-SE" dirty="0"/>
              <a:t> </a:t>
            </a:r>
            <a:r>
              <a:rPr lang="sv-SE" dirty="0" err="1"/>
              <a:t>with</a:t>
            </a:r>
            <a:r>
              <a:rPr lang="sv-SE" dirty="0"/>
              <a:t> service </a:t>
            </a:r>
            <a:r>
              <a:rPr lang="sv-SE" dirty="0" err="1"/>
              <a:t>users</a:t>
            </a:r>
            <a:r>
              <a:rPr lang="sv-SE" dirty="0"/>
              <a:t>, RTW </a:t>
            </a:r>
            <a:r>
              <a:rPr lang="sv-SE" dirty="0" err="1"/>
              <a:t>professionals</a:t>
            </a:r>
            <a:r>
              <a:rPr lang="sv-SE" dirty="0"/>
              <a:t>, </a:t>
            </a:r>
            <a:r>
              <a:rPr lang="sv-SE" dirty="0" err="1"/>
              <a:t>employers</a:t>
            </a:r>
            <a:r>
              <a:rPr lang="sv-SE" dirty="0"/>
              <a:t>, </a:t>
            </a:r>
            <a:r>
              <a:rPr lang="sv-SE" dirty="0" err="1"/>
              <a:t>gaming</a:t>
            </a:r>
            <a:r>
              <a:rPr lang="sv-SE" dirty="0"/>
              <a:t> </a:t>
            </a:r>
            <a:r>
              <a:rPr lang="sv-SE" dirty="0" err="1"/>
              <a:t>developers</a:t>
            </a:r>
            <a:r>
              <a:rPr lang="sv-SE" dirty="0"/>
              <a:t> and researchers</a:t>
            </a:r>
          </a:p>
          <a:p>
            <a:pPr marL="285750" indent="-285750">
              <a:buFont typeface="Arial" panose="020B0604020202020204" pitchFamily="34" charset="0"/>
              <a:buChar char="•"/>
            </a:pPr>
            <a:r>
              <a:rPr lang="sv-SE" dirty="0" err="1"/>
              <a:t>Developed</a:t>
            </a:r>
            <a:r>
              <a:rPr lang="sv-SE" dirty="0"/>
              <a:t> </a:t>
            </a:r>
            <a:r>
              <a:rPr lang="sv-SE" dirty="0" err="1"/>
              <a:t>through</a:t>
            </a:r>
            <a:r>
              <a:rPr lang="sv-SE" dirty="0"/>
              <a:t> formative research and is </a:t>
            </a:r>
            <a:r>
              <a:rPr lang="sv-SE" dirty="0" err="1"/>
              <a:t>now</a:t>
            </a:r>
            <a:r>
              <a:rPr lang="sv-SE" dirty="0"/>
              <a:t> </a:t>
            </a:r>
            <a:r>
              <a:rPr lang="sv-SE" dirty="0" err="1"/>
              <a:t>tested</a:t>
            </a:r>
            <a:r>
              <a:rPr lang="sv-SE" dirty="0"/>
              <a:t> in process </a:t>
            </a:r>
            <a:r>
              <a:rPr lang="sv-SE" dirty="0" err="1"/>
              <a:t>evaluation</a:t>
            </a:r>
            <a:r>
              <a:rPr lang="sv-SE" dirty="0"/>
              <a:t> and RCT</a:t>
            </a:r>
          </a:p>
        </p:txBody>
      </p:sp>
      <p:sp>
        <p:nvSpPr>
          <p:cNvPr id="4" name="Slide Number Placeholder 3"/>
          <p:cNvSpPr>
            <a:spLocks noGrp="1"/>
          </p:cNvSpPr>
          <p:nvPr>
            <p:ph type="sldNum" sz="quarter" idx="12"/>
          </p:nvPr>
        </p:nvSpPr>
        <p:spPr/>
        <p:txBody>
          <a:bodyPr/>
          <a:lstStyle/>
          <a:p>
            <a:fld id="{E9F4CF8E-1AF5-A84A-BA30-8328B9038AD6}" type="slidenum">
              <a:rPr lang="en-US" smtClean="0"/>
              <a:t>6</a:t>
            </a:fld>
            <a:endParaRPr lang="en-US"/>
          </a:p>
        </p:txBody>
      </p:sp>
    </p:spTree>
    <p:extLst>
      <p:ext uri="{BB962C8B-B14F-4D97-AF65-F5344CB8AC3E}">
        <p14:creationId xmlns:p14="http://schemas.microsoft.com/office/powerpoint/2010/main" val="225090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Peer support and co-production of service development</a:t>
            </a:r>
            <a:endParaRPr lang="en-US" b="1" dirty="0">
              <a:solidFill>
                <a:srgbClr val="237681"/>
              </a:solidFill>
            </a:endParaRPr>
          </a:p>
        </p:txBody>
      </p:sp>
      <p:sp>
        <p:nvSpPr>
          <p:cNvPr id="5" name="Text Placeholder 4"/>
          <p:cNvSpPr>
            <a:spLocks noGrp="1"/>
          </p:cNvSpPr>
          <p:nvPr>
            <p:ph type="body" idx="1"/>
          </p:nvPr>
        </p:nvSpPr>
        <p:spPr/>
        <p:txBody>
          <a:bodyPr/>
          <a:lstStyle/>
          <a:p>
            <a:r>
              <a:rPr lang="sv-SE" dirty="0"/>
              <a:t>A workshop</a:t>
            </a:r>
          </a:p>
        </p:txBody>
      </p:sp>
      <p:sp>
        <p:nvSpPr>
          <p:cNvPr id="4" name="Slide Number Placeholder 3"/>
          <p:cNvSpPr>
            <a:spLocks noGrp="1"/>
          </p:cNvSpPr>
          <p:nvPr>
            <p:ph type="sldNum" sz="quarter" idx="12"/>
          </p:nvPr>
        </p:nvSpPr>
        <p:spPr/>
        <p:txBody>
          <a:bodyPr/>
          <a:lstStyle/>
          <a:p>
            <a:fld id="{E9F4CF8E-1AF5-A84A-BA30-8328B9038AD6}" type="slidenum">
              <a:rPr lang="en-US" smtClean="0"/>
              <a:t>7</a:t>
            </a:fld>
            <a:endParaRPr lang="en-US"/>
          </a:p>
        </p:txBody>
      </p:sp>
    </p:spTree>
    <p:extLst>
      <p:ext uri="{BB962C8B-B14F-4D97-AF65-F5344CB8AC3E}">
        <p14:creationId xmlns:p14="http://schemas.microsoft.com/office/powerpoint/2010/main" val="428875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02820"/>
            <a:ext cx="2949178" cy="1600200"/>
          </a:xfrm>
        </p:spPr>
        <p:txBody>
          <a:bodyPr/>
          <a:lstStyle/>
          <a:p>
            <a:r>
              <a:rPr lang="sv-SE" dirty="0" err="1"/>
              <a:t>Our</a:t>
            </a:r>
            <a:r>
              <a:rPr lang="sv-SE" dirty="0"/>
              <a:t> </a:t>
            </a:r>
            <a:r>
              <a:rPr lang="sv-SE" dirty="0" err="1"/>
              <a:t>learning</a:t>
            </a:r>
            <a:r>
              <a:rPr lang="sv-SE" dirty="0"/>
              <a:t> </a:t>
            </a:r>
            <a:r>
              <a:rPr lang="sv-SE" dirty="0" err="1"/>
              <a:t>objectives</a:t>
            </a:r>
            <a:r>
              <a:rPr lang="sv-SE" dirty="0"/>
              <a:t> </a:t>
            </a:r>
          </a:p>
        </p:txBody>
      </p:sp>
      <p:sp>
        <p:nvSpPr>
          <p:cNvPr id="7" name="Text Placeholder 6"/>
          <p:cNvSpPr>
            <a:spLocks noGrp="1"/>
          </p:cNvSpPr>
          <p:nvPr>
            <p:ph type="body" sz="half" idx="2"/>
          </p:nvPr>
        </p:nvSpPr>
        <p:spPr>
          <a:xfrm>
            <a:off x="629840" y="2057400"/>
            <a:ext cx="3251279" cy="3811588"/>
          </a:xfrm>
        </p:spPr>
        <p:txBody>
          <a:bodyPr/>
          <a:lstStyle/>
          <a:p>
            <a:r>
              <a:rPr lang="en-US" sz="2000" dirty="0"/>
              <a:t>1) Learn about critical components of implementing IPS  </a:t>
            </a:r>
            <a:endParaRPr lang="sv-SE" sz="2000" dirty="0"/>
          </a:p>
          <a:p>
            <a:r>
              <a:rPr lang="en-US" sz="2000" dirty="0"/>
              <a:t>2) Recognize how peer support and coproduction may facilitate IPS in your community</a:t>
            </a:r>
            <a:endParaRPr lang="sv-SE" sz="2000" dirty="0"/>
          </a:p>
          <a:p>
            <a:r>
              <a:rPr lang="en-US" sz="2000" dirty="0"/>
              <a:t>3) Describe opportunities for developing coproduction with stakeholders in your own context</a:t>
            </a:r>
            <a:endParaRPr lang="sv-SE" sz="2000" dirty="0"/>
          </a:p>
          <a:p>
            <a:endParaRPr lang="sv-SE" dirty="0"/>
          </a:p>
        </p:txBody>
      </p:sp>
      <p:sp>
        <p:nvSpPr>
          <p:cNvPr id="4" name="Slide Number Placeholder 3"/>
          <p:cNvSpPr>
            <a:spLocks noGrp="1"/>
          </p:cNvSpPr>
          <p:nvPr>
            <p:ph type="sldNum" sz="quarter" idx="12"/>
          </p:nvPr>
        </p:nvSpPr>
        <p:spPr/>
        <p:txBody>
          <a:bodyPr/>
          <a:lstStyle/>
          <a:p>
            <a:fld id="{E9F4CF8E-1AF5-A84A-BA30-8328B9038AD6}" type="slidenum">
              <a:rPr lang="en-US" smtClean="0"/>
              <a:t>8</a:t>
            </a:fld>
            <a:endParaRPr lang="en-US"/>
          </a:p>
        </p:txBody>
      </p:sp>
      <p:pic>
        <p:nvPicPr>
          <p:cNvPr id="8" name="Picture Placeholder 7"/>
          <p:cNvPicPr>
            <a:picLocks noGrp="1" noChangeAspect="1"/>
          </p:cNvPicPr>
          <p:nvPr>
            <p:ph type="pic" idx="1"/>
          </p:nvPr>
        </p:nvPicPr>
        <p:blipFill>
          <a:blip r:embed="rId2" cstate="screen">
            <a:extLst>
              <a:ext uri="{28A0092B-C50C-407E-A947-70E740481C1C}">
                <a14:useLocalDpi xmlns:a14="http://schemas.microsoft.com/office/drawing/2010/main" val="0"/>
              </a:ext>
            </a:extLst>
          </a:blip>
          <a:srcRect l="20832" r="20832"/>
          <a:stretch>
            <a:fillRect/>
          </a:stretch>
        </p:blipFill>
        <p:spPr>
          <a:xfrm>
            <a:off x="4378879" y="1330036"/>
            <a:ext cx="3910839" cy="4117378"/>
          </a:xfrm>
          <a:prstGeom prst="rect">
            <a:avLst/>
          </a:prstGeom>
        </p:spPr>
      </p:pic>
    </p:spTree>
    <p:extLst>
      <p:ext uri="{BB962C8B-B14F-4D97-AF65-F5344CB8AC3E}">
        <p14:creationId xmlns:p14="http://schemas.microsoft.com/office/powerpoint/2010/main" val="40053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a:t>Critical</a:t>
            </a:r>
            <a:r>
              <a:rPr lang="sv-SE" dirty="0"/>
              <a:t> implementation </a:t>
            </a:r>
            <a:r>
              <a:rPr lang="sv-SE" dirty="0" err="1"/>
              <a:t>components</a:t>
            </a:r>
            <a:endParaRPr lang="sv-SE" dirty="0"/>
          </a:p>
        </p:txBody>
      </p:sp>
      <p:sp>
        <p:nvSpPr>
          <p:cNvPr id="5" name="Text Placeholder 4"/>
          <p:cNvSpPr>
            <a:spLocks noGrp="1"/>
          </p:cNvSpPr>
          <p:nvPr>
            <p:ph type="body" idx="1"/>
          </p:nvPr>
        </p:nvSpPr>
        <p:spPr/>
        <p:txBody>
          <a:bodyPr/>
          <a:lstStyle/>
          <a:p>
            <a:endParaRPr lang="sv-SE"/>
          </a:p>
        </p:txBody>
      </p:sp>
      <p:sp>
        <p:nvSpPr>
          <p:cNvPr id="4" name="Slide Number Placeholder 3"/>
          <p:cNvSpPr>
            <a:spLocks noGrp="1"/>
          </p:cNvSpPr>
          <p:nvPr>
            <p:ph type="sldNum" sz="quarter" idx="12"/>
          </p:nvPr>
        </p:nvSpPr>
        <p:spPr/>
        <p:txBody>
          <a:bodyPr/>
          <a:lstStyle/>
          <a:p>
            <a:fld id="{E9F4CF8E-1AF5-A84A-BA30-8328B9038AD6}" type="slidenum">
              <a:rPr lang="en-US" smtClean="0"/>
              <a:t>9</a:t>
            </a:fld>
            <a:endParaRPr lang="en-US"/>
          </a:p>
        </p:txBody>
      </p:sp>
    </p:spTree>
    <p:extLst>
      <p:ext uri="{BB962C8B-B14F-4D97-AF65-F5344CB8AC3E}">
        <p14:creationId xmlns:p14="http://schemas.microsoft.com/office/powerpoint/2010/main" val="2849404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2F98322E7644287DBCABD043574BC" ma:contentTypeVersion="12" ma:contentTypeDescription="Create a new document." ma:contentTypeScope="" ma:versionID="6c133b49de0f9dc982e7a0b6685822f8">
  <xsd:schema xmlns:xsd="http://www.w3.org/2001/XMLSchema" xmlns:xs="http://www.w3.org/2001/XMLSchema" xmlns:p="http://schemas.microsoft.com/office/2006/metadata/properties" xmlns:ns2="9debbf54-675b-46db-929e-12ca44a5a1f2" xmlns:ns3="1578ed75-caa3-4124-9b04-668f1dc4c340" targetNamespace="http://schemas.microsoft.com/office/2006/metadata/properties" ma:root="true" ma:fieldsID="50339cd651bb562c99bf6179fc2cc663" ns2:_="" ns3:_="">
    <xsd:import namespace="9debbf54-675b-46db-929e-12ca44a5a1f2"/>
    <xsd:import namespace="1578ed75-caa3-4124-9b04-668f1dc4c3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ebbf54-675b-46db-929e-12ca44a5a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78ed75-caa3-4124-9b04-668f1dc4c3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95E97C-564A-4A99-82F3-3C2CFF60A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ebbf54-675b-46db-929e-12ca44a5a1f2"/>
    <ds:schemaRef ds:uri="1578ed75-caa3-4124-9b04-668f1dc4c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DC6776E-FC26-479B-A473-3CB576628B91}">
  <ds:schemaRefs>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1578ed75-caa3-4124-9b04-668f1dc4c340"/>
    <ds:schemaRef ds:uri="http://schemas.microsoft.com/office/infopath/2007/PartnerControls"/>
    <ds:schemaRef ds:uri="http://purl.org/dc/elements/1.1/"/>
    <ds:schemaRef ds:uri="9debbf54-675b-46db-929e-12ca44a5a1f2"/>
    <ds:schemaRef ds:uri="http://schemas.openxmlformats.org/package/2006/metadata/core-properties"/>
  </ds:schemaRefs>
</ds:datastoreItem>
</file>

<file path=customXml/itemProps3.xml><?xml version="1.0" encoding="utf-8"?>
<ds:datastoreItem xmlns:ds="http://schemas.openxmlformats.org/officeDocument/2006/customXml" ds:itemID="{A7F7F228-1F1B-4F7A-A8A1-0C8CA32352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7181</TotalTime>
  <Words>5756</Words>
  <Application>Microsoft Office PowerPoint</Application>
  <PresentationFormat>On-screen Show (4:3)</PresentationFormat>
  <Paragraphs>465</Paragraphs>
  <Slides>33</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Rounded MT Bold</vt:lpstr>
      <vt:lpstr>Brush Script MT</vt:lpstr>
      <vt:lpstr>Calibri</vt:lpstr>
      <vt:lpstr>Calibri Light</vt:lpstr>
      <vt:lpstr>Gill Sans MT</vt:lpstr>
      <vt:lpstr>Times New Roman</vt:lpstr>
      <vt:lpstr>Office Theme</vt:lpstr>
      <vt:lpstr>Inaugural European IPS Meeting 16-18 Sep 2021 </vt:lpstr>
      <vt:lpstr>Introduction</vt:lpstr>
      <vt:lpstr>Overview of IPS in Sweden</vt:lpstr>
      <vt:lpstr>Development of IPS in Sweden</vt:lpstr>
      <vt:lpstr>Approach to quality and innovation</vt:lpstr>
      <vt:lpstr>Effectiveness of a web-based self-management application, mWorks</vt:lpstr>
      <vt:lpstr>Peer support and co-production of service development</vt:lpstr>
      <vt:lpstr>Our learning objectives </vt:lpstr>
      <vt:lpstr>Critical implementation components</vt:lpstr>
      <vt:lpstr>PowerPoint Presentation</vt:lpstr>
      <vt:lpstr>Sustainable Implementation Scale (SIS)</vt:lpstr>
      <vt:lpstr>PowerPoint Presentation</vt:lpstr>
      <vt:lpstr>Further research from the national guideline project</vt:lpstr>
      <vt:lpstr>Further research on IPS implementation </vt:lpstr>
      <vt:lpstr>Time to Talk</vt:lpstr>
      <vt:lpstr>Peer support and coproduction</vt:lpstr>
      <vt:lpstr>Peer support</vt:lpstr>
      <vt:lpstr>Peer support</vt:lpstr>
      <vt:lpstr>Co-production</vt:lpstr>
      <vt:lpstr>IPS - A co-produced service?</vt:lpstr>
      <vt:lpstr>IPS-tools for a co-produced service </vt:lpstr>
      <vt:lpstr>Case Sweden - A co-production learning community, rather than an excellent research community </vt:lpstr>
      <vt:lpstr>Co-production and service development  in the city of Södertälje</vt:lpstr>
      <vt:lpstr>Co-production and service development  in the city of Södertälje</vt:lpstr>
      <vt:lpstr>Co-production and service development  in the city of Södertälje</vt:lpstr>
      <vt:lpstr>Importance of co-production  for young adults’ recovery and development of work identity</vt:lpstr>
      <vt:lpstr>Co-production and service development when integrating IPS in mental health services in the city of Stockholm</vt:lpstr>
      <vt:lpstr>Mutual collaboration on organizational and team level</vt:lpstr>
      <vt:lpstr>Implementation factors of IPS according to some of the items in the SiS framework – a co-production perspective</vt:lpstr>
      <vt:lpstr>Time to Talk</vt:lpstr>
      <vt:lpstr>Publications 2021-2018:  </vt:lpstr>
      <vt:lpstr>Publications 2018-2021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Ziggy Tuck</dc:creator>
  <cp:lastModifiedBy>Gloria Nalumansi</cp:lastModifiedBy>
  <cp:revision>195</cp:revision>
  <dcterms:created xsi:type="dcterms:W3CDTF">2018-05-02T15:13:01Z</dcterms:created>
  <dcterms:modified xsi:type="dcterms:W3CDTF">2022-06-03T17:37:09Z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0x010100F2B2F98322E7644287DBCABD043574BC</vt:lpwstr>
  </property>
</Properties>
</file>