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8" r:id="rId5"/>
  </p:sldMasterIdLst>
  <p:notesMasterIdLst>
    <p:notesMasterId r:id="rId24"/>
  </p:notesMasterIdLst>
  <p:sldIdLst>
    <p:sldId id="261" r:id="rId6"/>
    <p:sldId id="2223" r:id="rId7"/>
    <p:sldId id="269" r:id="rId8"/>
    <p:sldId id="2206" r:id="rId9"/>
    <p:sldId id="2207" r:id="rId10"/>
    <p:sldId id="2219" r:id="rId11"/>
    <p:sldId id="2220" r:id="rId12"/>
    <p:sldId id="2221" r:id="rId13"/>
    <p:sldId id="2222" r:id="rId14"/>
    <p:sldId id="305" r:id="rId15"/>
    <p:sldId id="2208" r:id="rId16"/>
    <p:sldId id="2210" r:id="rId17"/>
    <p:sldId id="2212" r:id="rId18"/>
    <p:sldId id="2213" r:id="rId19"/>
    <p:sldId id="2215" r:id="rId20"/>
    <p:sldId id="2216" r:id="rId21"/>
    <p:sldId id="2217" r:id="rId22"/>
    <p:sldId id="22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F48"/>
    <a:srgbClr val="1D3054"/>
    <a:srgbClr val="2B2057"/>
    <a:srgbClr val="237681"/>
    <a:srgbClr val="3695A4"/>
    <a:srgbClr val="1D2F54"/>
    <a:srgbClr val="DC0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65F27-C0F8-4CD2-B381-7C8532D481C6}" v="209" dt="2021-09-12T11:38:5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/>
    <p:restoredTop sz="94626"/>
  </p:normalViewPr>
  <p:slideViewPr>
    <p:cSldViewPr snapToGrid="0" snapToObjects="1">
      <p:cViewPr varScale="1">
        <p:scale>
          <a:sx n="62" d="100"/>
          <a:sy n="62" d="100"/>
        </p:scale>
        <p:origin x="170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Employment gap – all in treatment (2018)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'10_4_TOP_6_month_review'!$A$29</c:f>
              <c:strCache>
                <c:ptCount val="1"/>
                <c:pt idx="0">
                  <c:v>Baseline 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'10_4_TOP_6_month_review'!$B$28:$G$28</c:f>
              <c:strCache>
                <c:ptCount val="6"/>
                <c:pt idx="1">
                  <c:v>Opiate</c:v>
                </c:pt>
                <c:pt idx="2">
                  <c:v>Non-opiate only</c:v>
                </c:pt>
                <c:pt idx="3">
                  <c:v>Non-opiate and alcohol</c:v>
                </c:pt>
                <c:pt idx="4">
                  <c:v>Alcohol only</c:v>
                </c:pt>
                <c:pt idx="5">
                  <c:v>Total</c:v>
                </c:pt>
              </c:strCache>
            </c:strRef>
          </c:cat>
          <c:val>
            <c:numRef>
              <c:f>'10_4_TOP_6_month_review'!$B$29:$G$29</c:f>
              <c:numCache>
                <c:formatCode>[$-409]0%</c:formatCode>
                <c:ptCount val="6"/>
                <c:pt idx="1">
                  <c:v>0.14949372504278299</c:v>
                </c:pt>
                <c:pt idx="2">
                  <c:v>0.33912954007613899</c:v>
                </c:pt>
                <c:pt idx="3">
                  <c:v>0.33737217495918298</c:v>
                </c:pt>
                <c:pt idx="4">
                  <c:v>0.32245367044964901</c:v>
                </c:pt>
                <c:pt idx="5">
                  <c:v>0.26883112256409702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E-4185-A219-A3394818FD7C}"/>
            </c:ext>
          </c:extLst>
        </c:ser>
        <c:ser>
          <c:idx val="1"/>
          <c:order val="1"/>
          <c:tx>
            <c:strRef>
              <c:f>'10_4_TOP_6_month_review'!$A$30</c:f>
              <c:strCache>
                <c:ptCount val="1"/>
                <c:pt idx="0">
                  <c:v>Review employment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'10_4_TOP_6_month_review'!$B$28:$G$28</c:f>
              <c:strCache>
                <c:ptCount val="6"/>
                <c:pt idx="1">
                  <c:v>Opiate</c:v>
                </c:pt>
                <c:pt idx="2">
                  <c:v>Non-opiate only</c:v>
                </c:pt>
                <c:pt idx="3">
                  <c:v>Non-opiate and alcohol</c:v>
                </c:pt>
                <c:pt idx="4">
                  <c:v>Alcohol only</c:v>
                </c:pt>
                <c:pt idx="5">
                  <c:v>Total</c:v>
                </c:pt>
              </c:strCache>
            </c:strRef>
          </c:cat>
          <c:val>
            <c:numRef>
              <c:f>'10_4_TOP_6_month_review'!$B$30:$G$30</c:f>
              <c:numCache>
                <c:formatCode>[$-409]0%</c:formatCode>
                <c:ptCount val="6"/>
                <c:pt idx="1">
                  <c:v>0.17616229321163801</c:v>
                </c:pt>
                <c:pt idx="2">
                  <c:v>0.35682683403642601</c:v>
                </c:pt>
                <c:pt idx="3">
                  <c:v>0.33995015897568098</c:v>
                </c:pt>
                <c:pt idx="4">
                  <c:v>0.32130441028588003</c:v>
                </c:pt>
                <c:pt idx="5">
                  <c:v>0.27963756843092902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E-4185-A219-A3394818F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812928"/>
        <c:axId val="415813256"/>
      </c:barChart>
      <c:lineChart>
        <c:grouping val="standard"/>
        <c:varyColors val="0"/>
        <c:ser>
          <c:idx val="2"/>
          <c:order val="2"/>
          <c:tx>
            <c:strRef>
              <c:f>'10_4_TOP_6_month_review'!$A$31</c:f>
              <c:strCache>
                <c:ptCount val="1"/>
                <c:pt idx="0">
                  <c:v>UK employment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'10_4_TOP_6_month_review'!$B$28:$G$28</c:f>
              <c:strCache>
                <c:ptCount val="6"/>
                <c:pt idx="1">
                  <c:v>Opiate</c:v>
                </c:pt>
                <c:pt idx="2">
                  <c:v>Non-opiate only</c:v>
                </c:pt>
                <c:pt idx="3">
                  <c:v>Non-opiate and alcohol</c:v>
                </c:pt>
                <c:pt idx="4">
                  <c:v>Alcohol only</c:v>
                </c:pt>
                <c:pt idx="5">
                  <c:v>Total</c:v>
                </c:pt>
              </c:strCache>
            </c:strRef>
          </c:cat>
          <c:val>
            <c:numRef>
              <c:f>'10_4_TOP_6_month_review'!$B$31:$G$31</c:f>
              <c:numCache>
                <c:formatCode>0.00%</c:formatCode>
                <c:ptCount val="6"/>
                <c:pt idx="1">
                  <c:v>0.76300000000000001</c:v>
                </c:pt>
                <c:pt idx="2">
                  <c:v>0.76300000000000001</c:v>
                </c:pt>
                <c:pt idx="3">
                  <c:v>0.76300000000000001</c:v>
                </c:pt>
                <c:pt idx="4">
                  <c:v>0.76300000000000001</c:v>
                </c:pt>
                <c:pt idx="5">
                  <c:v>0.76300000000000001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4E-4185-A219-A3394818F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812928"/>
        <c:axId val="415813256"/>
      </c:lineChart>
      <c:catAx>
        <c:axId val="4158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813256"/>
        <c:crosses val="autoZero"/>
        <c:auto val="1"/>
        <c:lblAlgn val="ctr"/>
        <c:lblOffset val="100"/>
        <c:noMultiLvlLbl val="0"/>
      </c:catAx>
      <c:valAx>
        <c:axId val="41581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Employment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8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Calibri" panose="020F0502020204030204" pitchFamily="34" charset="0"/>
              </a:rPr>
              <a:t>Regularly employed - new/re-presentations,</a:t>
            </a:r>
            <a:r>
              <a:rPr lang="en-US" sz="1400" b="0" baseline="0" dirty="0">
                <a:latin typeface="Calibri" panose="020F0502020204030204" pitchFamily="34" charset="0"/>
              </a:rPr>
              <a:t> all drugs</a:t>
            </a:r>
            <a:endParaRPr lang="en-US" sz="1400" b="0" dirty="0">
              <a:latin typeface="Calibri" panose="020F050202020403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'[TDI-0419.xlsx]Sheet1'!$B$1</c:f>
              <c:strCache>
                <c:ptCount val="1"/>
                <c:pt idx="0">
                  <c:v>% regularly employed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1A2-4BD6-9BB0-930A9C75AEA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'[TDI-0419.xlsx]Sheet1'!$A$2:$A$12</c:f>
              <c:strCache>
                <c:ptCount val="11"/>
                <c:pt idx="0">
                  <c:v>Portugal</c:v>
                </c:pt>
                <c:pt idx="1">
                  <c:v>Germany</c:v>
                </c:pt>
                <c:pt idx="2">
                  <c:v>Italy</c:v>
                </c:pt>
                <c:pt idx="3">
                  <c:v>Netherlands</c:v>
                </c:pt>
                <c:pt idx="4">
                  <c:v>Austria</c:v>
                </c:pt>
                <c:pt idx="5">
                  <c:v>Belgium</c:v>
                </c:pt>
                <c:pt idx="6">
                  <c:v>Spain</c:v>
                </c:pt>
                <c:pt idx="7">
                  <c:v>Denmark</c:v>
                </c:pt>
                <c:pt idx="8">
                  <c:v>United Kingdom</c:v>
                </c:pt>
                <c:pt idx="9">
                  <c:v>France</c:v>
                </c:pt>
                <c:pt idx="10">
                  <c:v>Ireland</c:v>
                </c:pt>
              </c:strCache>
            </c:strRef>
          </c:cat>
          <c:val>
            <c:numRef>
              <c:f>'[TDI-0419.xlsx]Sheet1'!$B$2:$B$12</c:f>
              <c:numCache>
                <c:formatCode>0.00%</c:formatCode>
                <c:ptCount val="11"/>
                <c:pt idx="0">
                  <c:v>0.29204614450515998</c:v>
                </c:pt>
                <c:pt idx="1">
                  <c:v>0.26087466841944601</c:v>
                </c:pt>
                <c:pt idx="2">
                  <c:v>0.249022352117894</c:v>
                </c:pt>
                <c:pt idx="3">
                  <c:v>0.23919177209429299</c:v>
                </c:pt>
                <c:pt idx="4">
                  <c:v>0.22814881219184199</c:v>
                </c:pt>
                <c:pt idx="5">
                  <c:v>0.213803517498667</c:v>
                </c:pt>
                <c:pt idx="6">
                  <c:v>0.15375834953918999</c:v>
                </c:pt>
                <c:pt idx="7">
                  <c:v>0.13526484180590101</c:v>
                </c:pt>
                <c:pt idx="8">
                  <c:v>0.13333833445858601</c:v>
                </c:pt>
                <c:pt idx="9">
                  <c:v>0.12857193442158499</c:v>
                </c:pt>
                <c:pt idx="10">
                  <c:v>0.112016975653339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2-4BD6-9BB0-930A9C75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878608"/>
        <c:axId val="2136937584"/>
      </c:barChart>
      <c:catAx>
        <c:axId val="-210487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6937584"/>
        <c:crosses val="autoZero"/>
        <c:auto val="1"/>
        <c:lblAlgn val="ctr"/>
        <c:lblOffset val="100"/>
        <c:noMultiLvlLbl val="0"/>
      </c:catAx>
      <c:valAx>
        <c:axId val="21369375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2104878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70D64-2D25-4AF3-8370-4761E40990F1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0B23E4A-839B-457C-964F-83C73D020D6D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Challenges</a:t>
          </a:r>
        </a:p>
      </dgm:t>
    </dgm:pt>
    <dgm:pt modelId="{17B7EC50-630B-4F55-8F9A-1AD001A9E81F}" type="parTrans" cxnId="{D9E4DEA9-2A51-4F4D-9E76-7570DFAA1253}">
      <dgm:prSet/>
      <dgm:spPr/>
      <dgm:t>
        <a:bodyPr/>
        <a:lstStyle/>
        <a:p>
          <a:endParaRPr lang="en-GB"/>
        </a:p>
      </dgm:t>
    </dgm:pt>
    <dgm:pt modelId="{CF822C48-D70A-4F4A-8C23-76EEE1FE056C}" type="sibTrans" cxnId="{D9E4DEA9-2A51-4F4D-9E76-7570DFAA1253}">
      <dgm:prSet/>
      <dgm:spPr/>
      <dgm:t>
        <a:bodyPr/>
        <a:lstStyle/>
        <a:p>
          <a:endParaRPr lang="en-GB"/>
        </a:p>
      </dgm:t>
    </dgm:pt>
    <dgm:pt modelId="{22880389-6EB0-4520-A842-8C6BE8083C7D}">
      <dgm:prSet phldrT="[Text]" custT="1"/>
      <dgm:spPr/>
      <dgm:t>
        <a:bodyPr/>
        <a:lstStyle/>
        <a:p>
          <a:r>
            <a:rPr lang="en-GB" sz="1800" dirty="0"/>
            <a:t>Focus</a:t>
          </a:r>
          <a:r>
            <a:rPr lang="en-GB" sz="1800" baseline="0" dirty="0"/>
            <a:t> on “keeping people alive” and multi-agency model</a:t>
          </a:r>
          <a:endParaRPr lang="en-GB" sz="1800" dirty="0"/>
        </a:p>
      </dgm:t>
    </dgm:pt>
    <dgm:pt modelId="{1BF2572B-767F-49C3-BDD9-8A74A797679D}" type="parTrans" cxnId="{A0013A4D-8C15-47DE-B460-9072AA370E46}">
      <dgm:prSet/>
      <dgm:spPr/>
      <dgm:t>
        <a:bodyPr/>
        <a:lstStyle/>
        <a:p>
          <a:endParaRPr lang="en-GB"/>
        </a:p>
      </dgm:t>
    </dgm:pt>
    <dgm:pt modelId="{F0AFA897-907B-4B2A-B5C2-63F970F85C5F}" type="sibTrans" cxnId="{A0013A4D-8C15-47DE-B460-9072AA370E46}">
      <dgm:prSet/>
      <dgm:spPr/>
      <dgm:t>
        <a:bodyPr/>
        <a:lstStyle/>
        <a:p>
          <a:endParaRPr lang="en-GB"/>
        </a:p>
      </dgm:t>
    </dgm:pt>
    <dgm:pt modelId="{DCCDD732-1FBB-4ADF-B051-D0819CDBBE7D}">
      <dgm:prSet phldrT="[Text]" custT="1"/>
      <dgm:spPr/>
      <dgm:t>
        <a:bodyPr/>
        <a:lstStyle/>
        <a:p>
          <a:r>
            <a:rPr lang="en-GB" sz="1800" dirty="0"/>
            <a:t>High levels of stigma  </a:t>
          </a:r>
        </a:p>
      </dgm:t>
    </dgm:pt>
    <dgm:pt modelId="{8CF837AA-22F5-4452-8972-C9EDCFC4F731}" type="parTrans" cxnId="{44D85E65-1625-4755-84C5-321377720826}">
      <dgm:prSet/>
      <dgm:spPr/>
      <dgm:t>
        <a:bodyPr/>
        <a:lstStyle/>
        <a:p>
          <a:endParaRPr lang="en-GB"/>
        </a:p>
      </dgm:t>
    </dgm:pt>
    <dgm:pt modelId="{186179CE-B6EC-4473-B365-4151371A74C8}" type="sibTrans" cxnId="{44D85E65-1625-4755-84C5-321377720826}">
      <dgm:prSet/>
      <dgm:spPr/>
      <dgm:t>
        <a:bodyPr/>
        <a:lstStyle/>
        <a:p>
          <a:endParaRPr lang="en-GB"/>
        </a:p>
      </dgm:t>
    </dgm:pt>
    <dgm:pt modelId="{51D1B337-7A77-4925-9B1C-25353A8A9ECD}">
      <dgm:prSet phldrT="[Text]" custT="1"/>
      <dgm:spPr/>
      <dgm:t>
        <a:bodyPr/>
        <a:lstStyle/>
        <a:p>
          <a:r>
            <a:rPr lang="en-GB" sz="1800" dirty="0"/>
            <a:t>Often clients have multiple health issues</a:t>
          </a:r>
        </a:p>
      </dgm:t>
    </dgm:pt>
    <dgm:pt modelId="{390B48AB-DFC0-417D-A025-F2E96BA95F12}" type="parTrans" cxnId="{07945423-6535-43BB-8B71-EE7FD78EB1C8}">
      <dgm:prSet/>
      <dgm:spPr/>
      <dgm:t>
        <a:bodyPr/>
        <a:lstStyle/>
        <a:p>
          <a:endParaRPr lang="en-GB"/>
        </a:p>
      </dgm:t>
    </dgm:pt>
    <dgm:pt modelId="{1DE5A6BD-0A93-47BA-8017-301A8F30DC13}" type="sibTrans" cxnId="{07945423-6535-43BB-8B71-EE7FD78EB1C8}">
      <dgm:prSet/>
      <dgm:spPr/>
      <dgm:t>
        <a:bodyPr/>
        <a:lstStyle/>
        <a:p>
          <a:endParaRPr lang="en-GB"/>
        </a:p>
      </dgm:t>
    </dgm:pt>
    <dgm:pt modelId="{9E7C7DBB-10E4-4014-9A49-3C2B88032908}">
      <dgm:prSet phldrT="[Text]" custT="1"/>
      <dgm:spPr/>
      <dgm:t>
        <a:bodyPr/>
        <a:lstStyle/>
        <a:p>
          <a:r>
            <a:rPr lang="en-GB" sz="1800" dirty="0"/>
            <a:t>Key workers sometimes have limited face to face contact with clients</a:t>
          </a:r>
        </a:p>
      </dgm:t>
    </dgm:pt>
    <dgm:pt modelId="{CC77A700-D183-46F4-A5EE-3FC309ED944B}" type="parTrans" cxnId="{5F48BF34-7DFF-4E2F-AF4C-8425174EB301}">
      <dgm:prSet/>
      <dgm:spPr/>
      <dgm:t>
        <a:bodyPr/>
        <a:lstStyle/>
        <a:p>
          <a:endParaRPr lang="en-GB"/>
        </a:p>
      </dgm:t>
    </dgm:pt>
    <dgm:pt modelId="{0EE7BB99-043E-43B5-804D-58B25F2C6D73}" type="sibTrans" cxnId="{5F48BF34-7DFF-4E2F-AF4C-8425174EB301}">
      <dgm:prSet/>
      <dgm:spPr/>
      <dgm:t>
        <a:bodyPr/>
        <a:lstStyle/>
        <a:p>
          <a:endParaRPr lang="en-GB"/>
        </a:p>
      </dgm:t>
    </dgm:pt>
    <dgm:pt modelId="{0B009DDD-0C9C-43CB-BFCA-9E7221DC9288}">
      <dgm:prSet phldrT="[Text]" custT="1"/>
      <dgm:spPr/>
      <dgm:t>
        <a:bodyPr/>
        <a:lstStyle/>
        <a:p>
          <a:r>
            <a:rPr lang="en-GB" sz="1800" dirty="0"/>
            <a:t>Low expectations</a:t>
          </a:r>
          <a:r>
            <a:rPr lang="en-GB" sz="5100" dirty="0"/>
            <a:t> </a:t>
          </a:r>
        </a:p>
      </dgm:t>
    </dgm:pt>
    <dgm:pt modelId="{0E1B40C7-CA81-4544-A0B7-048D5C444280}" type="parTrans" cxnId="{A6DAB7F0-4BDC-4167-9089-ADFE6D229B7A}">
      <dgm:prSet/>
      <dgm:spPr/>
      <dgm:t>
        <a:bodyPr/>
        <a:lstStyle/>
        <a:p>
          <a:endParaRPr lang="en-GB"/>
        </a:p>
      </dgm:t>
    </dgm:pt>
    <dgm:pt modelId="{570457B0-437E-47FE-9BB2-1D3B883F1CA2}" type="sibTrans" cxnId="{A6DAB7F0-4BDC-4167-9089-ADFE6D229B7A}">
      <dgm:prSet/>
      <dgm:spPr/>
      <dgm:t>
        <a:bodyPr/>
        <a:lstStyle/>
        <a:p>
          <a:endParaRPr lang="en-GB"/>
        </a:p>
      </dgm:t>
    </dgm:pt>
    <dgm:pt modelId="{77359E1C-1FE2-4C78-9069-284CF95ED9F4}" type="pres">
      <dgm:prSet presAssocID="{D4C70D64-2D25-4AF3-8370-4761E40990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C9189B-3F80-4666-B7CD-270FF77F411A}" type="pres">
      <dgm:prSet presAssocID="{40B23E4A-839B-457C-964F-83C73D020D6D}" presName="centerShape" presStyleLbl="node0" presStyleIdx="0" presStyleCnt="1" custScaleX="100623" custScaleY="93841"/>
      <dgm:spPr/>
    </dgm:pt>
    <dgm:pt modelId="{FA8FB258-0352-4CA8-9F3A-A14CD143CACB}" type="pres">
      <dgm:prSet presAssocID="{22880389-6EB0-4520-A842-8C6BE8083C7D}" presName="node" presStyleLbl="node1" presStyleIdx="0" presStyleCnt="5" custScaleX="141279" custScaleY="145594" custRadScaleRad="96961" custRadScaleInc="2629">
        <dgm:presLayoutVars>
          <dgm:bulletEnabled val="1"/>
        </dgm:presLayoutVars>
      </dgm:prSet>
      <dgm:spPr/>
    </dgm:pt>
    <dgm:pt modelId="{6664FEA6-1F25-4321-A948-EACBE1680978}" type="pres">
      <dgm:prSet presAssocID="{22880389-6EB0-4520-A842-8C6BE8083C7D}" presName="dummy" presStyleCnt="0"/>
      <dgm:spPr/>
    </dgm:pt>
    <dgm:pt modelId="{3850D504-B839-4CFD-AA0D-BFDA9D4A1389}" type="pres">
      <dgm:prSet presAssocID="{F0AFA897-907B-4B2A-B5C2-63F970F85C5F}" presName="sibTrans" presStyleLbl="sibTrans2D1" presStyleIdx="0" presStyleCnt="5"/>
      <dgm:spPr/>
    </dgm:pt>
    <dgm:pt modelId="{2F33274B-998D-4316-8CFC-98654DDCB1B1}" type="pres">
      <dgm:prSet presAssocID="{0B009DDD-0C9C-43CB-BFCA-9E7221DC9288}" presName="node" presStyleLbl="node1" presStyleIdx="1" presStyleCnt="5" custScaleX="138174" custScaleY="136818">
        <dgm:presLayoutVars>
          <dgm:bulletEnabled val="1"/>
        </dgm:presLayoutVars>
      </dgm:prSet>
      <dgm:spPr/>
    </dgm:pt>
    <dgm:pt modelId="{12C977DC-E9EC-4E99-B8DD-F61D48437670}" type="pres">
      <dgm:prSet presAssocID="{0B009DDD-0C9C-43CB-BFCA-9E7221DC9288}" presName="dummy" presStyleCnt="0"/>
      <dgm:spPr/>
    </dgm:pt>
    <dgm:pt modelId="{3758FBE5-4B01-4E5F-B8A4-A25D279CAC22}" type="pres">
      <dgm:prSet presAssocID="{570457B0-437E-47FE-9BB2-1D3B883F1CA2}" presName="sibTrans" presStyleLbl="sibTrans2D1" presStyleIdx="1" presStyleCnt="5"/>
      <dgm:spPr/>
    </dgm:pt>
    <dgm:pt modelId="{89DB5582-7F5D-424F-B2CE-463FA06863C4}" type="pres">
      <dgm:prSet presAssocID="{DCCDD732-1FBB-4ADF-B051-D0819CDBBE7D}" presName="node" presStyleLbl="node1" presStyleIdx="2" presStyleCnt="5" custScaleX="136402" custScaleY="136873">
        <dgm:presLayoutVars>
          <dgm:bulletEnabled val="1"/>
        </dgm:presLayoutVars>
      </dgm:prSet>
      <dgm:spPr/>
    </dgm:pt>
    <dgm:pt modelId="{89F06648-6ED3-4524-AAE7-17356C2E397C}" type="pres">
      <dgm:prSet presAssocID="{DCCDD732-1FBB-4ADF-B051-D0819CDBBE7D}" presName="dummy" presStyleCnt="0"/>
      <dgm:spPr/>
    </dgm:pt>
    <dgm:pt modelId="{2E6317D4-7A72-4B5E-BF51-09CFCA3AE4CA}" type="pres">
      <dgm:prSet presAssocID="{186179CE-B6EC-4473-B365-4151371A74C8}" presName="sibTrans" presStyleLbl="sibTrans2D1" presStyleIdx="2" presStyleCnt="5"/>
      <dgm:spPr/>
    </dgm:pt>
    <dgm:pt modelId="{CED714BD-C4C6-4F56-9482-7B4A04AA9B17}" type="pres">
      <dgm:prSet presAssocID="{51D1B337-7A77-4925-9B1C-25353A8A9ECD}" presName="node" presStyleLbl="node1" presStyleIdx="3" presStyleCnt="5" custScaleX="130297" custScaleY="140904">
        <dgm:presLayoutVars>
          <dgm:bulletEnabled val="1"/>
        </dgm:presLayoutVars>
      </dgm:prSet>
      <dgm:spPr/>
    </dgm:pt>
    <dgm:pt modelId="{239E9F8A-39AA-4E99-B41D-4BDCF78A8025}" type="pres">
      <dgm:prSet presAssocID="{51D1B337-7A77-4925-9B1C-25353A8A9ECD}" presName="dummy" presStyleCnt="0"/>
      <dgm:spPr/>
    </dgm:pt>
    <dgm:pt modelId="{9085953D-6AD3-4188-B304-E73FE279F6C3}" type="pres">
      <dgm:prSet presAssocID="{1DE5A6BD-0A93-47BA-8017-301A8F30DC13}" presName="sibTrans" presStyleLbl="sibTrans2D1" presStyleIdx="3" presStyleCnt="5"/>
      <dgm:spPr/>
    </dgm:pt>
    <dgm:pt modelId="{32AC6EC2-A835-4417-B851-8479E102AC12}" type="pres">
      <dgm:prSet presAssocID="{9E7C7DBB-10E4-4014-9A49-3C2B88032908}" presName="node" presStyleLbl="node1" presStyleIdx="4" presStyleCnt="5" custScaleX="139593" custScaleY="134584">
        <dgm:presLayoutVars>
          <dgm:bulletEnabled val="1"/>
        </dgm:presLayoutVars>
      </dgm:prSet>
      <dgm:spPr/>
    </dgm:pt>
    <dgm:pt modelId="{83DEE4E4-A1A0-4CE6-86B6-8EE69B2E2E4F}" type="pres">
      <dgm:prSet presAssocID="{9E7C7DBB-10E4-4014-9A49-3C2B88032908}" presName="dummy" presStyleCnt="0"/>
      <dgm:spPr/>
    </dgm:pt>
    <dgm:pt modelId="{49FD1D75-58DF-45D0-BF29-4388371D1F7D}" type="pres">
      <dgm:prSet presAssocID="{0EE7BB99-043E-43B5-804D-58B25F2C6D73}" presName="sibTrans" presStyleLbl="sibTrans2D1" presStyleIdx="4" presStyleCnt="5"/>
      <dgm:spPr/>
    </dgm:pt>
  </dgm:ptLst>
  <dgm:cxnLst>
    <dgm:cxn modelId="{B269C116-1686-49C0-AE96-69AC2E3B0574}" type="presOf" srcId="{DCCDD732-1FBB-4ADF-B051-D0819CDBBE7D}" destId="{89DB5582-7F5D-424F-B2CE-463FA06863C4}" srcOrd="0" destOrd="0" presId="urn:microsoft.com/office/officeart/2005/8/layout/radial6"/>
    <dgm:cxn modelId="{07945423-6535-43BB-8B71-EE7FD78EB1C8}" srcId="{40B23E4A-839B-457C-964F-83C73D020D6D}" destId="{51D1B337-7A77-4925-9B1C-25353A8A9ECD}" srcOrd="3" destOrd="0" parTransId="{390B48AB-DFC0-417D-A025-F2E96BA95F12}" sibTransId="{1DE5A6BD-0A93-47BA-8017-301A8F30DC13}"/>
    <dgm:cxn modelId="{946C7D23-1021-42E7-92E1-8EC008B478AB}" type="presOf" srcId="{22880389-6EB0-4520-A842-8C6BE8083C7D}" destId="{FA8FB258-0352-4CA8-9F3A-A14CD143CACB}" srcOrd="0" destOrd="0" presId="urn:microsoft.com/office/officeart/2005/8/layout/radial6"/>
    <dgm:cxn modelId="{BC635B26-8598-4538-BD88-ADB3D07EEB9F}" type="presOf" srcId="{D4C70D64-2D25-4AF3-8370-4761E40990F1}" destId="{77359E1C-1FE2-4C78-9069-284CF95ED9F4}" srcOrd="0" destOrd="0" presId="urn:microsoft.com/office/officeart/2005/8/layout/radial6"/>
    <dgm:cxn modelId="{5F48BF34-7DFF-4E2F-AF4C-8425174EB301}" srcId="{40B23E4A-839B-457C-964F-83C73D020D6D}" destId="{9E7C7DBB-10E4-4014-9A49-3C2B88032908}" srcOrd="4" destOrd="0" parTransId="{CC77A700-D183-46F4-A5EE-3FC309ED944B}" sibTransId="{0EE7BB99-043E-43B5-804D-58B25F2C6D73}"/>
    <dgm:cxn modelId="{7A778A3F-44BC-49E8-B443-ADE73D16F414}" type="presOf" srcId="{186179CE-B6EC-4473-B365-4151371A74C8}" destId="{2E6317D4-7A72-4B5E-BF51-09CFCA3AE4CA}" srcOrd="0" destOrd="0" presId="urn:microsoft.com/office/officeart/2005/8/layout/radial6"/>
    <dgm:cxn modelId="{EED7555B-AACC-4686-B116-F6527AF195C7}" type="presOf" srcId="{1DE5A6BD-0A93-47BA-8017-301A8F30DC13}" destId="{9085953D-6AD3-4188-B304-E73FE279F6C3}" srcOrd="0" destOrd="0" presId="urn:microsoft.com/office/officeart/2005/8/layout/radial6"/>
    <dgm:cxn modelId="{1ABE9C5D-8530-4898-B407-8DF0A9E6FFB2}" type="presOf" srcId="{40B23E4A-839B-457C-964F-83C73D020D6D}" destId="{C8C9189B-3F80-4666-B7CD-270FF77F411A}" srcOrd="0" destOrd="0" presId="urn:microsoft.com/office/officeart/2005/8/layout/radial6"/>
    <dgm:cxn modelId="{44D85E65-1625-4755-84C5-321377720826}" srcId="{40B23E4A-839B-457C-964F-83C73D020D6D}" destId="{DCCDD732-1FBB-4ADF-B051-D0819CDBBE7D}" srcOrd="2" destOrd="0" parTransId="{8CF837AA-22F5-4452-8972-C9EDCFC4F731}" sibTransId="{186179CE-B6EC-4473-B365-4151371A74C8}"/>
    <dgm:cxn modelId="{3148F04A-A43C-4BF2-BE32-D62FE1C11E08}" type="presOf" srcId="{9E7C7DBB-10E4-4014-9A49-3C2B88032908}" destId="{32AC6EC2-A835-4417-B851-8479E102AC12}" srcOrd="0" destOrd="0" presId="urn:microsoft.com/office/officeart/2005/8/layout/radial6"/>
    <dgm:cxn modelId="{A0013A4D-8C15-47DE-B460-9072AA370E46}" srcId="{40B23E4A-839B-457C-964F-83C73D020D6D}" destId="{22880389-6EB0-4520-A842-8C6BE8083C7D}" srcOrd="0" destOrd="0" parTransId="{1BF2572B-767F-49C3-BDD9-8A74A797679D}" sibTransId="{F0AFA897-907B-4B2A-B5C2-63F970F85C5F}"/>
    <dgm:cxn modelId="{9E9DA07D-25FA-4A50-8E0B-0104D204D7BB}" type="presOf" srcId="{0EE7BB99-043E-43B5-804D-58B25F2C6D73}" destId="{49FD1D75-58DF-45D0-BF29-4388371D1F7D}" srcOrd="0" destOrd="0" presId="urn:microsoft.com/office/officeart/2005/8/layout/radial6"/>
    <dgm:cxn modelId="{637FE987-7473-4D12-8E93-5FC523AE4771}" type="presOf" srcId="{51D1B337-7A77-4925-9B1C-25353A8A9ECD}" destId="{CED714BD-C4C6-4F56-9482-7B4A04AA9B17}" srcOrd="0" destOrd="0" presId="urn:microsoft.com/office/officeart/2005/8/layout/radial6"/>
    <dgm:cxn modelId="{50EC079C-5032-4E7D-A58E-AFA21E39742D}" type="presOf" srcId="{0B009DDD-0C9C-43CB-BFCA-9E7221DC9288}" destId="{2F33274B-998D-4316-8CFC-98654DDCB1B1}" srcOrd="0" destOrd="0" presId="urn:microsoft.com/office/officeart/2005/8/layout/radial6"/>
    <dgm:cxn modelId="{34AF4BA3-8AB6-43D7-9095-5461CF2F0674}" type="presOf" srcId="{570457B0-437E-47FE-9BB2-1D3B883F1CA2}" destId="{3758FBE5-4B01-4E5F-B8A4-A25D279CAC22}" srcOrd="0" destOrd="0" presId="urn:microsoft.com/office/officeart/2005/8/layout/radial6"/>
    <dgm:cxn modelId="{D9E4DEA9-2A51-4F4D-9E76-7570DFAA1253}" srcId="{D4C70D64-2D25-4AF3-8370-4761E40990F1}" destId="{40B23E4A-839B-457C-964F-83C73D020D6D}" srcOrd="0" destOrd="0" parTransId="{17B7EC50-630B-4F55-8F9A-1AD001A9E81F}" sibTransId="{CF822C48-D70A-4F4A-8C23-76EEE1FE056C}"/>
    <dgm:cxn modelId="{05C263DE-DEA3-4D6B-A885-3AF6259DE1B7}" type="presOf" srcId="{F0AFA897-907B-4B2A-B5C2-63F970F85C5F}" destId="{3850D504-B839-4CFD-AA0D-BFDA9D4A1389}" srcOrd="0" destOrd="0" presId="urn:microsoft.com/office/officeart/2005/8/layout/radial6"/>
    <dgm:cxn modelId="{A6DAB7F0-4BDC-4167-9089-ADFE6D229B7A}" srcId="{40B23E4A-839B-457C-964F-83C73D020D6D}" destId="{0B009DDD-0C9C-43CB-BFCA-9E7221DC9288}" srcOrd="1" destOrd="0" parTransId="{0E1B40C7-CA81-4544-A0B7-048D5C444280}" sibTransId="{570457B0-437E-47FE-9BB2-1D3B883F1CA2}"/>
    <dgm:cxn modelId="{6022E57A-62C5-4BBE-8C73-6C4ADE84787F}" type="presParOf" srcId="{77359E1C-1FE2-4C78-9069-284CF95ED9F4}" destId="{C8C9189B-3F80-4666-B7CD-270FF77F411A}" srcOrd="0" destOrd="0" presId="urn:microsoft.com/office/officeart/2005/8/layout/radial6"/>
    <dgm:cxn modelId="{DABF7D3C-535C-4A67-95DA-140A65B8B59F}" type="presParOf" srcId="{77359E1C-1FE2-4C78-9069-284CF95ED9F4}" destId="{FA8FB258-0352-4CA8-9F3A-A14CD143CACB}" srcOrd="1" destOrd="0" presId="urn:microsoft.com/office/officeart/2005/8/layout/radial6"/>
    <dgm:cxn modelId="{9C0721CD-4B4A-4B87-BB53-E04C0D8DF81D}" type="presParOf" srcId="{77359E1C-1FE2-4C78-9069-284CF95ED9F4}" destId="{6664FEA6-1F25-4321-A948-EACBE1680978}" srcOrd="2" destOrd="0" presId="urn:microsoft.com/office/officeart/2005/8/layout/radial6"/>
    <dgm:cxn modelId="{268090B8-D52E-4804-9F67-5D75F4CA4F28}" type="presParOf" srcId="{77359E1C-1FE2-4C78-9069-284CF95ED9F4}" destId="{3850D504-B839-4CFD-AA0D-BFDA9D4A1389}" srcOrd="3" destOrd="0" presId="urn:microsoft.com/office/officeart/2005/8/layout/radial6"/>
    <dgm:cxn modelId="{D8FD56C0-F88C-4842-9594-B38507E4C0A0}" type="presParOf" srcId="{77359E1C-1FE2-4C78-9069-284CF95ED9F4}" destId="{2F33274B-998D-4316-8CFC-98654DDCB1B1}" srcOrd="4" destOrd="0" presId="urn:microsoft.com/office/officeart/2005/8/layout/radial6"/>
    <dgm:cxn modelId="{74C289A5-3A45-49FF-A186-D26A321385E3}" type="presParOf" srcId="{77359E1C-1FE2-4C78-9069-284CF95ED9F4}" destId="{12C977DC-E9EC-4E99-B8DD-F61D48437670}" srcOrd="5" destOrd="0" presId="urn:microsoft.com/office/officeart/2005/8/layout/radial6"/>
    <dgm:cxn modelId="{CE01AA6B-DF2F-4D60-916B-C6F0FF0DF6E9}" type="presParOf" srcId="{77359E1C-1FE2-4C78-9069-284CF95ED9F4}" destId="{3758FBE5-4B01-4E5F-B8A4-A25D279CAC22}" srcOrd="6" destOrd="0" presId="urn:microsoft.com/office/officeart/2005/8/layout/radial6"/>
    <dgm:cxn modelId="{CE0619E2-7AF3-4392-82E9-822863005290}" type="presParOf" srcId="{77359E1C-1FE2-4C78-9069-284CF95ED9F4}" destId="{89DB5582-7F5D-424F-B2CE-463FA06863C4}" srcOrd="7" destOrd="0" presId="urn:microsoft.com/office/officeart/2005/8/layout/radial6"/>
    <dgm:cxn modelId="{B419B2AE-7570-445A-9585-5CB908773E9E}" type="presParOf" srcId="{77359E1C-1FE2-4C78-9069-284CF95ED9F4}" destId="{89F06648-6ED3-4524-AAE7-17356C2E397C}" srcOrd="8" destOrd="0" presId="urn:microsoft.com/office/officeart/2005/8/layout/radial6"/>
    <dgm:cxn modelId="{256A2F2F-03D8-4FD9-A328-5BD4C26C3FD8}" type="presParOf" srcId="{77359E1C-1FE2-4C78-9069-284CF95ED9F4}" destId="{2E6317D4-7A72-4B5E-BF51-09CFCA3AE4CA}" srcOrd="9" destOrd="0" presId="urn:microsoft.com/office/officeart/2005/8/layout/radial6"/>
    <dgm:cxn modelId="{29DDB159-07F4-473B-AE39-D3692C1965F6}" type="presParOf" srcId="{77359E1C-1FE2-4C78-9069-284CF95ED9F4}" destId="{CED714BD-C4C6-4F56-9482-7B4A04AA9B17}" srcOrd="10" destOrd="0" presId="urn:microsoft.com/office/officeart/2005/8/layout/radial6"/>
    <dgm:cxn modelId="{6E6E5439-B37A-48E7-A7B4-FEE40CBDC88F}" type="presParOf" srcId="{77359E1C-1FE2-4C78-9069-284CF95ED9F4}" destId="{239E9F8A-39AA-4E99-B41D-4BDCF78A8025}" srcOrd="11" destOrd="0" presId="urn:microsoft.com/office/officeart/2005/8/layout/radial6"/>
    <dgm:cxn modelId="{080EACE8-1F45-4EF6-A496-A9B52AB56D1C}" type="presParOf" srcId="{77359E1C-1FE2-4C78-9069-284CF95ED9F4}" destId="{9085953D-6AD3-4188-B304-E73FE279F6C3}" srcOrd="12" destOrd="0" presId="urn:microsoft.com/office/officeart/2005/8/layout/radial6"/>
    <dgm:cxn modelId="{1F2E9F05-6759-4A89-842E-016BD600BCD2}" type="presParOf" srcId="{77359E1C-1FE2-4C78-9069-284CF95ED9F4}" destId="{32AC6EC2-A835-4417-B851-8479E102AC12}" srcOrd="13" destOrd="0" presId="urn:microsoft.com/office/officeart/2005/8/layout/radial6"/>
    <dgm:cxn modelId="{33C2AEB1-ABD1-4EE8-911C-ACD3AA6312BF}" type="presParOf" srcId="{77359E1C-1FE2-4C78-9069-284CF95ED9F4}" destId="{83DEE4E4-A1A0-4CE6-86B6-8EE69B2E2E4F}" srcOrd="14" destOrd="0" presId="urn:microsoft.com/office/officeart/2005/8/layout/radial6"/>
    <dgm:cxn modelId="{51825766-C9C8-4852-B57E-E46FB01E7F3A}" type="presParOf" srcId="{77359E1C-1FE2-4C78-9069-284CF95ED9F4}" destId="{49FD1D75-58DF-45D0-BF29-4388371D1F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70D64-2D25-4AF3-8370-4761E40990F1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0B23E4A-839B-457C-964F-83C73D020D6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Drivers of change</a:t>
          </a:r>
        </a:p>
      </dgm:t>
    </dgm:pt>
    <dgm:pt modelId="{17B7EC50-630B-4F55-8F9A-1AD001A9E81F}" type="parTrans" cxnId="{D9E4DEA9-2A51-4F4D-9E76-7570DFAA1253}">
      <dgm:prSet/>
      <dgm:spPr/>
      <dgm:t>
        <a:bodyPr/>
        <a:lstStyle/>
        <a:p>
          <a:endParaRPr lang="en-GB"/>
        </a:p>
      </dgm:t>
    </dgm:pt>
    <dgm:pt modelId="{CF822C48-D70A-4F4A-8C23-76EEE1FE056C}" type="sibTrans" cxnId="{D9E4DEA9-2A51-4F4D-9E76-7570DFAA1253}">
      <dgm:prSet/>
      <dgm:spPr/>
      <dgm:t>
        <a:bodyPr/>
        <a:lstStyle/>
        <a:p>
          <a:endParaRPr lang="en-GB"/>
        </a:p>
      </dgm:t>
    </dgm:pt>
    <dgm:pt modelId="{22880389-6EB0-4520-A842-8C6BE8083C7D}">
      <dgm:prSet phldrT="[Text]" custT="1"/>
      <dgm:spPr/>
      <dgm:t>
        <a:bodyPr/>
        <a:lstStyle/>
        <a:p>
          <a:r>
            <a:rPr lang="en-GB" sz="1800" dirty="0"/>
            <a:t>Preparation and on boarding – Treatment and agency Leadership teams </a:t>
          </a:r>
        </a:p>
      </dgm:t>
    </dgm:pt>
    <dgm:pt modelId="{1BF2572B-767F-49C3-BDD9-8A74A797679D}" type="parTrans" cxnId="{A0013A4D-8C15-47DE-B460-9072AA370E46}">
      <dgm:prSet/>
      <dgm:spPr/>
      <dgm:t>
        <a:bodyPr/>
        <a:lstStyle/>
        <a:p>
          <a:endParaRPr lang="en-GB"/>
        </a:p>
      </dgm:t>
    </dgm:pt>
    <dgm:pt modelId="{F0AFA897-907B-4B2A-B5C2-63F970F85C5F}" type="sibTrans" cxnId="{A0013A4D-8C15-47DE-B460-9072AA370E46}">
      <dgm:prSet/>
      <dgm:spPr/>
      <dgm:t>
        <a:bodyPr/>
        <a:lstStyle/>
        <a:p>
          <a:endParaRPr lang="en-GB"/>
        </a:p>
      </dgm:t>
    </dgm:pt>
    <dgm:pt modelId="{DCCDD732-1FBB-4ADF-B051-D0819CDBBE7D}">
      <dgm:prSet phldrT="[Text]" custT="1"/>
      <dgm:spPr/>
      <dgm:t>
        <a:bodyPr/>
        <a:lstStyle/>
        <a:p>
          <a:r>
            <a:rPr lang="en-GB" sz="1800" dirty="0"/>
            <a:t>Bite</a:t>
          </a:r>
          <a:r>
            <a:rPr lang="en-GB" sz="1800" baseline="0" dirty="0"/>
            <a:t> size communication and learning</a:t>
          </a:r>
          <a:endParaRPr lang="en-GB" sz="1800" dirty="0"/>
        </a:p>
      </dgm:t>
    </dgm:pt>
    <dgm:pt modelId="{8CF837AA-22F5-4452-8972-C9EDCFC4F731}" type="parTrans" cxnId="{44D85E65-1625-4755-84C5-321377720826}">
      <dgm:prSet/>
      <dgm:spPr/>
      <dgm:t>
        <a:bodyPr/>
        <a:lstStyle/>
        <a:p>
          <a:endParaRPr lang="en-GB"/>
        </a:p>
      </dgm:t>
    </dgm:pt>
    <dgm:pt modelId="{186179CE-B6EC-4473-B365-4151371A74C8}" type="sibTrans" cxnId="{44D85E65-1625-4755-84C5-321377720826}">
      <dgm:prSet/>
      <dgm:spPr/>
      <dgm:t>
        <a:bodyPr/>
        <a:lstStyle/>
        <a:p>
          <a:endParaRPr lang="en-GB"/>
        </a:p>
      </dgm:t>
    </dgm:pt>
    <dgm:pt modelId="{51D1B337-7A77-4925-9B1C-25353A8A9ECD}">
      <dgm:prSet phldrT="[Text]" custT="1"/>
      <dgm:spPr/>
      <dgm:t>
        <a:bodyPr/>
        <a:lstStyle/>
        <a:p>
          <a:r>
            <a:rPr lang="en-GB" sz="1800" dirty="0"/>
            <a:t>Treatment</a:t>
          </a:r>
          <a:r>
            <a:rPr lang="en-GB" sz="1800" baseline="0" dirty="0"/>
            <a:t> team champion and supervision for ES</a:t>
          </a:r>
          <a:endParaRPr lang="en-GB" sz="1800" dirty="0"/>
        </a:p>
      </dgm:t>
    </dgm:pt>
    <dgm:pt modelId="{390B48AB-DFC0-417D-A025-F2E96BA95F12}" type="parTrans" cxnId="{07945423-6535-43BB-8B71-EE7FD78EB1C8}">
      <dgm:prSet/>
      <dgm:spPr/>
      <dgm:t>
        <a:bodyPr/>
        <a:lstStyle/>
        <a:p>
          <a:endParaRPr lang="en-GB"/>
        </a:p>
      </dgm:t>
    </dgm:pt>
    <dgm:pt modelId="{1DE5A6BD-0A93-47BA-8017-301A8F30DC13}" type="sibTrans" cxnId="{07945423-6535-43BB-8B71-EE7FD78EB1C8}">
      <dgm:prSet/>
      <dgm:spPr/>
      <dgm:t>
        <a:bodyPr/>
        <a:lstStyle/>
        <a:p>
          <a:endParaRPr lang="en-GB"/>
        </a:p>
      </dgm:t>
    </dgm:pt>
    <dgm:pt modelId="{9E7C7DBB-10E4-4014-9A49-3C2B88032908}">
      <dgm:prSet phldrT="[Text]" custT="1"/>
      <dgm:spPr/>
      <dgm:t>
        <a:bodyPr/>
        <a:lstStyle/>
        <a:p>
          <a:r>
            <a:rPr lang="en-GB" sz="1800" dirty="0"/>
            <a:t>Employment conversations</a:t>
          </a:r>
        </a:p>
      </dgm:t>
    </dgm:pt>
    <dgm:pt modelId="{CC77A700-D183-46F4-A5EE-3FC309ED944B}" type="parTrans" cxnId="{5F48BF34-7DFF-4E2F-AF4C-8425174EB301}">
      <dgm:prSet/>
      <dgm:spPr/>
      <dgm:t>
        <a:bodyPr/>
        <a:lstStyle/>
        <a:p>
          <a:endParaRPr lang="en-GB"/>
        </a:p>
      </dgm:t>
    </dgm:pt>
    <dgm:pt modelId="{0EE7BB99-043E-43B5-804D-58B25F2C6D73}" type="sibTrans" cxnId="{5F48BF34-7DFF-4E2F-AF4C-8425174EB301}">
      <dgm:prSet/>
      <dgm:spPr/>
      <dgm:t>
        <a:bodyPr/>
        <a:lstStyle/>
        <a:p>
          <a:endParaRPr lang="en-GB"/>
        </a:p>
      </dgm:t>
    </dgm:pt>
    <dgm:pt modelId="{0B009DDD-0C9C-43CB-BFCA-9E7221DC9288}">
      <dgm:prSet phldrT="[Text]" custT="1"/>
      <dgm:spPr/>
      <dgm:t>
        <a:bodyPr/>
        <a:lstStyle/>
        <a:p>
          <a:r>
            <a:rPr lang="en-GB" sz="2000" dirty="0"/>
            <a:t>Right story telling at the right time – winning people over</a:t>
          </a:r>
        </a:p>
      </dgm:t>
    </dgm:pt>
    <dgm:pt modelId="{0E1B40C7-CA81-4544-A0B7-048D5C444280}" type="parTrans" cxnId="{A6DAB7F0-4BDC-4167-9089-ADFE6D229B7A}">
      <dgm:prSet/>
      <dgm:spPr/>
      <dgm:t>
        <a:bodyPr/>
        <a:lstStyle/>
        <a:p>
          <a:endParaRPr lang="en-GB"/>
        </a:p>
      </dgm:t>
    </dgm:pt>
    <dgm:pt modelId="{570457B0-437E-47FE-9BB2-1D3B883F1CA2}" type="sibTrans" cxnId="{A6DAB7F0-4BDC-4167-9089-ADFE6D229B7A}">
      <dgm:prSet/>
      <dgm:spPr/>
      <dgm:t>
        <a:bodyPr/>
        <a:lstStyle/>
        <a:p>
          <a:endParaRPr lang="en-GB"/>
        </a:p>
      </dgm:t>
    </dgm:pt>
    <dgm:pt modelId="{77359E1C-1FE2-4C78-9069-284CF95ED9F4}" type="pres">
      <dgm:prSet presAssocID="{D4C70D64-2D25-4AF3-8370-4761E40990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C9189B-3F80-4666-B7CD-270FF77F411A}" type="pres">
      <dgm:prSet presAssocID="{40B23E4A-839B-457C-964F-83C73D020D6D}" presName="centerShape" presStyleLbl="node0" presStyleIdx="0" presStyleCnt="1" custScaleX="100848" custScaleY="91865"/>
      <dgm:spPr/>
    </dgm:pt>
    <dgm:pt modelId="{FA8FB258-0352-4CA8-9F3A-A14CD143CACB}" type="pres">
      <dgm:prSet presAssocID="{22880389-6EB0-4520-A842-8C6BE8083C7D}" presName="node" presStyleLbl="node1" presStyleIdx="0" presStyleCnt="5" custScaleX="160978" custScaleY="167435" custRadScaleRad="96961" custRadScaleInc="2629">
        <dgm:presLayoutVars>
          <dgm:bulletEnabled val="1"/>
        </dgm:presLayoutVars>
      </dgm:prSet>
      <dgm:spPr/>
    </dgm:pt>
    <dgm:pt modelId="{6664FEA6-1F25-4321-A948-EACBE1680978}" type="pres">
      <dgm:prSet presAssocID="{22880389-6EB0-4520-A842-8C6BE8083C7D}" presName="dummy" presStyleCnt="0"/>
      <dgm:spPr/>
    </dgm:pt>
    <dgm:pt modelId="{3850D504-B839-4CFD-AA0D-BFDA9D4A1389}" type="pres">
      <dgm:prSet presAssocID="{F0AFA897-907B-4B2A-B5C2-63F970F85C5F}" presName="sibTrans" presStyleLbl="sibTrans2D1" presStyleIdx="0" presStyleCnt="5"/>
      <dgm:spPr/>
    </dgm:pt>
    <dgm:pt modelId="{2F33274B-998D-4316-8CFC-98654DDCB1B1}" type="pres">
      <dgm:prSet presAssocID="{0B009DDD-0C9C-43CB-BFCA-9E7221DC9288}" presName="node" presStyleLbl="node1" presStyleIdx="1" presStyleCnt="5" custScaleX="167535" custScaleY="147863">
        <dgm:presLayoutVars>
          <dgm:bulletEnabled val="1"/>
        </dgm:presLayoutVars>
      </dgm:prSet>
      <dgm:spPr/>
    </dgm:pt>
    <dgm:pt modelId="{12C977DC-E9EC-4E99-B8DD-F61D48437670}" type="pres">
      <dgm:prSet presAssocID="{0B009DDD-0C9C-43CB-BFCA-9E7221DC9288}" presName="dummy" presStyleCnt="0"/>
      <dgm:spPr/>
    </dgm:pt>
    <dgm:pt modelId="{3758FBE5-4B01-4E5F-B8A4-A25D279CAC22}" type="pres">
      <dgm:prSet presAssocID="{570457B0-437E-47FE-9BB2-1D3B883F1CA2}" presName="sibTrans" presStyleLbl="sibTrans2D1" presStyleIdx="1" presStyleCnt="5"/>
      <dgm:spPr/>
    </dgm:pt>
    <dgm:pt modelId="{89DB5582-7F5D-424F-B2CE-463FA06863C4}" type="pres">
      <dgm:prSet presAssocID="{DCCDD732-1FBB-4ADF-B051-D0819CDBBE7D}" presName="node" presStyleLbl="node1" presStyleIdx="2" presStyleCnt="5" custScaleX="174157" custScaleY="136873" custRadScaleRad="107032" custRadScaleInc="-18586">
        <dgm:presLayoutVars>
          <dgm:bulletEnabled val="1"/>
        </dgm:presLayoutVars>
      </dgm:prSet>
      <dgm:spPr/>
    </dgm:pt>
    <dgm:pt modelId="{89F06648-6ED3-4524-AAE7-17356C2E397C}" type="pres">
      <dgm:prSet presAssocID="{DCCDD732-1FBB-4ADF-B051-D0819CDBBE7D}" presName="dummy" presStyleCnt="0"/>
      <dgm:spPr/>
    </dgm:pt>
    <dgm:pt modelId="{2E6317D4-7A72-4B5E-BF51-09CFCA3AE4CA}" type="pres">
      <dgm:prSet presAssocID="{186179CE-B6EC-4473-B365-4151371A74C8}" presName="sibTrans" presStyleLbl="sibTrans2D1" presStyleIdx="2" presStyleCnt="5"/>
      <dgm:spPr/>
    </dgm:pt>
    <dgm:pt modelId="{CED714BD-C4C6-4F56-9482-7B4A04AA9B17}" type="pres">
      <dgm:prSet presAssocID="{51D1B337-7A77-4925-9B1C-25353A8A9ECD}" presName="node" presStyleLbl="node1" presStyleIdx="3" presStyleCnt="5" custScaleX="190972" custScaleY="140904">
        <dgm:presLayoutVars>
          <dgm:bulletEnabled val="1"/>
        </dgm:presLayoutVars>
      </dgm:prSet>
      <dgm:spPr/>
    </dgm:pt>
    <dgm:pt modelId="{239E9F8A-39AA-4E99-B41D-4BDCF78A8025}" type="pres">
      <dgm:prSet presAssocID="{51D1B337-7A77-4925-9B1C-25353A8A9ECD}" presName="dummy" presStyleCnt="0"/>
      <dgm:spPr/>
    </dgm:pt>
    <dgm:pt modelId="{9085953D-6AD3-4188-B304-E73FE279F6C3}" type="pres">
      <dgm:prSet presAssocID="{1DE5A6BD-0A93-47BA-8017-301A8F30DC13}" presName="sibTrans" presStyleLbl="sibTrans2D1" presStyleIdx="3" presStyleCnt="5"/>
      <dgm:spPr/>
    </dgm:pt>
    <dgm:pt modelId="{32AC6EC2-A835-4417-B851-8479E102AC12}" type="pres">
      <dgm:prSet presAssocID="{9E7C7DBB-10E4-4014-9A49-3C2B88032908}" presName="node" presStyleLbl="node1" presStyleIdx="4" presStyleCnt="5" custScaleX="166249" custScaleY="134584">
        <dgm:presLayoutVars>
          <dgm:bulletEnabled val="1"/>
        </dgm:presLayoutVars>
      </dgm:prSet>
      <dgm:spPr/>
    </dgm:pt>
    <dgm:pt modelId="{83DEE4E4-A1A0-4CE6-86B6-8EE69B2E2E4F}" type="pres">
      <dgm:prSet presAssocID="{9E7C7DBB-10E4-4014-9A49-3C2B88032908}" presName="dummy" presStyleCnt="0"/>
      <dgm:spPr/>
    </dgm:pt>
    <dgm:pt modelId="{49FD1D75-58DF-45D0-BF29-4388371D1F7D}" type="pres">
      <dgm:prSet presAssocID="{0EE7BB99-043E-43B5-804D-58B25F2C6D73}" presName="sibTrans" presStyleLbl="sibTrans2D1" presStyleIdx="4" presStyleCnt="5"/>
      <dgm:spPr/>
    </dgm:pt>
  </dgm:ptLst>
  <dgm:cxnLst>
    <dgm:cxn modelId="{B269C116-1686-49C0-AE96-69AC2E3B0574}" type="presOf" srcId="{DCCDD732-1FBB-4ADF-B051-D0819CDBBE7D}" destId="{89DB5582-7F5D-424F-B2CE-463FA06863C4}" srcOrd="0" destOrd="0" presId="urn:microsoft.com/office/officeart/2005/8/layout/radial6"/>
    <dgm:cxn modelId="{07945423-6535-43BB-8B71-EE7FD78EB1C8}" srcId="{40B23E4A-839B-457C-964F-83C73D020D6D}" destId="{51D1B337-7A77-4925-9B1C-25353A8A9ECD}" srcOrd="3" destOrd="0" parTransId="{390B48AB-DFC0-417D-A025-F2E96BA95F12}" sibTransId="{1DE5A6BD-0A93-47BA-8017-301A8F30DC13}"/>
    <dgm:cxn modelId="{946C7D23-1021-42E7-92E1-8EC008B478AB}" type="presOf" srcId="{22880389-6EB0-4520-A842-8C6BE8083C7D}" destId="{FA8FB258-0352-4CA8-9F3A-A14CD143CACB}" srcOrd="0" destOrd="0" presId="urn:microsoft.com/office/officeart/2005/8/layout/radial6"/>
    <dgm:cxn modelId="{BC635B26-8598-4538-BD88-ADB3D07EEB9F}" type="presOf" srcId="{D4C70D64-2D25-4AF3-8370-4761E40990F1}" destId="{77359E1C-1FE2-4C78-9069-284CF95ED9F4}" srcOrd="0" destOrd="0" presId="urn:microsoft.com/office/officeart/2005/8/layout/radial6"/>
    <dgm:cxn modelId="{5F48BF34-7DFF-4E2F-AF4C-8425174EB301}" srcId="{40B23E4A-839B-457C-964F-83C73D020D6D}" destId="{9E7C7DBB-10E4-4014-9A49-3C2B88032908}" srcOrd="4" destOrd="0" parTransId="{CC77A700-D183-46F4-A5EE-3FC309ED944B}" sibTransId="{0EE7BB99-043E-43B5-804D-58B25F2C6D73}"/>
    <dgm:cxn modelId="{7A778A3F-44BC-49E8-B443-ADE73D16F414}" type="presOf" srcId="{186179CE-B6EC-4473-B365-4151371A74C8}" destId="{2E6317D4-7A72-4B5E-BF51-09CFCA3AE4CA}" srcOrd="0" destOrd="0" presId="urn:microsoft.com/office/officeart/2005/8/layout/radial6"/>
    <dgm:cxn modelId="{EED7555B-AACC-4686-B116-F6527AF195C7}" type="presOf" srcId="{1DE5A6BD-0A93-47BA-8017-301A8F30DC13}" destId="{9085953D-6AD3-4188-B304-E73FE279F6C3}" srcOrd="0" destOrd="0" presId="urn:microsoft.com/office/officeart/2005/8/layout/radial6"/>
    <dgm:cxn modelId="{1ABE9C5D-8530-4898-B407-8DF0A9E6FFB2}" type="presOf" srcId="{40B23E4A-839B-457C-964F-83C73D020D6D}" destId="{C8C9189B-3F80-4666-B7CD-270FF77F411A}" srcOrd="0" destOrd="0" presId="urn:microsoft.com/office/officeart/2005/8/layout/radial6"/>
    <dgm:cxn modelId="{44D85E65-1625-4755-84C5-321377720826}" srcId="{40B23E4A-839B-457C-964F-83C73D020D6D}" destId="{DCCDD732-1FBB-4ADF-B051-D0819CDBBE7D}" srcOrd="2" destOrd="0" parTransId="{8CF837AA-22F5-4452-8972-C9EDCFC4F731}" sibTransId="{186179CE-B6EC-4473-B365-4151371A74C8}"/>
    <dgm:cxn modelId="{3148F04A-A43C-4BF2-BE32-D62FE1C11E08}" type="presOf" srcId="{9E7C7DBB-10E4-4014-9A49-3C2B88032908}" destId="{32AC6EC2-A835-4417-B851-8479E102AC12}" srcOrd="0" destOrd="0" presId="urn:microsoft.com/office/officeart/2005/8/layout/radial6"/>
    <dgm:cxn modelId="{A0013A4D-8C15-47DE-B460-9072AA370E46}" srcId="{40B23E4A-839B-457C-964F-83C73D020D6D}" destId="{22880389-6EB0-4520-A842-8C6BE8083C7D}" srcOrd="0" destOrd="0" parTransId="{1BF2572B-767F-49C3-BDD9-8A74A797679D}" sibTransId="{F0AFA897-907B-4B2A-B5C2-63F970F85C5F}"/>
    <dgm:cxn modelId="{9E9DA07D-25FA-4A50-8E0B-0104D204D7BB}" type="presOf" srcId="{0EE7BB99-043E-43B5-804D-58B25F2C6D73}" destId="{49FD1D75-58DF-45D0-BF29-4388371D1F7D}" srcOrd="0" destOrd="0" presId="urn:microsoft.com/office/officeart/2005/8/layout/radial6"/>
    <dgm:cxn modelId="{637FE987-7473-4D12-8E93-5FC523AE4771}" type="presOf" srcId="{51D1B337-7A77-4925-9B1C-25353A8A9ECD}" destId="{CED714BD-C4C6-4F56-9482-7B4A04AA9B17}" srcOrd="0" destOrd="0" presId="urn:microsoft.com/office/officeart/2005/8/layout/radial6"/>
    <dgm:cxn modelId="{50EC079C-5032-4E7D-A58E-AFA21E39742D}" type="presOf" srcId="{0B009DDD-0C9C-43CB-BFCA-9E7221DC9288}" destId="{2F33274B-998D-4316-8CFC-98654DDCB1B1}" srcOrd="0" destOrd="0" presId="urn:microsoft.com/office/officeart/2005/8/layout/radial6"/>
    <dgm:cxn modelId="{34AF4BA3-8AB6-43D7-9095-5461CF2F0674}" type="presOf" srcId="{570457B0-437E-47FE-9BB2-1D3B883F1CA2}" destId="{3758FBE5-4B01-4E5F-B8A4-A25D279CAC22}" srcOrd="0" destOrd="0" presId="urn:microsoft.com/office/officeart/2005/8/layout/radial6"/>
    <dgm:cxn modelId="{D9E4DEA9-2A51-4F4D-9E76-7570DFAA1253}" srcId="{D4C70D64-2D25-4AF3-8370-4761E40990F1}" destId="{40B23E4A-839B-457C-964F-83C73D020D6D}" srcOrd="0" destOrd="0" parTransId="{17B7EC50-630B-4F55-8F9A-1AD001A9E81F}" sibTransId="{CF822C48-D70A-4F4A-8C23-76EEE1FE056C}"/>
    <dgm:cxn modelId="{05C263DE-DEA3-4D6B-A885-3AF6259DE1B7}" type="presOf" srcId="{F0AFA897-907B-4B2A-B5C2-63F970F85C5F}" destId="{3850D504-B839-4CFD-AA0D-BFDA9D4A1389}" srcOrd="0" destOrd="0" presId="urn:microsoft.com/office/officeart/2005/8/layout/radial6"/>
    <dgm:cxn modelId="{A6DAB7F0-4BDC-4167-9089-ADFE6D229B7A}" srcId="{40B23E4A-839B-457C-964F-83C73D020D6D}" destId="{0B009DDD-0C9C-43CB-BFCA-9E7221DC9288}" srcOrd="1" destOrd="0" parTransId="{0E1B40C7-CA81-4544-A0B7-048D5C444280}" sibTransId="{570457B0-437E-47FE-9BB2-1D3B883F1CA2}"/>
    <dgm:cxn modelId="{6022E57A-62C5-4BBE-8C73-6C4ADE84787F}" type="presParOf" srcId="{77359E1C-1FE2-4C78-9069-284CF95ED9F4}" destId="{C8C9189B-3F80-4666-B7CD-270FF77F411A}" srcOrd="0" destOrd="0" presId="urn:microsoft.com/office/officeart/2005/8/layout/radial6"/>
    <dgm:cxn modelId="{DABF7D3C-535C-4A67-95DA-140A65B8B59F}" type="presParOf" srcId="{77359E1C-1FE2-4C78-9069-284CF95ED9F4}" destId="{FA8FB258-0352-4CA8-9F3A-A14CD143CACB}" srcOrd="1" destOrd="0" presId="urn:microsoft.com/office/officeart/2005/8/layout/radial6"/>
    <dgm:cxn modelId="{9C0721CD-4B4A-4B87-BB53-E04C0D8DF81D}" type="presParOf" srcId="{77359E1C-1FE2-4C78-9069-284CF95ED9F4}" destId="{6664FEA6-1F25-4321-A948-EACBE1680978}" srcOrd="2" destOrd="0" presId="urn:microsoft.com/office/officeart/2005/8/layout/radial6"/>
    <dgm:cxn modelId="{268090B8-D52E-4804-9F67-5D75F4CA4F28}" type="presParOf" srcId="{77359E1C-1FE2-4C78-9069-284CF95ED9F4}" destId="{3850D504-B839-4CFD-AA0D-BFDA9D4A1389}" srcOrd="3" destOrd="0" presId="urn:microsoft.com/office/officeart/2005/8/layout/radial6"/>
    <dgm:cxn modelId="{D8FD56C0-F88C-4842-9594-B38507E4C0A0}" type="presParOf" srcId="{77359E1C-1FE2-4C78-9069-284CF95ED9F4}" destId="{2F33274B-998D-4316-8CFC-98654DDCB1B1}" srcOrd="4" destOrd="0" presId="urn:microsoft.com/office/officeart/2005/8/layout/radial6"/>
    <dgm:cxn modelId="{74C289A5-3A45-49FF-A186-D26A321385E3}" type="presParOf" srcId="{77359E1C-1FE2-4C78-9069-284CF95ED9F4}" destId="{12C977DC-E9EC-4E99-B8DD-F61D48437670}" srcOrd="5" destOrd="0" presId="urn:microsoft.com/office/officeart/2005/8/layout/radial6"/>
    <dgm:cxn modelId="{CE01AA6B-DF2F-4D60-916B-C6F0FF0DF6E9}" type="presParOf" srcId="{77359E1C-1FE2-4C78-9069-284CF95ED9F4}" destId="{3758FBE5-4B01-4E5F-B8A4-A25D279CAC22}" srcOrd="6" destOrd="0" presId="urn:microsoft.com/office/officeart/2005/8/layout/radial6"/>
    <dgm:cxn modelId="{CE0619E2-7AF3-4392-82E9-822863005290}" type="presParOf" srcId="{77359E1C-1FE2-4C78-9069-284CF95ED9F4}" destId="{89DB5582-7F5D-424F-B2CE-463FA06863C4}" srcOrd="7" destOrd="0" presId="urn:microsoft.com/office/officeart/2005/8/layout/radial6"/>
    <dgm:cxn modelId="{B419B2AE-7570-445A-9585-5CB908773E9E}" type="presParOf" srcId="{77359E1C-1FE2-4C78-9069-284CF95ED9F4}" destId="{89F06648-6ED3-4524-AAE7-17356C2E397C}" srcOrd="8" destOrd="0" presId="urn:microsoft.com/office/officeart/2005/8/layout/radial6"/>
    <dgm:cxn modelId="{256A2F2F-03D8-4FD9-A328-5BD4C26C3FD8}" type="presParOf" srcId="{77359E1C-1FE2-4C78-9069-284CF95ED9F4}" destId="{2E6317D4-7A72-4B5E-BF51-09CFCA3AE4CA}" srcOrd="9" destOrd="0" presId="urn:microsoft.com/office/officeart/2005/8/layout/radial6"/>
    <dgm:cxn modelId="{29DDB159-07F4-473B-AE39-D3692C1965F6}" type="presParOf" srcId="{77359E1C-1FE2-4C78-9069-284CF95ED9F4}" destId="{CED714BD-C4C6-4F56-9482-7B4A04AA9B17}" srcOrd="10" destOrd="0" presId="urn:microsoft.com/office/officeart/2005/8/layout/radial6"/>
    <dgm:cxn modelId="{6E6E5439-B37A-48E7-A7B4-FEE40CBDC88F}" type="presParOf" srcId="{77359E1C-1FE2-4C78-9069-284CF95ED9F4}" destId="{239E9F8A-39AA-4E99-B41D-4BDCF78A8025}" srcOrd="11" destOrd="0" presId="urn:microsoft.com/office/officeart/2005/8/layout/radial6"/>
    <dgm:cxn modelId="{080EACE8-1F45-4EF6-A496-A9B52AB56D1C}" type="presParOf" srcId="{77359E1C-1FE2-4C78-9069-284CF95ED9F4}" destId="{9085953D-6AD3-4188-B304-E73FE279F6C3}" srcOrd="12" destOrd="0" presId="urn:microsoft.com/office/officeart/2005/8/layout/radial6"/>
    <dgm:cxn modelId="{1F2E9F05-6759-4A89-842E-016BD600BCD2}" type="presParOf" srcId="{77359E1C-1FE2-4C78-9069-284CF95ED9F4}" destId="{32AC6EC2-A835-4417-B851-8479E102AC12}" srcOrd="13" destOrd="0" presId="urn:microsoft.com/office/officeart/2005/8/layout/radial6"/>
    <dgm:cxn modelId="{33C2AEB1-ABD1-4EE8-911C-ACD3AA6312BF}" type="presParOf" srcId="{77359E1C-1FE2-4C78-9069-284CF95ED9F4}" destId="{83DEE4E4-A1A0-4CE6-86B6-8EE69B2E2E4F}" srcOrd="14" destOrd="0" presId="urn:microsoft.com/office/officeart/2005/8/layout/radial6"/>
    <dgm:cxn modelId="{51825766-C9C8-4852-B57E-E46FB01E7F3A}" type="presParOf" srcId="{77359E1C-1FE2-4C78-9069-284CF95ED9F4}" destId="{49FD1D75-58DF-45D0-BF29-4388371D1F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1D75-58DF-45D0-BF29-4388371D1F7D}">
      <dsp:nvSpPr>
        <dsp:cNvPr id="0" name=""/>
        <dsp:cNvSpPr/>
      </dsp:nvSpPr>
      <dsp:spPr>
        <a:xfrm>
          <a:off x="1784793" y="704972"/>
          <a:ext cx="4077981" cy="4077981"/>
        </a:xfrm>
        <a:prstGeom prst="blockArc">
          <a:avLst>
            <a:gd name="adj1" fmla="val 11989851"/>
            <a:gd name="adj2" fmla="val 16272321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953D-6AD3-4188-B304-E73FE279F6C3}">
      <dsp:nvSpPr>
        <dsp:cNvPr id="0" name=""/>
        <dsp:cNvSpPr/>
      </dsp:nvSpPr>
      <dsp:spPr>
        <a:xfrm>
          <a:off x="1805423" y="644769"/>
          <a:ext cx="4077981" cy="4077981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317D4-7A72-4B5E-BF51-09CFCA3AE4CA}">
      <dsp:nvSpPr>
        <dsp:cNvPr id="0" name=""/>
        <dsp:cNvSpPr/>
      </dsp:nvSpPr>
      <dsp:spPr>
        <a:xfrm>
          <a:off x="1805423" y="644769"/>
          <a:ext cx="4077981" cy="407798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8FBE5-4B01-4E5F-B8A4-A25D279CAC22}">
      <dsp:nvSpPr>
        <dsp:cNvPr id="0" name=""/>
        <dsp:cNvSpPr/>
      </dsp:nvSpPr>
      <dsp:spPr>
        <a:xfrm>
          <a:off x="1805423" y="644769"/>
          <a:ext cx="4077981" cy="4077981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0D504-B839-4CFD-AA0D-BFDA9D4A1389}">
      <dsp:nvSpPr>
        <dsp:cNvPr id="0" name=""/>
        <dsp:cNvSpPr/>
      </dsp:nvSpPr>
      <dsp:spPr>
        <a:xfrm>
          <a:off x="1826212" y="705413"/>
          <a:ext cx="4077981" cy="4077981"/>
        </a:xfrm>
        <a:prstGeom prst="blockArc">
          <a:avLst>
            <a:gd name="adj1" fmla="val 16200823"/>
            <a:gd name="adj2" fmla="val 2040934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9189B-3F80-4666-B7CD-270FF77F411A}">
      <dsp:nvSpPr>
        <dsp:cNvPr id="0" name=""/>
        <dsp:cNvSpPr/>
      </dsp:nvSpPr>
      <dsp:spPr>
        <a:xfrm>
          <a:off x="2899248" y="1802299"/>
          <a:ext cx="1890331" cy="176292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Challenges</a:t>
          </a:r>
        </a:p>
      </dsp:txBody>
      <dsp:txXfrm>
        <a:off x="3176081" y="2060473"/>
        <a:ext cx="1336665" cy="1246574"/>
      </dsp:txXfrm>
    </dsp:sp>
    <dsp:sp modelId="{FA8FB258-0352-4CA8-9F3A-A14CD143CACB}">
      <dsp:nvSpPr>
        <dsp:cNvPr id="0" name=""/>
        <dsp:cNvSpPr/>
      </dsp:nvSpPr>
      <dsp:spPr>
        <a:xfrm>
          <a:off x="2936742" y="-204554"/>
          <a:ext cx="1857874" cy="1914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Focus</a:t>
          </a:r>
          <a:r>
            <a:rPr lang="en-GB" sz="1800" kern="1200" baseline="0" dirty="0"/>
            <a:t> on “keeping people alive” and multi-agency model</a:t>
          </a:r>
          <a:endParaRPr lang="en-GB" sz="1800" kern="1200" dirty="0"/>
        </a:p>
      </dsp:txBody>
      <dsp:txXfrm>
        <a:off x="3208821" y="75835"/>
        <a:ext cx="1313716" cy="1353839"/>
      </dsp:txXfrm>
    </dsp:sp>
    <dsp:sp modelId="{2F33274B-998D-4316-8CFC-98654DDCB1B1}">
      <dsp:nvSpPr>
        <dsp:cNvPr id="0" name=""/>
        <dsp:cNvSpPr/>
      </dsp:nvSpPr>
      <dsp:spPr>
        <a:xfrm>
          <a:off x="4830064" y="1168702"/>
          <a:ext cx="1817042" cy="1799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Low expectations</a:t>
          </a:r>
          <a:r>
            <a:rPr lang="en-GB" sz="5100" kern="1200" dirty="0"/>
            <a:t> </a:t>
          </a:r>
        </a:p>
      </dsp:txBody>
      <dsp:txXfrm>
        <a:off x="5096164" y="1432190"/>
        <a:ext cx="1284842" cy="1272234"/>
      </dsp:txXfrm>
    </dsp:sp>
    <dsp:sp modelId="{89DB5582-7F5D-424F-B2CE-463FA06863C4}">
      <dsp:nvSpPr>
        <dsp:cNvPr id="0" name=""/>
        <dsp:cNvSpPr/>
      </dsp:nvSpPr>
      <dsp:spPr>
        <a:xfrm>
          <a:off x="4118206" y="3395072"/>
          <a:ext cx="1793739" cy="1799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High levels of stigma  </a:t>
          </a:r>
        </a:p>
      </dsp:txBody>
      <dsp:txXfrm>
        <a:off x="4380893" y="3658666"/>
        <a:ext cx="1268365" cy="1272745"/>
      </dsp:txXfrm>
    </dsp:sp>
    <dsp:sp modelId="{CED714BD-C4C6-4F56-9482-7B4A04AA9B17}">
      <dsp:nvSpPr>
        <dsp:cNvPr id="0" name=""/>
        <dsp:cNvSpPr/>
      </dsp:nvSpPr>
      <dsp:spPr>
        <a:xfrm>
          <a:off x="1817023" y="3368567"/>
          <a:ext cx="1713456" cy="1852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Often clients have multiple health issues</a:t>
          </a:r>
        </a:p>
      </dsp:txBody>
      <dsp:txXfrm>
        <a:off x="2067953" y="3639924"/>
        <a:ext cx="1211596" cy="1310228"/>
      </dsp:txXfrm>
    </dsp:sp>
    <dsp:sp modelId="{32AC6EC2-A835-4417-B851-8479E102AC12}">
      <dsp:nvSpPr>
        <dsp:cNvPr id="0" name=""/>
        <dsp:cNvSpPr/>
      </dsp:nvSpPr>
      <dsp:spPr>
        <a:xfrm>
          <a:off x="1032391" y="1183391"/>
          <a:ext cx="1835702" cy="1769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Key workers sometimes have limited face to face contact with clients</a:t>
          </a:r>
        </a:p>
      </dsp:txBody>
      <dsp:txXfrm>
        <a:off x="1301223" y="1442577"/>
        <a:ext cx="1298038" cy="1251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1D75-58DF-45D0-BF29-4388371D1F7D}">
      <dsp:nvSpPr>
        <dsp:cNvPr id="0" name=""/>
        <dsp:cNvSpPr/>
      </dsp:nvSpPr>
      <dsp:spPr>
        <a:xfrm>
          <a:off x="1886666" y="734701"/>
          <a:ext cx="3859119" cy="3859119"/>
        </a:xfrm>
        <a:prstGeom prst="blockArc">
          <a:avLst>
            <a:gd name="adj1" fmla="val 11989851"/>
            <a:gd name="adj2" fmla="val 16272321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953D-6AD3-4188-B304-E73FE279F6C3}">
      <dsp:nvSpPr>
        <dsp:cNvPr id="0" name=""/>
        <dsp:cNvSpPr/>
      </dsp:nvSpPr>
      <dsp:spPr>
        <a:xfrm>
          <a:off x="1906189" y="677729"/>
          <a:ext cx="3859119" cy="3859119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317D4-7A72-4B5E-BF51-09CFCA3AE4CA}">
      <dsp:nvSpPr>
        <dsp:cNvPr id="0" name=""/>
        <dsp:cNvSpPr/>
      </dsp:nvSpPr>
      <dsp:spPr>
        <a:xfrm>
          <a:off x="2006810" y="756172"/>
          <a:ext cx="3859119" cy="3859119"/>
        </a:xfrm>
        <a:prstGeom prst="blockArc">
          <a:avLst>
            <a:gd name="adj1" fmla="val 3007246"/>
            <a:gd name="adj2" fmla="val 7792754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8FBE5-4B01-4E5F-B8A4-A25D279CAC22}">
      <dsp:nvSpPr>
        <dsp:cNvPr id="0" name=""/>
        <dsp:cNvSpPr/>
      </dsp:nvSpPr>
      <dsp:spPr>
        <a:xfrm>
          <a:off x="1952125" y="803676"/>
          <a:ext cx="3859119" cy="3859119"/>
        </a:xfrm>
        <a:prstGeom prst="blockArc">
          <a:avLst>
            <a:gd name="adj1" fmla="val 20275423"/>
            <a:gd name="adj2" fmla="val 2875116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0D504-B839-4CFD-AA0D-BFDA9D4A1389}">
      <dsp:nvSpPr>
        <dsp:cNvPr id="0" name=""/>
        <dsp:cNvSpPr/>
      </dsp:nvSpPr>
      <dsp:spPr>
        <a:xfrm>
          <a:off x="1925862" y="735118"/>
          <a:ext cx="3859119" cy="3859119"/>
        </a:xfrm>
        <a:prstGeom prst="blockArc">
          <a:avLst>
            <a:gd name="adj1" fmla="val 16200823"/>
            <a:gd name="adj2" fmla="val 2040934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9189B-3F80-4666-B7CD-270FF77F411A}">
      <dsp:nvSpPr>
        <dsp:cNvPr id="0" name=""/>
        <dsp:cNvSpPr/>
      </dsp:nvSpPr>
      <dsp:spPr>
        <a:xfrm>
          <a:off x="2939520" y="1790892"/>
          <a:ext cx="1792456" cy="163279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Drivers of change</a:t>
          </a:r>
        </a:p>
      </dsp:txBody>
      <dsp:txXfrm>
        <a:off x="3202019" y="2030009"/>
        <a:ext cx="1267458" cy="1154559"/>
      </dsp:txXfrm>
    </dsp:sp>
    <dsp:sp modelId="{FA8FB258-0352-4CA8-9F3A-A14CD143CACB}">
      <dsp:nvSpPr>
        <dsp:cNvPr id="0" name=""/>
        <dsp:cNvSpPr/>
      </dsp:nvSpPr>
      <dsp:spPr>
        <a:xfrm>
          <a:off x="2854454" y="-261678"/>
          <a:ext cx="2002837" cy="2083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Preparation and on boarding – Treatment and agency Leadership teams </a:t>
          </a:r>
        </a:p>
      </dsp:txBody>
      <dsp:txXfrm>
        <a:off x="3147763" y="43396"/>
        <a:ext cx="1416219" cy="1473025"/>
      </dsp:txXfrm>
    </dsp:sp>
    <dsp:sp modelId="{2F33274B-998D-4316-8CFC-98654DDCB1B1}">
      <dsp:nvSpPr>
        <dsp:cNvPr id="0" name=""/>
        <dsp:cNvSpPr/>
      </dsp:nvSpPr>
      <dsp:spPr>
        <a:xfrm>
          <a:off x="4586062" y="1105030"/>
          <a:ext cx="2084417" cy="1839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Right story telling at the right time – winning people over</a:t>
          </a:r>
        </a:p>
      </dsp:txBody>
      <dsp:txXfrm>
        <a:off x="4891318" y="1374443"/>
        <a:ext cx="1473905" cy="1300839"/>
      </dsp:txXfrm>
    </dsp:sp>
    <dsp:sp modelId="{89DB5582-7F5D-424F-B2CE-463FA06863C4}">
      <dsp:nvSpPr>
        <dsp:cNvPr id="0" name=""/>
        <dsp:cNvSpPr/>
      </dsp:nvSpPr>
      <dsp:spPr>
        <a:xfrm>
          <a:off x="4061427" y="3280634"/>
          <a:ext cx="2166806" cy="1702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Bite</a:t>
          </a:r>
          <a:r>
            <a:rPr lang="en-GB" sz="1800" kern="1200" baseline="0" dirty="0"/>
            <a:t> size communication and learning</a:t>
          </a:r>
          <a:endParaRPr lang="en-GB" sz="1800" kern="1200" dirty="0"/>
        </a:p>
      </dsp:txBody>
      <dsp:txXfrm>
        <a:off x="4378748" y="3530022"/>
        <a:ext cx="1532164" cy="1204154"/>
      </dsp:txXfrm>
    </dsp:sp>
    <dsp:sp modelId="{CED714BD-C4C6-4F56-9482-7B4A04AA9B17}">
      <dsp:nvSpPr>
        <dsp:cNvPr id="0" name=""/>
        <dsp:cNvSpPr/>
      </dsp:nvSpPr>
      <dsp:spPr>
        <a:xfrm>
          <a:off x="1539902" y="3255557"/>
          <a:ext cx="2376013" cy="1753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Treatment</a:t>
          </a:r>
          <a:r>
            <a:rPr lang="en-GB" sz="1800" kern="1200" baseline="0" dirty="0"/>
            <a:t> team champion and supervision for ES</a:t>
          </a:r>
          <a:endParaRPr lang="en-GB" sz="1800" kern="1200" dirty="0"/>
        </a:p>
      </dsp:txBody>
      <dsp:txXfrm>
        <a:off x="1887861" y="3512290"/>
        <a:ext cx="1680095" cy="1239617"/>
      </dsp:txXfrm>
    </dsp:sp>
    <dsp:sp modelId="{32AC6EC2-A835-4417-B851-8479E102AC12}">
      <dsp:nvSpPr>
        <dsp:cNvPr id="0" name=""/>
        <dsp:cNvSpPr/>
      </dsp:nvSpPr>
      <dsp:spPr>
        <a:xfrm>
          <a:off x="1009017" y="1187637"/>
          <a:ext cx="2068417" cy="1674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Employment conversations</a:t>
          </a:r>
        </a:p>
      </dsp:txBody>
      <dsp:txXfrm>
        <a:off x="1311930" y="1432855"/>
        <a:ext cx="1462591" cy="118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84E76-4A45-9042-8D41-7312F12F64F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4F4A0-5306-774F-B095-EC92756A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16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810027" y="1275054"/>
            <a:ext cx="4333973" cy="50047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5" y="6374579"/>
            <a:ext cx="8693904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9ED557-773D-4C1C-99EF-076712F5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5" y="210884"/>
            <a:ext cx="8077609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SF_PPT_SLIDE_LOGO.png">
            <a:extLst>
              <a:ext uri="{FF2B5EF4-FFF2-40B4-BE49-F238E27FC236}">
                <a16:creationId xmlns:a16="http://schemas.microsoft.com/office/drawing/2014/main" id="{F63A0C67-7F1B-4631-BAF0-23F983EF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8314" y="304249"/>
            <a:ext cx="375045" cy="19156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B6A782-4604-49AE-B53D-D012B6A76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59569"/>
          <a:stretch/>
        </p:blipFill>
        <p:spPr>
          <a:xfrm>
            <a:off x="8362604" y="620563"/>
            <a:ext cx="420755" cy="421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765D-653A-B543-9371-FD930F730088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B67-846D-9C40-B756-EAA5D7B3AE5A}" type="datetime1">
              <a:rPr lang="en-GB" smtClean="0"/>
              <a:t>24/05/2022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E893-F28C-C942-A570-A14FD5755829}" type="datetime1">
              <a:rPr lang="en-GB" smtClean="0"/>
              <a:t>24/05/2022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376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7F9C-6C1C-3448-9D5A-08ACB6568FAE}" type="datetime1">
              <a:rPr lang="en-GB" smtClean="0"/>
              <a:t>24/05/2022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5CB-4934-AC41-B76F-0F042575F955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995363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E9C7-B170-CB49-9CA3-297E51D1FBB0}" type="datetime1">
              <a:rPr lang="en-GB" smtClean="0"/>
              <a:t>24/05/2022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A7AA-39B7-3E49-913D-1AFC74DD9428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EB4E-F04F-CE4F-BEA6-69B5F1CAE9E6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007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374579"/>
            <a:ext cx="8595053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DC02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26533" y="1574154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1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839C-3255-8C45-AFFF-E8A67F1E9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92957-B320-AB49-92E2-468FA61E0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CEF7-8426-2843-A493-3F121FA9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1B85-03C6-C848-91FD-70C9DED6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058A1-5D1A-A34E-897D-B311A5E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5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16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Aft>
                <a:spcPts val="50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00000"/>
              </a:lnSpc>
              <a:spcAft>
                <a:spcPts val="500"/>
              </a:spcAft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4230444" cy="4410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26533" y="1574154"/>
            <a:ext cx="4230444" cy="4410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75B4B0-26D2-48B8-9EBF-E1F34941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41" y="210884"/>
            <a:ext cx="8073964" cy="76727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500"/>
              </a:spcAft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 descr="SF_PPT_SLIDE_LOGO.png">
            <a:extLst>
              <a:ext uri="{FF2B5EF4-FFF2-40B4-BE49-F238E27FC236}">
                <a16:creationId xmlns:a16="http://schemas.microsoft.com/office/drawing/2014/main" id="{332BAA73-5064-48B6-81FB-F20163433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8314" y="304249"/>
            <a:ext cx="375045" cy="191569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E647B90B-893E-41A9-A7E9-9B0438B84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59569"/>
          <a:stretch/>
        </p:blipFill>
        <p:spPr>
          <a:xfrm>
            <a:off x="8362604" y="620563"/>
            <a:ext cx="420755" cy="421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BDE1-24DF-2443-9880-6D6E79C2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B4EF-D51C-7946-B3D5-6D8BF2A4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FA76-DD8F-1740-B555-F4EBCCCF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A3C6-63F5-A541-96FE-D65962AB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78D1-4CF8-FF42-9E8B-E29E9715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56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91B1-F0F0-3945-B379-6CBD9FC2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FE816-504C-DE4A-8EE1-23F2198E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0DC3-9689-AC49-BD22-C37216CD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FD01-DFEC-6240-9984-88597448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456B-9B18-6D41-AFF8-C7663806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7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80FC-E573-1547-9218-E68C8D2A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7C9D-52AF-DE45-9510-51CBB2D59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94285-D274-BE41-B413-BB97FA98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47B31-0087-4C4F-87F4-0C76A489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43FA-28CD-DB42-8DB0-28145198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DCC56-9928-9D4C-A3EB-22C57319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31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B40-2745-9842-BEF7-7E7D1E63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FC638-F766-1748-8084-0BB3E129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C4721-7E54-8C43-BCD4-FD6ACBCB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88A9A-E806-EB4F-BE02-5E4AC9C8B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4A327-19E9-4A42-9896-87E385B4F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BC577-A8E6-DA45-A724-F2E8758D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63C85-442A-F147-BB9B-E10349AF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BE15A-5FC6-B44A-8620-CA976FF3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2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0D8F-7D70-174C-B146-20C13091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0F0AB-0F04-0540-BD16-41A14F69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DA741-6B10-D64A-87E6-D1D7F124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6708F-9525-A04F-B128-FD4E4560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29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11191-52A6-3C4E-87A7-E5AA9C1F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05F9C-14DC-DB43-9AD7-7EDE1020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6E81-C5B1-7841-99C4-CCEF0D62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40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752A-84A4-4547-9EA2-290F6835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224F-4110-0946-BFB9-C429C0AF1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13A8E-EC88-8843-B1D4-3DE182BA2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83C19-F9BE-C24C-9FBA-2E590041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6697E-81FE-EB41-AD52-8883C2FA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C5CAF-3E2E-8945-A93C-81886205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2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45A4-B274-D047-8DC1-73A9B477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74C96-AC66-3B43-BBEA-6D5D1B07C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E0DDC-87C0-2440-B62C-0784B306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1FA72-679A-9E41-9E45-357D81CD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91FBB-1B05-F840-A8D8-5FDA0C70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73EB0-71DA-0C4D-8753-B9339BF9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00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3F1C-738C-B240-B0DF-5C6A834D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88340-3666-B147-9AF1-118EE15C9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F2F4-4083-3E4F-8DD7-00CACC17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A8637-0897-9B40-AF20-4DBE8544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40F6-AB3D-CD41-A10D-C1664945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9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4107A-6CC4-CC4D-AEC8-DB25F90FA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47F3F-BBAD-5C4B-B086-AB67C5D27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F620A-37A0-CA44-A675-C1A25CB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2303C-4D44-E34B-90DB-4A848E1B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181F-BED4-6A4F-8892-7CE76C0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16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374579"/>
            <a:ext cx="8595053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4" y="1591409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4988858" y="2366824"/>
            <a:ext cx="3724835" cy="2606400"/>
          </a:xfrm>
          <a:prstGeom prst="roundRect">
            <a:avLst/>
          </a:prstGeom>
          <a:solidFill>
            <a:srgbClr val="1D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/>
          <p:cNvSpPr/>
          <p:nvPr userDrawn="1"/>
        </p:nvSpPr>
        <p:spPr>
          <a:xfrm rot="10800000">
            <a:off x="6383319" y="4569812"/>
            <a:ext cx="935916" cy="806824"/>
          </a:xfrm>
          <a:prstGeom prst="triangle">
            <a:avLst/>
          </a:prstGeom>
          <a:solidFill>
            <a:srgbClr val="1D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204013" y="2468649"/>
            <a:ext cx="3289538" cy="82085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</a:p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4013" y="4579311"/>
            <a:ext cx="3289538" cy="29956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8125FD9-6BB9-4816-9D74-EA4A3A2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41" y="210884"/>
            <a:ext cx="8073964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SF_PPT_SLIDE_LOGO.png">
            <a:extLst>
              <a:ext uri="{FF2B5EF4-FFF2-40B4-BE49-F238E27FC236}">
                <a16:creationId xmlns:a16="http://schemas.microsoft.com/office/drawing/2014/main" id="{6EB307F8-588B-418D-9BE7-5F1D82B30F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8314" y="304249"/>
            <a:ext cx="375045" cy="19156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C4587D58-E6AE-4AE9-AB69-C8CE9C482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59569"/>
          <a:stretch/>
        </p:blipFill>
        <p:spPr>
          <a:xfrm>
            <a:off x="8362604" y="620563"/>
            <a:ext cx="420755" cy="421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F4C9DF-984F-4E49-951D-F942A77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41" y="210884"/>
            <a:ext cx="8001963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SF_PPT_SLIDE_LOGO.png">
            <a:extLst>
              <a:ext uri="{FF2B5EF4-FFF2-40B4-BE49-F238E27FC236}">
                <a16:creationId xmlns:a16="http://schemas.microsoft.com/office/drawing/2014/main" id="{1452C47E-A96B-48AA-ACA5-71CAE3688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8314" y="304249"/>
            <a:ext cx="375045" cy="19156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52BC79ED-486A-4C32-B36F-B48412D38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59569"/>
          <a:stretch/>
        </p:blipFill>
        <p:spPr>
          <a:xfrm>
            <a:off x="8362604" y="620563"/>
            <a:ext cx="420755" cy="421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16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Aft>
                <a:spcPts val="500"/>
              </a:spcAft>
            </a:pPr>
            <a:endParaRPr lang="en-US" sz="900" dirty="0">
              <a:solidFill>
                <a:srgbClr val="164F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00000"/>
              </a:lnSpc>
              <a:spcAft>
                <a:spcPts val="500"/>
              </a:spcAft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14D3A04-59BB-4E05-80D1-F4ABDB00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41" y="210884"/>
            <a:ext cx="8001963" cy="76727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500"/>
              </a:spcAft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SF_PPT_SLIDE_LOGO.png">
            <a:extLst>
              <a:ext uri="{FF2B5EF4-FFF2-40B4-BE49-F238E27FC236}">
                <a16:creationId xmlns:a16="http://schemas.microsoft.com/office/drawing/2014/main" id="{A846CF1A-F2BE-4811-BEA4-3029DADC4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8314" y="304249"/>
            <a:ext cx="375045" cy="19156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28FAB86D-B228-4D05-AFFB-A02249E67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59569"/>
          <a:stretch/>
        </p:blipFill>
        <p:spPr>
          <a:xfrm>
            <a:off x="8362604" y="620563"/>
            <a:ext cx="420755" cy="421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0" y="-16779"/>
            <a:ext cx="9144000" cy="344774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-519953" y="3430968"/>
            <a:ext cx="9829800" cy="0"/>
          </a:xfrm>
          <a:prstGeom prst="line">
            <a:avLst/>
          </a:prstGeom>
          <a:ln w="76200">
            <a:solidFill>
              <a:srgbClr val="1D3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84994" y="3969486"/>
            <a:ext cx="8595053" cy="767272"/>
          </a:xfrm>
        </p:spPr>
        <p:txBody>
          <a:bodyPr>
            <a:normAutofit/>
          </a:bodyPr>
          <a:lstStyle>
            <a:lvl1pPr>
              <a:defRPr sz="36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84994" y="4867851"/>
            <a:ext cx="6248810" cy="4074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3"/>
          </p:nvPr>
        </p:nvSpPr>
        <p:spPr>
          <a:xfrm>
            <a:off x="284994" y="5381218"/>
            <a:ext cx="8393490" cy="277111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ball&#10;&#10;Description automatically generated">
            <a:extLst>
              <a:ext uri="{FF2B5EF4-FFF2-40B4-BE49-F238E27FC236}">
                <a16:creationId xmlns:a16="http://schemas.microsoft.com/office/drawing/2014/main" id="{70548535-BF9E-4E00-9345-759AA1C02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288"/>
          <a:stretch/>
        </p:blipFill>
        <p:spPr>
          <a:xfrm>
            <a:off x="5932698" y="5694378"/>
            <a:ext cx="1202212" cy="1042464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84A79978-E54F-406B-B7E0-F9B9E77D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299" b="16783"/>
          <a:stretch/>
        </p:blipFill>
        <p:spPr>
          <a:xfrm>
            <a:off x="1583075" y="5879455"/>
            <a:ext cx="4037510" cy="80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32BA-C290-6B4E-A894-728F89FBE96C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3FB4-E8D3-5E4B-9726-3CAC33EB163E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257C-7D9D-844F-96B4-FA1A25957317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77" r:id="rId4"/>
    <p:sldLayoutId id="2147483673" r:id="rId5"/>
    <p:sldLayoutId id="2147483674" r:id="rId6"/>
    <p:sldLayoutId id="2147483675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9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90974-892D-E049-B958-2E6FE698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58A31-6CC3-264A-9EDF-1450A2B3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FB1D-B0B4-8E45-8E54-20DA265CE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45B6-F507-5440-B278-BB0C991A4F44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F8487-53BF-EF47-8CF5-5CDF5046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6F396-10DA-F449-9BDA-BDF7036C1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765-D68B-8940-8135-CF927439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73" y="3657833"/>
            <a:ext cx="8595053" cy="76727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3695A4"/>
                </a:solidFill>
              </a:rPr>
              <a:t>Implementing IPS within Drug and Alcohol settings: from policy to practice</a:t>
            </a:r>
            <a:endParaRPr lang="en-US" sz="2800" dirty="0">
              <a:solidFill>
                <a:srgbClr val="3695A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74447" y="4430528"/>
            <a:ext cx="7886700" cy="1431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Adam Swersky, Director Social Finance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Lynne Miller, National IPS Lead, IPS Grow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9DB40A-D04D-4BEB-B060-0F0A3F45945E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9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1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DRUG AND ALCOHOL TREATMENT TEAM CULTURE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8EBEC0-95C9-423A-A786-4295E78E9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99386"/>
              </p:ext>
            </p:extLst>
          </p:nvPr>
        </p:nvGraphicFramePr>
        <p:xfrm>
          <a:off x="781879" y="1232452"/>
          <a:ext cx="7679498" cy="49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8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DRIVERS OF 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8EBEC0-95C9-423A-A786-4295E78E9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455709"/>
              </p:ext>
            </p:extLst>
          </p:nvPr>
        </p:nvGraphicFramePr>
        <p:xfrm>
          <a:off x="781879" y="1499191"/>
          <a:ext cx="7679498" cy="468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50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CREATING AN MDT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CCAAF-6CD9-4139-A3D2-193CB7CE3CCD}"/>
              </a:ext>
            </a:extLst>
          </p:cNvPr>
          <p:cNvSpPr txBox="1"/>
          <p:nvPr/>
        </p:nvSpPr>
        <p:spPr>
          <a:xfrm>
            <a:off x="5354948" y="1762269"/>
            <a:ext cx="289179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Training and messaging on benefits of the approach for team and clients</a:t>
            </a:r>
            <a:endParaRPr lang="en-GB" sz="2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222A4-CC0C-476D-A968-D7EAF6CBD375}"/>
              </a:ext>
            </a:extLst>
          </p:cNvPr>
          <p:cNvSpPr txBox="1"/>
          <p:nvPr/>
        </p:nvSpPr>
        <p:spPr>
          <a:xfrm>
            <a:off x="5354948" y="4618153"/>
            <a:ext cx="303178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Managing over-all health issues/relapse prevention</a:t>
            </a:r>
            <a:endParaRPr lang="en-GB" sz="28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7847F-A6D5-4B12-82AC-91259923FF5B}"/>
              </a:ext>
            </a:extLst>
          </p:cNvPr>
          <p:cNvSpPr txBox="1"/>
          <p:nvPr/>
        </p:nvSpPr>
        <p:spPr>
          <a:xfrm>
            <a:off x="1145861" y="4791198"/>
            <a:ext cx="268718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Treatment modified when job starts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59F90-08B2-47D0-AC53-4817A134B67D}"/>
              </a:ext>
            </a:extLst>
          </p:cNvPr>
          <p:cNvSpPr txBox="1"/>
          <p:nvPr/>
        </p:nvSpPr>
        <p:spPr>
          <a:xfrm>
            <a:off x="602446" y="1708505"/>
            <a:ext cx="302185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Giving examples – of MDT interventions</a:t>
            </a:r>
          </a:p>
          <a:p>
            <a:pPr algn="ctr"/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Ask me about work badges</a:t>
            </a:r>
            <a:endParaRPr lang="en-GB" sz="2800" b="1" dirty="0">
              <a:latin typeface="+mj-lt"/>
            </a:endParaRPr>
          </a:p>
        </p:txBody>
      </p:sp>
      <p:pic>
        <p:nvPicPr>
          <p:cNvPr id="15" name="Content Placeholder 6" descr="Users with solid fill">
            <a:extLst>
              <a:ext uri="{FF2B5EF4-FFF2-40B4-BE49-F238E27FC236}">
                <a16:creationId xmlns:a16="http://schemas.microsoft.com/office/drawing/2014/main" id="{A784BCE0-3BFD-4848-A388-9C8E4ED59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5643" y="2894603"/>
            <a:ext cx="2317898" cy="20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41" y="210884"/>
            <a:ext cx="8001963" cy="767272"/>
          </a:xfrm>
        </p:spPr>
        <p:txBody>
          <a:bodyPr>
            <a:noAutofit/>
          </a:bodyPr>
          <a:lstStyle/>
          <a:p>
            <a:r>
              <a:rPr lang="en-GB" sz="2400" b="1"/>
              <a:t>SUPPORTING THE RESILIANCE OF THE IPS TEAM</a:t>
            </a:r>
            <a:endParaRPr lang="en-GB" sz="2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1A553-F9D0-DA42-B6FE-4342001C2484}"/>
              </a:ext>
            </a:extLst>
          </p:cNvPr>
          <p:cNvSpPr txBox="1"/>
          <p:nvPr/>
        </p:nvSpPr>
        <p:spPr>
          <a:xfrm>
            <a:off x="583325" y="1417182"/>
            <a:ext cx="8219088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00"/>
              </a:spcAft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Clinical team employment supervision and back up is vital</a:t>
            </a:r>
          </a:p>
          <a:p>
            <a:pPr lvl="0">
              <a:spcAft>
                <a:spcPts val="500"/>
              </a:spcAft>
            </a:pP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0" indent="-84138">
              <a:spcAft>
                <a:spcPts val="500"/>
              </a:spcAft>
              <a:tabLst>
                <a:tab pos="627063" algn="l"/>
              </a:tabLst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IPS teams work very holistically – being aware of complex lives, health and fluctuating motivations of the  client group</a:t>
            </a:r>
          </a:p>
          <a:p>
            <a:pPr marL="627063" lvl="0" indent="-84138">
              <a:spcAft>
                <a:spcPts val="500"/>
              </a:spcAft>
              <a:tabLst>
                <a:tab pos="627063" algn="l"/>
              </a:tabLst>
            </a:pP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0" indent="-627063">
              <a:spcAft>
                <a:spcPts val="500"/>
              </a:spcAft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Assertive engagement – and managing potential emergencies </a:t>
            </a:r>
          </a:p>
          <a:p>
            <a:pPr marL="627063" lvl="0" indent="-627063">
              <a:spcAft>
                <a:spcPts val="500"/>
              </a:spcAft>
            </a:pPr>
            <a:r>
              <a:rPr lang="en-GB" sz="2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0" indent="-627063">
              <a:spcAft>
                <a:spcPts val="500"/>
              </a:spcAft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Learning networks for IPS staff and commissioners</a:t>
            </a:r>
          </a:p>
          <a:p>
            <a:pPr marL="627063" lvl="0" indent="-627063">
              <a:spcAft>
                <a:spcPts val="500"/>
              </a:spcAft>
            </a:pP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0" indent="-627063">
              <a:spcAft>
                <a:spcPts val="500"/>
              </a:spcAft>
            </a:pP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F_PPT_SMALL_ICON_1_BLU.png">
            <a:extLst>
              <a:ext uri="{FF2B5EF4-FFF2-40B4-BE49-F238E27FC236}">
                <a16:creationId xmlns:a16="http://schemas.microsoft.com/office/drawing/2014/main" id="{85532A6F-10D8-49A3-B35D-5703A807A1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198570" y="1602839"/>
            <a:ext cx="680552" cy="634542"/>
          </a:xfrm>
          <a:prstGeom prst="rect">
            <a:avLst/>
          </a:prstGeom>
        </p:spPr>
      </p:pic>
      <p:pic>
        <p:nvPicPr>
          <p:cNvPr id="7" name="Picture 6" descr="SF_PPT_SMALL_ICON_1_BLU.png">
            <a:extLst>
              <a:ext uri="{FF2B5EF4-FFF2-40B4-BE49-F238E27FC236}">
                <a16:creationId xmlns:a16="http://schemas.microsoft.com/office/drawing/2014/main" id="{45F239C7-9746-4592-80C6-CCCCC046E9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198570" y="2738200"/>
            <a:ext cx="680552" cy="634542"/>
          </a:xfrm>
          <a:prstGeom prst="rect">
            <a:avLst/>
          </a:prstGeom>
        </p:spPr>
      </p:pic>
      <p:pic>
        <p:nvPicPr>
          <p:cNvPr id="8" name="Picture 7" descr="SF_PPT_SMALL_ICON_1_BLU.png">
            <a:extLst>
              <a:ext uri="{FF2B5EF4-FFF2-40B4-BE49-F238E27FC236}">
                <a16:creationId xmlns:a16="http://schemas.microsoft.com/office/drawing/2014/main" id="{7CF651D6-016A-480D-9CF5-42DA63C1B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220718" y="4087893"/>
            <a:ext cx="680552" cy="634542"/>
          </a:xfrm>
          <a:prstGeom prst="rect">
            <a:avLst/>
          </a:prstGeom>
        </p:spPr>
      </p:pic>
      <p:pic>
        <p:nvPicPr>
          <p:cNvPr id="22" name="Picture 21" descr="SF_PPT_SMALL_ICON_1_BLU.png">
            <a:extLst>
              <a:ext uri="{FF2B5EF4-FFF2-40B4-BE49-F238E27FC236}">
                <a16:creationId xmlns:a16="http://schemas.microsoft.com/office/drawing/2014/main" id="{AFB83C45-E7FE-40E8-9C22-815C7F969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316645" y="5120315"/>
            <a:ext cx="680552" cy="6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41" y="210884"/>
            <a:ext cx="8001963" cy="767272"/>
          </a:xfrm>
        </p:spPr>
        <p:txBody>
          <a:bodyPr>
            <a:noAutofit/>
          </a:bodyPr>
          <a:lstStyle/>
          <a:p>
            <a:r>
              <a:rPr lang="en-GB" sz="2400" b="1" dirty="0"/>
              <a:t>CLIENT ENGAGEMENT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1250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1A553-F9D0-DA42-B6FE-4342001C2484}"/>
              </a:ext>
            </a:extLst>
          </p:cNvPr>
          <p:cNvSpPr txBox="1"/>
          <p:nvPr/>
        </p:nvSpPr>
        <p:spPr>
          <a:xfrm>
            <a:off x="462456" y="1417182"/>
            <a:ext cx="8219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10" name="Graphic 9" descr="Confused person outline">
            <a:extLst>
              <a:ext uri="{FF2B5EF4-FFF2-40B4-BE49-F238E27FC236}">
                <a16:creationId xmlns:a16="http://schemas.microsoft.com/office/drawing/2014/main" id="{48DD4D56-05F1-4B22-946B-41F5FFF9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3566" y="2174523"/>
            <a:ext cx="2832119" cy="2832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D8BE1-F979-4931-8C97-D06A07F807A7}"/>
              </a:ext>
            </a:extLst>
          </p:cNvPr>
          <p:cNvSpPr txBox="1"/>
          <p:nvPr/>
        </p:nvSpPr>
        <p:spPr>
          <a:xfrm>
            <a:off x="5571460" y="1509822"/>
            <a:ext cx="3110084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Treatment team promotion, joint meetings/ wider family support</a:t>
            </a:r>
          </a:p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Hope - Clients often isolated and value having ES on their side</a:t>
            </a:r>
          </a:p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AA5D1-CAAD-4FB2-A648-16B1249B15C4}"/>
              </a:ext>
            </a:extLst>
          </p:cNvPr>
          <p:cNvSpPr txBox="1"/>
          <p:nvPr/>
        </p:nvSpPr>
        <p:spPr>
          <a:xfrm>
            <a:off x="5039833" y="4115117"/>
            <a:ext cx="388344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Assertive engagement/ client contracts</a:t>
            </a:r>
            <a:endParaRPr lang="en-GB" sz="28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B07A0-19C5-41DC-AD2E-E9264BCC3A8E}"/>
              </a:ext>
            </a:extLst>
          </p:cNvPr>
          <p:cNvSpPr txBox="1"/>
          <p:nvPr/>
        </p:nvSpPr>
        <p:spPr>
          <a:xfrm>
            <a:off x="1145861" y="4791198"/>
            <a:ext cx="268718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sz="28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GB" sz="2800" b="1" dirty="0">
                <a:latin typeface="+mj-lt"/>
              </a:rPr>
              <a:t>Diaries / texts / appt cards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0B356-679E-4849-9D31-85C85E6F08F8}"/>
              </a:ext>
            </a:extLst>
          </p:cNvPr>
          <p:cNvSpPr txBox="1"/>
          <p:nvPr/>
        </p:nvSpPr>
        <p:spPr>
          <a:xfrm>
            <a:off x="897262" y="1733093"/>
            <a:ext cx="2870825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Recovery stories/recovery hubs/name badges</a:t>
            </a:r>
          </a:p>
          <a:p>
            <a:pPr algn="ctr"/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</a:rPr>
              <a:t>Meeting away from treatment teams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50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IPS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244009"/>
            <a:ext cx="8460826" cy="54090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Discussing drug and alcohol history with employers – challenging for many clients, and not covered under the Equality 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Staff and client training key – normalising the process and enabling client to drive the process – when, how what – over time. Letters personal statements (including criminal record)</a:t>
            </a: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MDT support – relapse prevention strategies when in work, building treatment around the job, not taking substances night before or day of work, managing money etc</a:t>
            </a:r>
          </a:p>
        </p:txBody>
      </p:sp>
      <p:pic>
        <p:nvPicPr>
          <p:cNvPr id="4" name="Content Placeholder 6" descr="Users with solid fill">
            <a:extLst>
              <a:ext uri="{FF2B5EF4-FFF2-40B4-BE49-F238E27FC236}">
                <a16:creationId xmlns:a16="http://schemas.microsoft.com/office/drawing/2014/main" id="{C1793C8B-1643-4317-BFC7-95E4578BC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32" y="1370484"/>
            <a:ext cx="1202055" cy="1202055"/>
          </a:xfrm>
          <a:prstGeom prst="rect">
            <a:avLst/>
          </a:prstGeom>
        </p:spPr>
      </p:pic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B871F20A-6C4B-4EA8-9E29-735181BB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406" y="3408852"/>
            <a:ext cx="1190176" cy="871870"/>
          </a:xfrm>
          <a:prstGeom prst="rect">
            <a:avLst/>
          </a:prstGeom>
        </p:spPr>
      </p:pic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FD929459-B54B-4EAB-8592-DF33FFD06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568" y="5018880"/>
            <a:ext cx="1420234" cy="10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D1330-AAA8-40AA-89E7-2572BE9E23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87B7E4-1E21-4BAD-AB2C-43229689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Working with employers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47DAA-215D-406A-A81F-D48DFE27A4DC}"/>
              </a:ext>
            </a:extLst>
          </p:cNvPr>
          <p:cNvSpPr txBox="1"/>
          <p:nvPr/>
        </p:nvSpPr>
        <p:spPr>
          <a:xfrm>
            <a:off x="1403497" y="1762801"/>
            <a:ext cx="71450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FACE TO FACE EMPLOYER ENGAGEMENT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Needed to best match client to a job, as often feel sense of shame about past</a:t>
            </a:r>
          </a:p>
        </p:txBody>
      </p:sp>
      <p:pic>
        <p:nvPicPr>
          <p:cNvPr id="5" name="Picture 4" descr="SF_PPT_SMALL_ICON_1_BLU.png">
            <a:extLst>
              <a:ext uri="{FF2B5EF4-FFF2-40B4-BE49-F238E27FC236}">
                <a16:creationId xmlns:a16="http://schemas.microsoft.com/office/drawing/2014/main" id="{2FF96882-F4F4-4D0C-BD67-985F8A460A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198570" y="1668563"/>
            <a:ext cx="680552" cy="634542"/>
          </a:xfrm>
          <a:prstGeom prst="rect">
            <a:avLst/>
          </a:prstGeom>
        </p:spPr>
      </p:pic>
      <p:pic>
        <p:nvPicPr>
          <p:cNvPr id="6" name="Picture 5" descr="SF_PPT_SMALL_ICON_1_BLU.png">
            <a:extLst>
              <a:ext uri="{FF2B5EF4-FFF2-40B4-BE49-F238E27FC236}">
                <a16:creationId xmlns:a16="http://schemas.microsoft.com/office/drawing/2014/main" id="{797F32B7-EE9D-4311-BCA0-4A842CC429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276377" y="2668772"/>
            <a:ext cx="528152" cy="914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2F7F3-4B14-47E7-A384-A43219DD48B9}"/>
              </a:ext>
            </a:extLst>
          </p:cNvPr>
          <p:cNvSpPr txBox="1"/>
          <p:nvPr/>
        </p:nvSpPr>
        <p:spPr>
          <a:xfrm>
            <a:off x="1515237" y="5422604"/>
            <a:ext cx="696068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IN WORK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Emphasising the commitment and loyalty of clients and that employer will already have people in the workplace who have the same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8" name="Picture 7" descr="SF_PPT_SMALL_ICON_1_BLU.png">
            <a:extLst>
              <a:ext uri="{FF2B5EF4-FFF2-40B4-BE49-F238E27FC236}">
                <a16:creationId xmlns:a16="http://schemas.microsoft.com/office/drawing/2014/main" id="{72A2121F-85B1-47C0-8769-2AB4D01C21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 flipV="1">
            <a:off x="276377" y="4015427"/>
            <a:ext cx="553051" cy="957506"/>
          </a:xfrm>
          <a:prstGeom prst="rect">
            <a:avLst/>
          </a:prstGeom>
        </p:spPr>
      </p:pic>
      <p:pic>
        <p:nvPicPr>
          <p:cNvPr id="9" name="Picture 8" descr="SF_PPT_SMALL_ICON_1_BLU.png">
            <a:extLst>
              <a:ext uri="{FF2B5EF4-FFF2-40B4-BE49-F238E27FC236}">
                <a16:creationId xmlns:a16="http://schemas.microsoft.com/office/drawing/2014/main" id="{5EDD72C2-3607-483D-B2E7-4A9C50233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 flipV="1">
            <a:off x="276377" y="5122796"/>
            <a:ext cx="602745" cy="1043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727FDD-42E2-4AAF-8DFF-7970687C6204}"/>
              </a:ext>
            </a:extLst>
          </p:cNvPr>
          <p:cNvSpPr txBox="1"/>
          <p:nvPr/>
        </p:nvSpPr>
        <p:spPr>
          <a:xfrm>
            <a:off x="1515237" y="3069178"/>
            <a:ext cx="699976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CLIENT STRENGHTS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Emphasising the commitment and loyalty of clients and that employer will already have people in the workplace who have the same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EMPLOYER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Sharing positive feedback from employers / clients</a:t>
            </a:r>
          </a:p>
        </p:txBody>
      </p:sp>
    </p:spTree>
    <p:extLst>
      <p:ext uri="{BB962C8B-B14F-4D97-AF65-F5344CB8AC3E}">
        <p14:creationId xmlns:p14="http://schemas.microsoft.com/office/powerpoint/2010/main" val="8259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Next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UK Trial results to be released in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RCTs being planned in the USA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Discussions around pooling learning and resources from UK and USA</a:t>
            </a:r>
          </a:p>
        </p:txBody>
      </p:sp>
      <p:pic>
        <p:nvPicPr>
          <p:cNvPr id="4" name="Content Placeholder 6" descr="Users with solid fill">
            <a:extLst>
              <a:ext uri="{FF2B5EF4-FFF2-40B4-BE49-F238E27FC236}">
                <a16:creationId xmlns:a16="http://schemas.microsoft.com/office/drawing/2014/main" id="{C1793C8B-1643-4317-BFC7-95E4578BC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36" y="1690001"/>
            <a:ext cx="1202055" cy="1202055"/>
          </a:xfrm>
          <a:prstGeom prst="rect">
            <a:avLst/>
          </a:prstGeom>
        </p:spPr>
      </p:pic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B871F20A-6C4B-4EA8-9E29-735181BB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536" y="3603901"/>
            <a:ext cx="1190176" cy="871870"/>
          </a:xfrm>
          <a:prstGeom prst="rect">
            <a:avLst/>
          </a:prstGeom>
        </p:spPr>
      </p:pic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FD929459-B54B-4EAB-8592-DF33FFD06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456" y="5004883"/>
            <a:ext cx="1194259" cy="8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2457-E40E-4331-9E65-A4659CCF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Table top / floor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A2E0-6115-414E-80B6-274EBA7BA1FB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 &amp; agree with others 1 - 2 questions to ask us / the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 what the position is with IPS and D&amp;A in your country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 what challenges and opportunities you face to grow and develop high-quality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 there any learning you would like to add around some of the specific challenges in working with people in recovery from drug and alcohol abuse, and working with treatment teams.</a:t>
            </a:r>
          </a:p>
        </p:txBody>
      </p:sp>
    </p:spTree>
    <p:extLst>
      <p:ext uri="{BB962C8B-B14F-4D97-AF65-F5344CB8AC3E}">
        <p14:creationId xmlns:p14="http://schemas.microsoft.com/office/powerpoint/2010/main" val="409721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2457-E40E-4331-9E65-A4659CCF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Plan for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A2E0-6115-414E-80B6-274EBA7BA1FB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share learnings from England (20 mins)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Discussion at tables / on the floor (10 mins)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Open Q&amp;A and discussion (20 mins)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8EAF-4706-B149-8071-96758BBD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3E232-754B-1E4F-9B5D-25E9473953F2}"/>
              </a:ext>
            </a:extLst>
          </p:cNvPr>
          <p:cNvSpPr txBox="1">
            <a:spLocks/>
          </p:cNvSpPr>
          <p:nvPr/>
        </p:nvSpPr>
        <p:spPr>
          <a:xfrm>
            <a:off x="462456" y="1417182"/>
            <a:ext cx="8460826" cy="523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Social Finance / IPS Grow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Policy Agenda for IPS in Drug and             Alcohol teams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5208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Learning from early pilots, W London commissioned services and IPS in Drug and Alcohol RCT</a:t>
            </a:r>
          </a:p>
        </p:txBody>
      </p:sp>
      <p:pic>
        <p:nvPicPr>
          <p:cNvPr id="4" name="Content Placeholder 6" descr="Users with solid fill">
            <a:extLst>
              <a:ext uri="{FF2B5EF4-FFF2-40B4-BE49-F238E27FC236}">
                <a16:creationId xmlns:a16="http://schemas.microsoft.com/office/drawing/2014/main" id="{C1793C8B-1643-4317-BFC7-95E4578BC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36" y="1690001"/>
            <a:ext cx="1202055" cy="1202055"/>
          </a:xfrm>
          <a:prstGeom prst="rect">
            <a:avLst/>
          </a:prstGeom>
        </p:spPr>
      </p:pic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B871F20A-6C4B-4EA8-9E29-735181BB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14" y="3429000"/>
            <a:ext cx="1190176" cy="871870"/>
          </a:xfrm>
          <a:prstGeom prst="rect">
            <a:avLst/>
          </a:prstGeom>
        </p:spPr>
      </p:pic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FD929459-B54B-4EAB-8592-DF33FFD06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456" y="5004883"/>
            <a:ext cx="1194259" cy="8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28A56803-0E9E-434E-AB93-EFE16818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2" y="201156"/>
            <a:ext cx="8595053" cy="7672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/>
              </a:rPr>
              <a:t>Social Finance has helped to develop IPS for the past 8 years through our Health &amp; Employment team</a:t>
            </a:r>
            <a:endParaRPr lang="en-US" dirty="0">
              <a:latin typeface="Arial Rounded MT Bold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9149182-4975-47FA-AAD3-D2CD8D689A66}"/>
              </a:ext>
            </a:extLst>
          </p:cNvPr>
          <p:cNvSpPr txBox="1">
            <a:spLocks/>
          </p:cNvSpPr>
          <p:nvPr/>
        </p:nvSpPr>
        <p:spPr>
          <a:xfrm>
            <a:off x="556454" y="1799658"/>
            <a:ext cx="1645051" cy="97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Secondary mental  health care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B0F9129-69E5-4952-8A91-E68CDB7795FE}"/>
              </a:ext>
            </a:extLst>
          </p:cNvPr>
          <p:cNvSpPr txBox="1">
            <a:spLocks/>
          </p:cNvSpPr>
          <p:nvPr/>
        </p:nvSpPr>
        <p:spPr>
          <a:xfrm>
            <a:off x="556454" y="3102845"/>
            <a:ext cx="1645051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Primary care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6A9BF50-A110-4AA9-B522-5AF33309470F}"/>
              </a:ext>
            </a:extLst>
          </p:cNvPr>
          <p:cNvSpPr txBox="1">
            <a:spLocks/>
          </p:cNvSpPr>
          <p:nvPr/>
        </p:nvSpPr>
        <p:spPr>
          <a:xfrm>
            <a:off x="556453" y="4115746"/>
            <a:ext cx="1645051" cy="9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Other health and care settings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D4C94EC-52D7-4F35-8749-9F53F0447E0B}"/>
              </a:ext>
            </a:extLst>
          </p:cNvPr>
          <p:cNvSpPr txBox="1">
            <a:spLocks/>
          </p:cNvSpPr>
          <p:nvPr/>
        </p:nvSpPr>
        <p:spPr>
          <a:xfrm>
            <a:off x="556452" y="5238029"/>
            <a:ext cx="1645051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At work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165437-E40A-4CF4-9BBC-8247D31B1387}"/>
              </a:ext>
            </a:extLst>
          </p:cNvPr>
          <p:cNvSpPr/>
          <p:nvPr/>
        </p:nvSpPr>
        <p:spPr>
          <a:xfrm>
            <a:off x="382284" y="1640130"/>
            <a:ext cx="348343" cy="34834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n-GB" sz="14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7417707-B288-495E-AC86-D2D3ED75A397}"/>
              </a:ext>
            </a:extLst>
          </p:cNvPr>
          <p:cNvSpPr/>
          <p:nvPr/>
        </p:nvSpPr>
        <p:spPr>
          <a:xfrm>
            <a:off x="382284" y="2958474"/>
            <a:ext cx="348343" cy="34834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n-GB" sz="1400" b="1">
                <a:latin typeface="+mj-lt"/>
              </a:rPr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8A0BF-714E-4F9B-A5BD-FAAF52F15AE0}"/>
              </a:ext>
            </a:extLst>
          </p:cNvPr>
          <p:cNvSpPr/>
          <p:nvPr/>
        </p:nvSpPr>
        <p:spPr>
          <a:xfrm>
            <a:off x="382276" y="3988945"/>
            <a:ext cx="348343" cy="3483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n-GB" sz="1400" b="1">
                <a:latin typeface="+mj-lt"/>
              </a:rPr>
              <a:t>C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38A13EA-DABE-4D1D-9889-0C24607C06A3}"/>
              </a:ext>
            </a:extLst>
          </p:cNvPr>
          <p:cNvSpPr/>
          <p:nvPr/>
        </p:nvSpPr>
        <p:spPr>
          <a:xfrm>
            <a:off x="382272" y="5127592"/>
            <a:ext cx="348343" cy="3483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n-GB" sz="1400" b="1">
                <a:latin typeface="+mj-lt"/>
              </a:rPr>
              <a:t>D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3A131E1-F897-4C23-A7F8-687DECD37B65}"/>
              </a:ext>
            </a:extLst>
          </p:cNvPr>
          <p:cNvSpPr txBox="1">
            <a:spLocks/>
          </p:cNvSpPr>
          <p:nvPr/>
        </p:nvSpPr>
        <p:spPr>
          <a:xfrm>
            <a:off x="2375673" y="1798580"/>
            <a:ext cx="5384853" cy="9720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Mental Health and Employment Partnership </a:t>
            </a:r>
            <a:r>
              <a:rPr lang="en-GB" sz="1200" b="0" dirty="0"/>
              <a:t>(MHEP) Social Impact Bond</a:t>
            </a:r>
          </a:p>
          <a:p>
            <a:r>
              <a:rPr lang="en-GB" sz="1200" dirty="0"/>
              <a:t>IPS Grow</a:t>
            </a:r>
          </a:p>
          <a:p>
            <a:r>
              <a:rPr lang="en-GB" sz="1200" dirty="0"/>
              <a:t>European IPS community; fidelity reviews in Ireland</a:t>
            </a:r>
          </a:p>
          <a:p>
            <a:r>
              <a:rPr lang="en-GB" sz="1200" dirty="0"/>
              <a:t>GMCA Working Well – Specialist Employment Service</a:t>
            </a:r>
          </a:p>
          <a:p>
            <a:endParaRPr lang="en-US" sz="1200" dirty="0"/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95234A54-1B38-4694-8A46-AC234AF9F2B3}"/>
              </a:ext>
            </a:extLst>
          </p:cNvPr>
          <p:cNvSpPr txBox="1">
            <a:spLocks/>
          </p:cNvSpPr>
          <p:nvPr/>
        </p:nvSpPr>
        <p:spPr>
          <a:xfrm>
            <a:off x="2375673" y="3109268"/>
            <a:ext cx="5384853" cy="7200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The Link</a:t>
            </a:r>
            <a:r>
              <a:rPr lang="en-GB" sz="1200" b="0" dirty="0"/>
              <a:t>. Work &amp; Health Unit Challenge Fund project integrating return-to-work advisers in GP surgeries in Leicester and Newcastle.  </a:t>
            </a:r>
          </a:p>
          <a:p>
            <a:r>
              <a:rPr lang="en-GB" sz="1200" dirty="0"/>
              <a:t>West Midlands Thrive Into Work </a:t>
            </a:r>
            <a:r>
              <a:rPr lang="en-GB" sz="1200" b="0" dirty="0"/>
              <a:t>(Health-led Trial)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ECB3B4D-7379-49C2-8D19-6DEA3D69C28E}"/>
              </a:ext>
            </a:extLst>
          </p:cNvPr>
          <p:cNvSpPr txBox="1">
            <a:spLocks/>
          </p:cNvSpPr>
          <p:nvPr/>
        </p:nvSpPr>
        <p:spPr>
          <a:xfrm>
            <a:off x="2375673" y="4086958"/>
            <a:ext cx="5384853" cy="9720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MHEP </a:t>
            </a:r>
            <a:r>
              <a:rPr lang="en-GB" sz="1200" b="0" dirty="0"/>
              <a:t>expansion for people with drug &amp; alcohol addictions and learning disabilities. </a:t>
            </a:r>
          </a:p>
          <a:p>
            <a:r>
              <a:rPr lang="en-GB" sz="1200" dirty="0"/>
              <a:t>Public Health England IPS-AD trial fidelity reviews</a:t>
            </a:r>
          </a:p>
          <a:p>
            <a:r>
              <a:rPr lang="en-GB" sz="1200" dirty="0"/>
              <a:t>Ireland – review of contracted employment programmes </a:t>
            </a:r>
            <a:r>
              <a:rPr lang="en-GB" sz="1200" b="0" dirty="0"/>
              <a:t>(with IES)</a:t>
            </a:r>
          </a:p>
          <a:p>
            <a:r>
              <a:rPr lang="en-GB" sz="1200" dirty="0"/>
              <a:t>Vocational rehabilitation and trauma care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FE81AF2-21C7-4719-A165-82D71255E394}"/>
              </a:ext>
            </a:extLst>
          </p:cNvPr>
          <p:cNvSpPr txBox="1">
            <a:spLocks/>
          </p:cNvSpPr>
          <p:nvPr/>
        </p:nvSpPr>
        <p:spPr>
          <a:xfrm>
            <a:off x="2375673" y="5226660"/>
            <a:ext cx="5384853" cy="7200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lang="en-US" sz="1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mbria" pitchFamily="18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0400" indent="-230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Older workers</a:t>
            </a:r>
            <a:r>
              <a:rPr lang="en-GB" sz="1200" b="0" dirty="0"/>
              <a:t> quality of life – partnership with foundations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EFEC791-3448-4E64-9A9C-59F32A4B8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09" y="1490667"/>
            <a:ext cx="1148638" cy="5437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9CF00E9-F5C0-4925-8CB9-EDB3A9915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66" y="1957114"/>
            <a:ext cx="1330362" cy="6186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A8F633F-26E2-4AED-804C-F74F3BB5C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66" y="3029883"/>
            <a:ext cx="1310348" cy="519842"/>
          </a:xfrm>
          <a:prstGeom prst="rect">
            <a:avLst/>
          </a:prstGeom>
        </p:spPr>
      </p:pic>
      <p:pic>
        <p:nvPicPr>
          <p:cNvPr id="52" name="Picture 4" descr="Gov.ie - Department of Employment Affairs and Social Protection">
            <a:extLst>
              <a:ext uri="{FF2B5EF4-FFF2-40B4-BE49-F238E27FC236}">
                <a16:creationId xmlns:a16="http://schemas.microsoft.com/office/drawing/2014/main" id="{7244ED4A-4F09-46BB-8B5B-DAEDCF28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3" y="4575565"/>
            <a:ext cx="1765774" cy="5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MCA-logo - Design By Day">
            <a:extLst>
              <a:ext uri="{FF2B5EF4-FFF2-40B4-BE49-F238E27FC236}">
                <a16:creationId xmlns:a16="http://schemas.microsoft.com/office/drawing/2014/main" id="{63BC71DD-C627-48AF-B115-15DE4AC73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6144" y="2479527"/>
            <a:ext cx="1102582" cy="4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B8867EA-CDD3-4404-AC27-8E9732C12D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56" y="3636974"/>
            <a:ext cx="1365958" cy="3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8A56803-0E9E-434E-AB93-EFE16818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74" y="201156"/>
            <a:ext cx="7095451" cy="767272"/>
          </a:xfrm>
        </p:spPr>
        <p:txBody>
          <a:bodyPr>
            <a:normAutofit/>
          </a:bodyPr>
          <a:lstStyle/>
          <a:p>
            <a:r>
              <a:rPr lang="en-US" sz="2000" cap="all" dirty="0">
                <a:latin typeface="Arial Rounded MT Bold"/>
              </a:rPr>
              <a:t>7 REGIONS, 42 STPS, 135 CCGS &amp; 70 IPS PROVIDERS</a:t>
            </a:r>
            <a:endParaRPr lang="en-US" sz="2000" dirty="0">
              <a:latin typeface="Arial Rounded MT Bold"/>
            </a:endParaRPr>
          </a:p>
        </p:txBody>
      </p:sp>
      <p:pic>
        <p:nvPicPr>
          <p:cNvPr id="62" name="Content Placeholder 18">
            <a:extLst>
              <a:ext uri="{FF2B5EF4-FFF2-40B4-BE49-F238E27FC236}">
                <a16:creationId xmlns:a16="http://schemas.microsoft.com/office/drawing/2014/main" id="{CEF52A4B-40FA-4660-B6E2-63D8DC20A5E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85" y="1485679"/>
            <a:ext cx="4113201" cy="480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B33FA6-501D-40F0-AC6C-7E1E4181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59" y="2190547"/>
            <a:ext cx="875500" cy="97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96B8E67-3F45-4442-A044-62AE4791C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47" y="1188291"/>
            <a:ext cx="688104" cy="92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0512C0D-A392-4FD3-A7A0-9CA240AD2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01" y="2548029"/>
            <a:ext cx="832485" cy="83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B198B6B-C917-46F8-9A18-DA11D01AA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70" y="5366685"/>
            <a:ext cx="757912" cy="951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9" name="TextBox 9">
            <a:extLst>
              <a:ext uri="{FF2B5EF4-FFF2-40B4-BE49-F238E27FC236}">
                <a16:creationId xmlns:a16="http://schemas.microsoft.com/office/drawing/2014/main" id="{1E13FD32-4B29-4247-977C-C930606F83E3}"/>
              </a:ext>
            </a:extLst>
          </p:cNvPr>
          <p:cNvSpPr txBox="1"/>
          <p:nvPr/>
        </p:nvSpPr>
        <p:spPr>
          <a:xfrm>
            <a:off x="722248" y="2659467"/>
            <a:ext cx="15111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National Lead</a:t>
            </a:r>
          </a:p>
          <a:p>
            <a:pPr algn="ctr"/>
            <a:r>
              <a:rPr lang="en-US" sz="110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Lynne Miller </a:t>
            </a:r>
            <a:endParaRPr lang="en-GB" sz="110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9F542E-AEF3-45D6-A022-E1BC9FDC7768}"/>
              </a:ext>
            </a:extLst>
          </p:cNvPr>
          <p:cNvSpPr/>
          <p:nvPr/>
        </p:nvSpPr>
        <p:spPr>
          <a:xfrm>
            <a:off x="5589203" y="3401841"/>
            <a:ext cx="749454" cy="15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C11E4F1-939D-45D8-AB2C-D8B938579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22" y="3348246"/>
            <a:ext cx="1038811" cy="103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4" name="TextBox 14">
            <a:extLst>
              <a:ext uri="{FF2B5EF4-FFF2-40B4-BE49-F238E27FC236}">
                <a16:creationId xmlns:a16="http://schemas.microsoft.com/office/drawing/2014/main" id="{1EEE63FE-1626-4EAE-AD70-57E5D054A705}"/>
              </a:ext>
            </a:extLst>
          </p:cNvPr>
          <p:cNvSpPr txBox="1"/>
          <p:nvPr/>
        </p:nvSpPr>
        <p:spPr>
          <a:xfrm>
            <a:off x="412997" y="5257283"/>
            <a:ext cx="211131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773C80"/>
              </a:buClr>
              <a:buSzPct val="120000"/>
            </a:pPr>
            <a:r>
              <a:rPr lang="en-GB" sz="11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“Doesn’t matter where you are in your journey, IPS Grow works with you where you are, you don’t feel judged, you feel able to be open about your support needs.”</a:t>
            </a:r>
          </a:p>
        </p:txBody>
      </p:sp>
      <p:pic>
        <p:nvPicPr>
          <p:cNvPr id="77" name="Picture 7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A6617BF-F792-4FF8-8B2A-84863D6B0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84" y="4931443"/>
            <a:ext cx="927390" cy="75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524F880-F8B8-4550-96BF-7CC085548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90" y="3815725"/>
            <a:ext cx="881229" cy="88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" name="TextBox 20">
            <a:extLst>
              <a:ext uri="{FF2B5EF4-FFF2-40B4-BE49-F238E27FC236}">
                <a16:creationId xmlns:a16="http://schemas.microsoft.com/office/drawing/2014/main" id="{E1AF4EB9-B392-4E80-8B1B-B314415DC189}"/>
              </a:ext>
            </a:extLst>
          </p:cNvPr>
          <p:cNvSpPr txBox="1"/>
          <p:nvPr/>
        </p:nvSpPr>
        <p:spPr>
          <a:xfrm>
            <a:off x="4738240" y="5684324"/>
            <a:ext cx="1064425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Calvin Silvester</a:t>
            </a:r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8512AD2-F5AB-48A9-A49C-1DD00C36F0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123" t="24151" r="25518" b="28249"/>
          <a:stretch/>
        </p:blipFill>
        <p:spPr>
          <a:xfrm>
            <a:off x="4870599" y="4449322"/>
            <a:ext cx="674467" cy="92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6" name="TextBox 25">
            <a:extLst>
              <a:ext uri="{FF2B5EF4-FFF2-40B4-BE49-F238E27FC236}">
                <a16:creationId xmlns:a16="http://schemas.microsoft.com/office/drawing/2014/main" id="{172E5486-EA6F-44FA-8D20-EDAEB4CCDB7F}"/>
              </a:ext>
            </a:extLst>
          </p:cNvPr>
          <p:cNvSpPr txBox="1"/>
          <p:nvPr/>
        </p:nvSpPr>
        <p:spPr>
          <a:xfrm>
            <a:off x="7606784" y="2779387"/>
            <a:ext cx="1332205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IPS Grow team lead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4">
            <a:extLst>
              <a:ext uri="{FF2B5EF4-FFF2-40B4-BE49-F238E27FC236}">
                <a16:creationId xmlns:a16="http://schemas.microsoft.com/office/drawing/2014/main" id="{763C4107-8707-4A7F-9B1B-A5A7AD77A001}"/>
              </a:ext>
            </a:extLst>
          </p:cNvPr>
          <p:cNvSpPr txBox="1"/>
          <p:nvPr/>
        </p:nvSpPr>
        <p:spPr>
          <a:xfrm>
            <a:off x="7762798" y="2589874"/>
            <a:ext cx="104078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Carolyn Storey</a:t>
            </a:r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11">
            <a:extLst>
              <a:ext uri="{FF2B5EF4-FFF2-40B4-BE49-F238E27FC236}">
                <a16:creationId xmlns:a16="http://schemas.microsoft.com/office/drawing/2014/main" id="{DE569B10-67B5-47D0-99E5-A871C2F129E6}"/>
              </a:ext>
            </a:extLst>
          </p:cNvPr>
          <p:cNvSpPr txBox="1"/>
          <p:nvPr/>
        </p:nvSpPr>
        <p:spPr>
          <a:xfrm>
            <a:off x="5636012" y="3410512"/>
            <a:ext cx="1405289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Adele Marshall</a:t>
            </a:r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18">
            <a:extLst>
              <a:ext uri="{FF2B5EF4-FFF2-40B4-BE49-F238E27FC236}">
                <a16:creationId xmlns:a16="http://schemas.microsoft.com/office/drawing/2014/main" id="{70A15D39-427E-4FAA-BDEE-256A21537D70}"/>
              </a:ext>
            </a:extLst>
          </p:cNvPr>
          <p:cNvSpPr txBox="1"/>
          <p:nvPr/>
        </p:nvSpPr>
        <p:spPr>
          <a:xfrm>
            <a:off x="5963384" y="4910157"/>
            <a:ext cx="1078052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Joanne Barber</a:t>
            </a:r>
            <a:endParaRPr lang="en-GB" sz="1050" i="1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16">
            <a:extLst>
              <a:ext uri="{FF2B5EF4-FFF2-40B4-BE49-F238E27FC236}">
                <a16:creationId xmlns:a16="http://schemas.microsoft.com/office/drawing/2014/main" id="{6744B3CC-12F8-4666-AA38-0C3DC0D7C7C2}"/>
              </a:ext>
            </a:extLst>
          </p:cNvPr>
          <p:cNvSpPr txBox="1"/>
          <p:nvPr/>
        </p:nvSpPr>
        <p:spPr>
          <a:xfrm>
            <a:off x="3990797" y="5896972"/>
            <a:ext cx="747312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Hadfield</a:t>
            </a:r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76C9452-8C48-4E4B-871E-887A3AA821BB}"/>
              </a:ext>
            </a:extLst>
          </p:cNvPr>
          <p:cNvSpPr/>
          <p:nvPr/>
        </p:nvSpPr>
        <p:spPr>
          <a:xfrm>
            <a:off x="932761" y="4473327"/>
            <a:ext cx="4641361" cy="5770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Recruitment &amp; </a:t>
            </a:r>
          </a:p>
          <a:p>
            <a:pPr lv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Marketing Lead</a:t>
            </a:r>
          </a:p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 Gibbons </a:t>
            </a:r>
            <a:endParaRPr lang="en-GB" sz="1050" i="1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15">
            <a:extLst>
              <a:ext uri="{FF2B5EF4-FFF2-40B4-BE49-F238E27FC236}">
                <a16:creationId xmlns:a16="http://schemas.microsoft.com/office/drawing/2014/main" id="{43178CD5-02FA-44A4-958E-C206B4A54AD6}"/>
              </a:ext>
            </a:extLst>
          </p:cNvPr>
          <p:cNvSpPr txBox="1"/>
          <p:nvPr/>
        </p:nvSpPr>
        <p:spPr>
          <a:xfrm>
            <a:off x="7454085" y="5506120"/>
            <a:ext cx="154689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Marketing &amp; Communications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</a:p>
          <a:p>
            <a:r>
              <a:rPr lang="en-US" sz="1050" i="1" dirty="0">
                <a:solidFill>
                  <a:srgbClr val="F07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Nalumansi</a:t>
            </a:r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DC57627-4AD4-4D5C-9AF9-33ACF82EB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294" y="1534319"/>
            <a:ext cx="771525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A picture containing wall, person, indoor, wearing&#10;&#10;Description automatically generated">
            <a:extLst>
              <a:ext uri="{FF2B5EF4-FFF2-40B4-BE49-F238E27FC236}">
                <a16:creationId xmlns:a16="http://schemas.microsoft.com/office/drawing/2014/main" id="{7BC98DCA-5214-46EA-954C-7074D506B1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2798" y="4149913"/>
            <a:ext cx="690369" cy="118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" descr="Lynne Miller | Open Forum Events">
            <a:extLst>
              <a:ext uri="{FF2B5EF4-FFF2-40B4-BE49-F238E27FC236}">
                <a16:creationId xmlns:a16="http://schemas.microsoft.com/office/drawing/2014/main" id="{ABF94EA3-9F47-49E0-826A-D25E484F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1" y="1485679"/>
            <a:ext cx="1069231" cy="106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0D7EC7-53A2-4AE2-95DF-8A718EA9324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" y="184334"/>
            <a:ext cx="1715199" cy="797602"/>
          </a:xfrm>
          <a:prstGeom prst="rect">
            <a:avLst/>
          </a:prstGeom>
        </p:spPr>
      </p:pic>
      <p:sp>
        <p:nvSpPr>
          <p:cNvPr id="30" name="TextBox 24">
            <a:extLst>
              <a:ext uri="{FF2B5EF4-FFF2-40B4-BE49-F238E27FC236}">
                <a16:creationId xmlns:a16="http://schemas.microsoft.com/office/drawing/2014/main" id="{F904095F-6FAD-4E1E-89D4-F4ABBDB0A4E2}"/>
              </a:ext>
            </a:extLst>
          </p:cNvPr>
          <p:cNvSpPr txBox="1"/>
          <p:nvPr/>
        </p:nvSpPr>
        <p:spPr>
          <a:xfrm>
            <a:off x="5636012" y="2306186"/>
            <a:ext cx="104078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i="1" dirty="0">
              <a:solidFill>
                <a:srgbClr val="F07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2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D25B-DB93-4F1D-AC2A-3216E9EF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employment context in drug &amp; alcohol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A3499-FCEE-4FC4-BDA9-D82E2DAB6ED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1A50-5D0C-4EB2-99A0-1F71BA3E8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Employment gap is substantial, and little change over time – </a:t>
            </a:r>
            <a:r>
              <a:rPr lang="en-US" dirty="0"/>
              <a:t>c. 8% of those in structured treatment move into work, c. 70% of people in treatment are unemployed throughout treatment</a:t>
            </a:r>
            <a:endParaRPr lang="en-GB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Increasing movement from treatment into employment prioritised by successive governments, but little ground gained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Good evidence for mutually beneficial relationship between treatment outcomes and employment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7DFE-BBEA-419C-A37D-A7694D4713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0F1E53-831E-4F14-B359-472F15CF9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44812"/>
              </p:ext>
            </p:extLst>
          </p:nvPr>
        </p:nvGraphicFramePr>
        <p:xfrm>
          <a:off x="4628563" y="1571954"/>
          <a:ext cx="4109037" cy="404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79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1891-F7E9-4E59-B1CA-C3B89D6A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 picture for employment rates internationally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27CC-8A4F-41D1-BC32-4A7C1474F0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3AC1-50E3-4517-8B11-4AFF2ED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25E63CF-1F66-4622-8B3D-0FF21CF51F31}"/>
              </a:ext>
            </a:extLst>
          </p:cNvPr>
          <p:cNvGraphicFramePr>
            <a:graphicFrameLocks/>
          </p:cNvGraphicFramePr>
          <p:nvPr/>
        </p:nvGraphicFramePr>
        <p:xfrm>
          <a:off x="557213" y="1412875"/>
          <a:ext cx="8029575" cy="460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63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B521-10AD-490F-94A8-DFAF9E40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IPS in drug &amp; alcohol teams in England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F867B-BFDC-4F95-ABFD-A4AFBB00FD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F817-E553-4AB8-84A6-3DAA7F46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844A54-79C4-491C-99AE-510BBA7D4DF1}"/>
              </a:ext>
            </a:extLst>
          </p:cNvPr>
          <p:cNvSpPr/>
          <p:nvPr/>
        </p:nvSpPr>
        <p:spPr>
          <a:xfrm>
            <a:off x="591127" y="1819564"/>
            <a:ext cx="2770909" cy="1108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projects in London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EEFF7-B6C9-4E82-B24B-03DF44C56252}"/>
              </a:ext>
            </a:extLst>
          </p:cNvPr>
          <p:cNvSpPr/>
          <p:nvPr/>
        </p:nvSpPr>
        <p:spPr>
          <a:xfrm>
            <a:off x="2840182" y="3215153"/>
            <a:ext cx="2770909" cy="1108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multi-site RCT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(2018-2020)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923B4-954D-49FA-BF68-BFAD9277FB53}"/>
              </a:ext>
            </a:extLst>
          </p:cNvPr>
          <p:cNvSpPr/>
          <p:nvPr/>
        </p:nvSpPr>
        <p:spPr>
          <a:xfrm>
            <a:off x="5089237" y="4610742"/>
            <a:ext cx="2770909" cy="1108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to 30+ sites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(late 2021-)</a:t>
            </a: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785A3C98-C885-494A-8B64-4880ACC10363}"/>
              </a:ext>
            </a:extLst>
          </p:cNvPr>
          <p:cNvSpPr/>
          <p:nvPr/>
        </p:nvSpPr>
        <p:spPr>
          <a:xfrm rot="2017284">
            <a:off x="1159164" y="3306310"/>
            <a:ext cx="1634836" cy="5541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25155CBD-597C-4EC9-B0D1-7EBDD254D65D}"/>
              </a:ext>
            </a:extLst>
          </p:cNvPr>
          <p:cNvSpPr/>
          <p:nvPr/>
        </p:nvSpPr>
        <p:spPr>
          <a:xfrm rot="2017284">
            <a:off x="3437717" y="4825398"/>
            <a:ext cx="1634836" cy="5541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0B8C70F-14D7-467E-908C-A0F2300C55D1}"/>
              </a:ext>
            </a:extLst>
          </p:cNvPr>
          <p:cNvSpPr/>
          <p:nvPr/>
        </p:nvSpPr>
        <p:spPr>
          <a:xfrm>
            <a:off x="1142480" y="3538498"/>
            <a:ext cx="443345" cy="44334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FD10E-F3B5-4FC5-BE38-0A99201101F5}"/>
              </a:ext>
            </a:extLst>
          </p:cNvPr>
          <p:cNvSpPr/>
          <p:nvPr/>
        </p:nvSpPr>
        <p:spPr>
          <a:xfrm>
            <a:off x="270162" y="3958078"/>
            <a:ext cx="2027383" cy="1108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government report by Dame Carol Black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  <a:endParaRPr lang="en-GB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B521-10AD-490F-94A8-DFAF9E40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IPS in drug &amp; alcohol teams in England (2) – multi-site RCT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F867B-BFDC-4F95-ABFD-A4AFBB00FD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A9644-859B-4C6C-9683-B7FBCFB85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8212460" cy="4080702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first, large-scale RCT of IPS in the alcohol and drug treatment sector anywhere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Largest trial in English substance misuse field, one of the largest IPS trials internationally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Effectiveness, cost-effectiveness and cost benefit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May 2018 – Sept 2020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Three groups: opioids, alcohol only and other drugs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Two arm trial: IPS and TAU vs TAU only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Up to 9 months pre-employment support plus up to 4 months in-work support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Outcomes measured at 18 months from enrolment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Primary outcome: </a:t>
            </a:r>
            <a:r>
              <a:rPr lang="en-GB" sz="1600" dirty="0"/>
              <a:t>at least 1 day of employment in the open competitive job market during 18 month follow-up (standard for IPS trials)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F817-E553-4AB8-84A6-3DAA7F46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CA348-78AB-4018-810B-D4288E8F070A}"/>
              </a:ext>
            </a:extLst>
          </p:cNvPr>
          <p:cNvSpPr/>
          <p:nvPr/>
        </p:nvSpPr>
        <p:spPr>
          <a:xfrm>
            <a:off x="1847272" y="5532581"/>
            <a:ext cx="5763491" cy="62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Formal results pending – but positive indications. Roll-out to 30+ sites under way</a:t>
            </a:r>
          </a:p>
        </p:txBody>
      </p:sp>
    </p:spTree>
    <p:extLst>
      <p:ext uri="{BB962C8B-B14F-4D97-AF65-F5344CB8AC3E}">
        <p14:creationId xmlns:p14="http://schemas.microsoft.com/office/powerpoint/2010/main" val="377181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6e799c-94d5-4381-a7eb-359ffb7b781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9D148247421469FF992C640BA5C83" ma:contentTypeVersion="13" ma:contentTypeDescription="Create a new document." ma:contentTypeScope="" ma:versionID="16cc28f461f8aa76f022a7871b00c0db">
  <xsd:schema xmlns:xsd="http://www.w3.org/2001/XMLSchema" xmlns:xs="http://www.w3.org/2001/XMLSchema" xmlns:p="http://schemas.microsoft.com/office/2006/metadata/properties" xmlns:ns3="db980228-0b83-4e2d-ab38-dd5b340ddbce" xmlns:ns4="236e799c-94d5-4381-a7eb-359ffb7b781a" targetNamespace="http://schemas.microsoft.com/office/2006/metadata/properties" ma:root="true" ma:fieldsID="5998a6ca0be8b372794ed82cb4d70818" ns3:_="" ns4:_="">
    <xsd:import namespace="db980228-0b83-4e2d-ab38-dd5b340ddbce"/>
    <xsd:import namespace="236e799c-94d5-4381-a7eb-359ffb7b78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80228-0b83-4e2d-ab38-dd5b340dd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e799c-94d5-4381-a7eb-359ffb7b7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F7F228-1F1B-4F7A-A8A1-0C8CA3235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C6776E-FC26-479B-A473-3CB576628B91}">
  <ds:schemaRefs>
    <ds:schemaRef ds:uri="236e799c-94d5-4381-a7eb-359ffb7b781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b980228-0b83-4e2d-ab38-dd5b340ddbc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0806F8-5986-46F5-87A0-94104F63F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80228-0b83-4e2d-ab38-dd5b340ddbce"/>
    <ds:schemaRef ds:uri="236e799c-94d5-4381-a7eb-359ffb7b7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1106</Words>
  <Application>Microsoft Office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Gill Sans MT</vt:lpstr>
      <vt:lpstr>Office Theme</vt:lpstr>
      <vt:lpstr>Custom Design</vt:lpstr>
      <vt:lpstr>Implementing IPS within Drug and Alcohol settings: from policy to practice</vt:lpstr>
      <vt:lpstr>Plan for the session</vt:lpstr>
      <vt:lpstr>Introduction</vt:lpstr>
      <vt:lpstr>Social Finance has helped to develop IPS for the past 8 years through our Health &amp; Employment team</vt:lpstr>
      <vt:lpstr>7 REGIONS, 42 STPS, 135 CCGS &amp; 70 IPS PROVIDERS</vt:lpstr>
      <vt:lpstr>UK employment context in drug &amp; alcohol teams</vt:lpstr>
      <vt:lpstr>Similar picture for employment rates internationally</vt:lpstr>
      <vt:lpstr>Development of IPS in drug &amp; alcohol teams in England (1)</vt:lpstr>
      <vt:lpstr>Development of IPS in drug &amp; alcohol teams in England (2) – multi-site RCT</vt:lpstr>
      <vt:lpstr>DRUG AND ALCOHOL TREATMENT TEAM CULTURE</vt:lpstr>
      <vt:lpstr>DRIVERS OF CHANGE</vt:lpstr>
      <vt:lpstr>CREATING AN MDT APPROACH</vt:lpstr>
      <vt:lpstr>SUPPORTING THE RESILIANCE OF THE IPS TEAM</vt:lpstr>
      <vt:lpstr>CLIENT ENGAGEMENT</vt:lpstr>
      <vt:lpstr>IPS Practice</vt:lpstr>
      <vt:lpstr>Working with employers</vt:lpstr>
      <vt:lpstr>Next steps</vt:lpstr>
      <vt:lpstr>Table top / floor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Ziggy Tuck</dc:creator>
  <cp:lastModifiedBy>Gloria Nalumansi</cp:lastModifiedBy>
  <cp:revision>28</cp:revision>
  <cp:lastPrinted>2021-09-09T11:58:32Z</cp:lastPrinted>
  <dcterms:created xsi:type="dcterms:W3CDTF">2018-05-02T15:13:01Z</dcterms:created>
  <dcterms:modified xsi:type="dcterms:W3CDTF">2022-05-24T16:12:33Z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0x010100AA89D148247421469FF992C640BA5C83</vt:lpwstr>
  </property>
  <property fmtid="{D5CDD505-2E9C-101B-9397-08002B2CF9AE}" pid="3" name="Order">
    <vt:r8>779400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