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8" r:id="rId5"/>
  </p:sldMasterIdLst>
  <p:notesMasterIdLst>
    <p:notesMasterId r:id="rId35"/>
  </p:notesMasterIdLst>
  <p:sldIdLst>
    <p:sldId id="261" r:id="rId6"/>
    <p:sldId id="262" r:id="rId7"/>
    <p:sldId id="260" r:id="rId8"/>
    <p:sldId id="299" r:id="rId9"/>
    <p:sldId id="269" r:id="rId10"/>
    <p:sldId id="270" r:id="rId11"/>
    <p:sldId id="274" r:id="rId12"/>
    <p:sldId id="271" r:id="rId13"/>
    <p:sldId id="272" r:id="rId14"/>
    <p:sldId id="278" r:id="rId15"/>
    <p:sldId id="275" r:id="rId16"/>
    <p:sldId id="273" r:id="rId17"/>
    <p:sldId id="276" r:id="rId18"/>
    <p:sldId id="281" r:id="rId19"/>
    <p:sldId id="277" r:id="rId20"/>
    <p:sldId id="301" r:id="rId21"/>
    <p:sldId id="280" r:id="rId22"/>
    <p:sldId id="282" r:id="rId23"/>
    <p:sldId id="283" r:id="rId24"/>
    <p:sldId id="284" r:id="rId25"/>
    <p:sldId id="285" r:id="rId26"/>
    <p:sldId id="287" r:id="rId27"/>
    <p:sldId id="286" r:id="rId28"/>
    <p:sldId id="296" r:id="rId29"/>
    <p:sldId id="289" r:id="rId30"/>
    <p:sldId id="290" r:id="rId31"/>
    <p:sldId id="297" r:id="rId32"/>
    <p:sldId id="302" r:id="rId33"/>
    <p:sldId id="291"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4F48"/>
    <a:srgbClr val="1D3054"/>
    <a:srgbClr val="2B2057"/>
    <a:srgbClr val="237681"/>
    <a:srgbClr val="3695A4"/>
    <a:srgbClr val="1D2F54"/>
    <a:srgbClr val="DC02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712"/>
    <p:restoredTop sz="94626"/>
  </p:normalViewPr>
  <p:slideViewPr>
    <p:cSldViewPr snapToGrid="0" snapToObjects="1">
      <p:cViewPr varScale="1">
        <p:scale>
          <a:sx n="62" d="100"/>
          <a:sy n="62" d="100"/>
        </p:scale>
        <p:origin x="1700" y="5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B84E76-4A45-9042-8D41-7312F12F64F0}" type="datetimeFigureOut">
              <a:rPr lang="en-US" smtClean="0"/>
              <a:t>5/24/2022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14F4A0-5306-774F-B095-EC92756A6250}" type="slidenum">
              <a:rPr lang="en-US" smtClean="0"/>
              <a:t>‹#›</a:t>
            </a:fld>
            <a:endParaRPr lang="en-US"/>
          </a:p>
        </p:txBody>
      </p:sp>
    </p:spTree>
    <p:extLst>
      <p:ext uri="{BB962C8B-B14F-4D97-AF65-F5344CB8AC3E}">
        <p14:creationId xmlns:p14="http://schemas.microsoft.com/office/powerpoint/2010/main" val="925815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214F4A0-5306-774F-B095-EC92756A6250}" type="slidenum">
              <a:rPr lang="en-US" smtClean="0"/>
              <a:t>8</a:t>
            </a:fld>
            <a:endParaRPr lang="en-US"/>
          </a:p>
        </p:txBody>
      </p:sp>
    </p:spTree>
    <p:extLst>
      <p:ext uri="{BB962C8B-B14F-4D97-AF65-F5344CB8AC3E}">
        <p14:creationId xmlns:p14="http://schemas.microsoft.com/office/powerpoint/2010/main" val="2682500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214F4A0-5306-774F-B095-EC92756A6250}" type="slidenum">
              <a:rPr lang="en-US" smtClean="0"/>
              <a:t>26</a:t>
            </a:fld>
            <a:endParaRPr lang="en-US"/>
          </a:p>
        </p:txBody>
      </p:sp>
    </p:spTree>
    <p:extLst>
      <p:ext uri="{BB962C8B-B14F-4D97-AF65-F5344CB8AC3E}">
        <p14:creationId xmlns:p14="http://schemas.microsoft.com/office/powerpoint/2010/main" val="39876943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Rectangle 9"/>
          <p:cNvSpPr/>
          <p:nvPr userDrawn="1"/>
        </p:nvSpPr>
        <p:spPr>
          <a:xfrm>
            <a:off x="0" y="6279776"/>
            <a:ext cx="9144000" cy="578224"/>
          </a:xfrm>
          <a:prstGeom prst="rect">
            <a:avLst/>
          </a:prstGeom>
          <a:solidFill>
            <a:srgbClr val="164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900" dirty="0"/>
          </a:p>
        </p:txBody>
      </p:sp>
      <p:sp>
        <p:nvSpPr>
          <p:cNvPr id="11" name="Rectangle 10">
            <a:extLst>
              <a:ext uri="{FF2B5EF4-FFF2-40B4-BE49-F238E27FC236}">
                <a16:creationId xmlns:a16="http://schemas.microsoft.com/office/drawing/2014/main" id="{4A0957F2-1FA8-B243-9D81-42A5CDE3778C}"/>
              </a:ext>
            </a:extLst>
          </p:cNvPr>
          <p:cNvSpPr/>
          <p:nvPr userDrawn="1"/>
        </p:nvSpPr>
        <p:spPr>
          <a:xfrm>
            <a:off x="288640" y="6456556"/>
            <a:ext cx="8690259" cy="4485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600" indent="-228600">
              <a:buAutoNum type="arabicPeriod"/>
            </a:pPr>
            <a:endParaRPr lang="en-GB" sz="900" dirty="0">
              <a:solidFill>
                <a:schemeClr val="bg1"/>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FA37F344-B145-A545-BF13-0A6BF82C4044}"/>
              </a:ext>
            </a:extLst>
          </p:cNvPr>
          <p:cNvSpPr txBox="1">
            <a:spLocks/>
          </p:cNvSpPr>
          <p:nvPr userDrawn="1"/>
        </p:nvSpPr>
        <p:spPr>
          <a:xfrm>
            <a:off x="284997" y="1536446"/>
            <a:ext cx="4089040" cy="45049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endParaRPr lang="en-US" dirty="0">
              <a:latin typeface="Arial Rounded MT Bold" charset="0"/>
              <a:ea typeface="Arial Rounded MT Bold" charset="0"/>
              <a:cs typeface="Arial Rounded MT Bold" charset="0"/>
            </a:endParaRPr>
          </a:p>
        </p:txBody>
      </p:sp>
      <p:sp>
        <p:nvSpPr>
          <p:cNvPr id="23" name="Picture Placeholder 2"/>
          <p:cNvSpPr>
            <a:spLocks noGrp="1" noChangeAspect="1"/>
          </p:cNvSpPr>
          <p:nvPr>
            <p:ph type="pic" idx="12"/>
          </p:nvPr>
        </p:nvSpPr>
        <p:spPr>
          <a:xfrm>
            <a:off x="4810027" y="1275054"/>
            <a:ext cx="4333973" cy="500472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24" name="Text Placeholder 2"/>
          <p:cNvSpPr>
            <a:spLocks noGrp="1"/>
          </p:cNvSpPr>
          <p:nvPr>
            <p:ph type="body" idx="13"/>
          </p:nvPr>
        </p:nvSpPr>
        <p:spPr>
          <a:xfrm>
            <a:off x="284995" y="6374579"/>
            <a:ext cx="8693904" cy="372556"/>
          </a:xfrm>
        </p:spPr>
        <p:txBody>
          <a:bodyPr>
            <a:normAutofit/>
          </a:bodyPr>
          <a:lstStyle>
            <a:lvl1pPr marL="0" indent="0">
              <a:buNone/>
              <a:defRPr sz="900">
                <a:solidFill>
                  <a:schemeClr val="bg1"/>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12" name="Straight Connector 11"/>
          <p:cNvCxnSpPr/>
          <p:nvPr userDrawn="1"/>
        </p:nvCxnSpPr>
        <p:spPr>
          <a:xfrm flipH="1">
            <a:off x="-540863" y="1275054"/>
            <a:ext cx="9829800" cy="0"/>
          </a:xfrm>
          <a:prstGeom prst="line">
            <a:avLst/>
          </a:prstGeom>
          <a:ln w="76200">
            <a:solidFill>
              <a:srgbClr val="1D3054"/>
            </a:solidFill>
          </a:ln>
        </p:spPr>
        <p:style>
          <a:lnRef idx="1">
            <a:schemeClr val="accent1"/>
          </a:lnRef>
          <a:fillRef idx="0">
            <a:schemeClr val="accent1"/>
          </a:fillRef>
          <a:effectRef idx="0">
            <a:schemeClr val="accent1"/>
          </a:effectRef>
          <a:fontRef idx="minor">
            <a:schemeClr val="tx1"/>
          </a:fontRef>
        </p:style>
      </p:cxnSp>
      <p:sp>
        <p:nvSpPr>
          <p:cNvPr id="25" name="Text Placeholder 3"/>
          <p:cNvSpPr>
            <a:spLocks noGrp="1"/>
          </p:cNvSpPr>
          <p:nvPr>
            <p:ph type="body" sz="half" idx="2"/>
          </p:nvPr>
        </p:nvSpPr>
        <p:spPr>
          <a:xfrm>
            <a:off x="284995" y="1571953"/>
            <a:ext cx="4230444" cy="4410924"/>
          </a:xfrm>
        </p:spPr>
        <p:txBody>
          <a:bodyPr>
            <a:normAutofit/>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6" name="Slide Number Placeholder 6"/>
          <p:cNvSpPr>
            <a:spLocks noGrp="1"/>
          </p:cNvSpPr>
          <p:nvPr>
            <p:ph type="sldNum" sz="quarter" idx="14"/>
          </p:nvPr>
        </p:nvSpPr>
        <p:spPr>
          <a:xfrm>
            <a:off x="8587819" y="6374579"/>
            <a:ext cx="391080" cy="365125"/>
          </a:xfrm>
        </p:spPr>
        <p:txBody>
          <a:bodyPr/>
          <a:lstStyle>
            <a:lvl1pPr>
              <a:defRPr>
                <a:solidFill>
                  <a:schemeClr val="bg1"/>
                </a:solidFill>
              </a:defRPr>
            </a:lvl1pPr>
          </a:lstStyle>
          <a:p>
            <a:fld id="{E9F4CF8E-1AF5-A84A-BA30-8328B9038AD6}" type="slidenum">
              <a:rPr lang="en-US" smtClean="0"/>
              <a:pPr/>
              <a:t>‹#›</a:t>
            </a:fld>
            <a:endParaRPr lang="en-US" dirty="0"/>
          </a:p>
        </p:txBody>
      </p:sp>
      <p:sp>
        <p:nvSpPr>
          <p:cNvPr id="13" name="Title 1">
            <a:extLst>
              <a:ext uri="{FF2B5EF4-FFF2-40B4-BE49-F238E27FC236}">
                <a16:creationId xmlns:a16="http://schemas.microsoft.com/office/drawing/2014/main" id="{349ED557-773D-4C1C-99EF-076712F57702}"/>
              </a:ext>
            </a:extLst>
          </p:cNvPr>
          <p:cNvSpPr>
            <a:spLocks noGrp="1"/>
          </p:cNvSpPr>
          <p:nvPr>
            <p:ph type="title"/>
          </p:nvPr>
        </p:nvSpPr>
        <p:spPr>
          <a:xfrm>
            <a:off x="284995" y="210884"/>
            <a:ext cx="8077609" cy="767272"/>
          </a:xfrm>
        </p:spPr>
        <p:txBody>
          <a:bodyPr>
            <a:normAutofit/>
          </a:bodyPr>
          <a:lstStyle>
            <a:lvl1pPr>
              <a:defRPr sz="2200">
                <a:latin typeface="Arial Rounded MT Bold" charset="0"/>
                <a:ea typeface="Arial Rounded MT Bold" charset="0"/>
                <a:cs typeface="Arial Rounded MT Bold" charset="0"/>
              </a:defRPr>
            </a:lvl1pPr>
          </a:lstStyle>
          <a:p>
            <a:r>
              <a:rPr lang="en-US" dirty="0"/>
              <a:t>Click to edit Master title style</a:t>
            </a:r>
          </a:p>
        </p:txBody>
      </p:sp>
      <p:pic>
        <p:nvPicPr>
          <p:cNvPr id="15" name="Picture 14" descr="SF_PPT_SLIDE_LOGO.png">
            <a:extLst>
              <a:ext uri="{FF2B5EF4-FFF2-40B4-BE49-F238E27FC236}">
                <a16:creationId xmlns:a16="http://schemas.microsoft.com/office/drawing/2014/main" id="{F63A0C67-7F1B-4631-BAF0-23F983EF18F9}"/>
              </a:ext>
            </a:extLst>
          </p:cNvPr>
          <p:cNvPicPr>
            <a:picLocks noChangeAspect="1"/>
          </p:cNvPicPr>
          <p:nvPr userDrawn="1"/>
        </p:nvPicPr>
        <p:blipFill>
          <a:blip r:embed="rId2" cstate="print"/>
          <a:stretch>
            <a:fillRect/>
          </a:stretch>
        </p:blipFill>
        <p:spPr>
          <a:xfrm>
            <a:off x="8408314" y="304249"/>
            <a:ext cx="375045" cy="191569"/>
          </a:xfrm>
          <a:prstGeom prst="rect">
            <a:avLst/>
          </a:prstGeom>
        </p:spPr>
      </p:pic>
      <p:pic>
        <p:nvPicPr>
          <p:cNvPr id="16" name="Picture 15" descr="Logo&#10;&#10;Description automatically generated with medium confidence">
            <a:extLst>
              <a:ext uri="{FF2B5EF4-FFF2-40B4-BE49-F238E27FC236}">
                <a16:creationId xmlns:a16="http://schemas.microsoft.com/office/drawing/2014/main" id="{51B6A782-4604-49AE-B53D-D012B6A7679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2890" r="59569"/>
          <a:stretch/>
        </p:blipFill>
        <p:spPr>
          <a:xfrm>
            <a:off x="8362604" y="620563"/>
            <a:ext cx="420755" cy="42107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1CE765D-653A-B543-9371-FD930F730088}" type="datetime1">
              <a:rPr lang="en-GB" smtClean="0"/>
              <a:t>24/05/2022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F4CF8E-1AF5-A84A-BA30-8328B9038AD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1CDB67-846D-9C40-B756-EAA5D7B3AE5A}" type="datetime1">
              <a:rPr lang="en-GB" smtClean="0"/>
              <a:t>24/05/2022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F4CF8E-1AF5-A84A-BA30-8328B9038AD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000">
                <a:latin typeface="Arial Rounded MT Bold" charset="0"/>
                <a:ea typeface="Arial Rounded MT Bold" charset="0"/>
                <a:cs typeface="Arial Rounded MT Bold"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AD60E893-F28C-C942-A570-A14FD5755829}" type="datetime1">
              <a:rPr lang="en-GB" smtClean="0"/>
              <a:t>24/05/2022</a:t>
            </a:fld>
            <a:endParaRPr lang="en-US"/>
          </a:p>
        </p:txBody>
      </p:sp>
      <p:sp>
        <p:nvSpPr>
          <p:cNvPr id="4" name="Footer Placeholder 3"/>
          <p:cNvSpPr>
            <a:spLocks noGrp="1"/>
          </p:cNvSpPr>
          <p:nvPr>
            <p:ph type="ftr" sz="quarter" idx="11"/>
          </p:nvPr>
        </p:nvSpPr>
        <p:spPr>
          <a:xfrm>
            <a:off x="3038376" y="6356351"/>
            <a:ext cx="3086100" cy="365125"/>
          </a:xfrm>
        </p:spPr>
        <p:txBody>
          <a:bodyPr/>
          <a:lstStyle/>
          <a:p>
            <a:endParaRPr lang="en-US"/>
          </a:p>
        </p:txBody>
      </p:sp>
      <p:sp>
        <p:nvSpPr>
          <p:cNvPr id="5" name="Slide Number Placeholder 4"/>
          <p:cNvSpPr>
            <a:spLocks noGrp="1"/>
          </p:cNvSpPr>
          <p:nvPr>
            <p:ph type="sldNum" sz="quarter" idx="12"/>
          </p:nvPr>
        </p:nvSpPr>
        <p:spPr/>
        <p:txBody>
          <a:bodyPr/>
          <a:lstStyle/>
          <a:p>
            <a:fld id="{E9F4CF8E-1AF5-A84A-BA30-8328B9038AD6}"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E47F9C-6C1C-3448-9D5A-08ACB6568FAE}" type="datetime1">
              <a:rPr lang="en-GB" smtClean="0"/>
              <a:t>24/05/2022</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9F4CF8E-1AF5-A84A-BA30-8328B9038AD6}"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AA45CB-4934-AC41-B76F-0F042575F955}" type="datetime1">
              <a:rPr lang="en-GB" smtClean="0"/>
              <a:t>24/05/2022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F4CF8E-1AF5-A84A-BA30-8328B9038AD6}"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6200" y="995363"/>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6CE9C7-B170-CB49-9CA3-297E51D1FBB0}" type="datetime1">
              <a:rPr lang="en-GB" smtClean="0"/>
              <a:t>24/05/2022</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F4CF8E-1AF5-A84A-BA30-8328B9038AD6}"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58A7AA-39B7-3E49-913D-1AFC74DD9428}" type="datetime1">
              <a:rPr lang="en-GB" smtClean="0"/>
              <a:t>24/05/2022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4CF8E-1AF5-A84A-BA30-8328B9038AD6}"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0FEB4E-F04F-CE4F-BEA6-69B5F1CAE9E6}" type="datetime1">
              <a:rPr lang="en-GB" smtClean="0"/>
              <a:t>24/05/2022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4CF8E-1AF5-A84A-BA30-8328B9038AD6}"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F839C-3255-8C45-AFFF-E8A67F1E9BFC}"/>
              </a:ext>
            </a:extLst>
          </p:cNvPr>
          <p:cNvSpPr>
            <a:spLocks noGrp="1"/>
          </p:cNvSpPr>
          <p:nvPr>
            <p:ph type="ctrTitle"/>
          </p:nvPr>
        </p:nvSpPr>
        <p:spPr>
          <a:xfrm>
            <a:off x="1143000" y="1122363"/>
            <a:ext cx="6858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72B92957-B320-AB49-92E2-468FA61E04C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31E1CEF7-8426-2843-A493-3F121FA9BE3D}"/>
              </a:ext>
            </a:extLst>
          </p:cNvPr>
          <p:cNvSpPr>
            <a:spLocks noGrp="1"/>
          </p:cNvSpPr>
          <p:nvPr>
            <p:ph type="dt" sz="half" idx="10"/>
          </p:nvPr>
        </p:nvSpPr>
        <p:spPr/>
        <p:txBody>
          <a:bodyPr/>
          <a:lstStyle/>
          <a:p>
            <a:fld id="{9C8A45B6-F507-5440-B278-BB0C991A4F44}" type="datetimeFigureOut">
              <a:rPr lang="en-GB" smtClean="0"/>
              <a:t>24/05/2022</a:t>
            </a:fld>
            <a:endParaRPr lang="en-GB"/>
          </a:p>
        </p:txBody>
      </p:sp>
      <p:sp>
        <p:nvSpPr>
          <p:cNvPr id="5" name="Footer Placeholder 4">
            <a:extLst>
              <a:ext uri="{FF2B5EF4-FFF2-40B4-BE49-F238E27FC236}">
                <a16:creationId xmlns:a16="http://schemas.microsoft.com/office/drawing/2014/main" id="{A60B1B85-03C6-C848-91FD-70C9DED65B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8058A1-5D1A-A34E-897D-B311A5EC76EE}"/>
              </a:ext>
            </a:extLst>
          </p:cNvPr>
          <p:cNvSpPr>
            <a:spLocks noGrp="1"/>
          </p:cNvSpPr>
          <p:nvPr>
            <p:ph type="sldNum" sz="quarter" idx="12"/>
          </p:nvPr>
        </p:nvSpPr>
        <p:spPr/>
        <p:txBody>
          <a:bodyPr/>
          <a:lstStyle/>
          <a:p>
            <a:fld id="{E3ADE765-D68B-8940-8135-CF927439C2B2}" type="slidenum">
              <a:rPr lang="en-GB" smtClean="0"/>
              <a:t>‹#›</a:t>
            </a:fld>
            <a:endParaRPr lang="en-GB"/>
          </a:p>
        </p:txBody>
      </p:sp>
    </p:spTree>
    <p:extLst>
      <p:ext uri="{BB962C8B-B14F-4D97-AF65-F5344CB8AC3E}">
        <p14:creationId xmlns:p14="http://schemas.microsoft.com/office/powerpoint/2010/main" val="41483522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0BDE1-24DF-2443-9880-6D6E79C2DDB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AD2B4EF-D51C-7946-B3D5-6D8BF2A4044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8A8FA76-DD8F-1740-B555-F4EBCCCF21CB}"/>
              </a:ext>
            </a:extLst>
          </p:cNvPr>
          <p:cNvSpPr>
            <a:spLocks noGrp="1"/>
          </p:cNvSpPr>
          <p:nvPr>
            <p:ph type="dt" sz="half" idx="10"/>
          </p:nvPr>
        </p:nvSpPr>
        <p:spPr/>
        <p:txBody>
          <a:bodyPr/>
          <a:lstStyle/>
          <a:p>
            <a:fld id="{9C8A45B6-F507-5440-B278-BB0C991A4F44}" type="datetimeFigureOut">
              <a:rPr lang="en-GB" smtClean="0"/>
              <a:t>24/05/2022</a:t>
            </a:fld>
            <a:endParaRPr lang="en-GB"/>
          </a:p>
        </p:txBody>
      </p:sp>
      <p:sp>
        <p:nvSpPr>
          <p:cNvPr id="5" name="Footer Placeholder 4">
            <a:extLst>
              <a:ext uri="{FF2B5EF4-FFF2-40B4-BE49-F238E27FC236}">
                <a16:creationId xmlns:a16="http://schemas.microsoft.com/office/drawing/2014/main" id="{2D17A3C6-63F5-A541-96FE-D65962AB5F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2578D1-4CF8-FF42-9E8B-E29E9715E3B9}"/>
              </a:ext>
            </a:extLst>
          </p:cNvPr>
          <p:cNvSpPr>
            <a:spLocks noGrp="1"/>
          </p:cNvSpPr>
          <p:nvPr>
            <p:ph type="sldNum" sz="quarter" idx="12"/>
          </p:nvPr>
        </p:nvSpPr>
        <p:spPr/>
        <p:txBody>
          <a:bodyPr/>
          <a:lstStyle/>
          <a:p>
            <a:fld id="{E3ADE765-D68B-8940-8135-CF927439C2B2}" type="slidenum">
              <a:rPr lang="en-GB" smtClean="0"/>
              <a:t>‹#›</a:t>
            </a:fld>
            <a:endParaRPr lang="en-GB"/>
          </a:p>
        </p:txBody>
      </p:sp>
    </p:spTree>
    <p:extLst>
      <p:ext uri="{BB962C8B-B14F-4D97-AF65-F5344CB8AC3E}">
        <p14:creationId xmlns:p14="http://schemas.microsoft.com/office/powerpoint/2010/main" val="1808256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0" name="Rectangle 9"/>
          <p:cNvSpPr/>
          <p:nvPr userDrawn="1"/>
        </p:nvSpPr>
        <p:spPr>
          <a:xfrm>
            <a:off x="0" y="6279776"/>
            <a:ext cx="9144000" cy="578224"/>
          </a:xfrm>
          <a:prstGeom prst="rect">
            <a:avLst/>
          </a:prstGeom>
          <a:solidFill>
            <a:srgbClr val="164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00000"/>
              </a:lnSpc>
              <a:spcAft>
                <a:spcPts val="500"/>
              </a:spcAft>
            </a:pPr>
            <a:endParaRPr lang="en-US" sz="900"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4A0957F2-1FA8-B243-9D81-42A5CDE3778C}"/>
              </a:ext>
            </a:extLst>
          </p:cNvPr>
          <p:cNvSpPr/>
          <p:nvPr userDrawn="1"/>
        </p:nvSpPr>
        <p:spPr>
          <a:xfrm>
            <a:off x="288640" y="6456556"/>
            <a:ext cx="8690259" cy="4485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600" indent="-228600">
              <a:lnSpc>
                <a:spcPct val="100000"/>
              </a:lnSpc>
              <a:spcAft>
                <a:spcPts val="500"/>
              </a:spcAft>
              <a:buAutoNum type="arabicPeriod"/>
            </a:pPr>
            <a:endParaRPr lang="en-GB" sz="900" dirty="0">
              <a:solidFill>
                <a:schemeClr val="bg1"/>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FA37F344-B145-A545-BF13-0A6BF82C4044}"/>
              </a:ext>
            </a:extLst>
          </p:cNvPr>
          <p:cNvSpPr txBox="1">
            <a:spLocks/>
          </p:cNvSpPr>
          <p:nvPr userDrawn="1"/>
        </p:nvSpPr>
        <p:spPr>
          <a:xfrm>
            <a:off x="284997" y="1536446"/>
            <a:ext cx="4089040" cy="45049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pPr>
              <a:lnSpc>
                <a:spcPct val="100000"/>
              </a:lnSpc>
              <a:spcAft>
                <a:spcPts val="500"/>
              </a:spcAft>
            </a:pPr>
            <a:endParaRPr lang="en-US" dirty="0">
              <a:latin typeface="Arial" panose="020B0604020202020204" pitchFamily="34" charset="0"/>
              <a:ea typeface="Arial Rounded MT Bold" charset="0"/>
              <a:cs typeface="Arial" panose="020B0604020202020204" pitchFamily="34" charset="0"/>
            </a:endParaRPr>
          </a:p>
        </p:txBody>
      </p:sp>
      <p:cxnSp>
        <p:nvCxnSpPr>
          <p:cNvPr id="12" name="Straight Connector 11"/>
          <p:cNvCxnSpPr/>
          <p:nvPr userDrawn="1"/>
        </p:nvCxnSpPr>
        <p:spPr>
          <a:xfrm flipH="1">
            <a:off x="-540863" y="1275054"/>
            <a:ext cx="9829800" cy="0"/>
          </a:xfrm>
          <a:prstGeom prst="line">
            <a:avLst/>
          </a:prstGeom>
          <a:ln w="76200">
            <a:solidFill>
              <a:srgbClr val="1D3054"/>
            </a:solidFill>
          </a:ln>
        </p:spPr>
        <p:style>
          <a:lnRef idx="1">
            <a:schemeClr val="accent1"/>
          </a:lnRef>
          <a:fillRef idx="0">
            <a:schemeClr val="accent1"/>
          </a:fillRef>
          <a:effectRef idx="0">
            <a:schemeClr val="accent1"/>
          </a:effectRef>
          <a:fontRef idx="minor">
            <a:schemeClr val="tx1"/>
          </a:fontRef>
        </p:style>
      </p:cxnSp>
      <p:sp>
        <p:nvSpPr>
          <p:cNvPr id="25" name="Text Placeholder 3"/>
          <p:cNvSpPr>
            <a:spLocks noGrp="1"/>
          </p:cNvSpPr>
          <p:nvPr>
            <p:ph type="body" sz="half" idx="2"/>
          </p:nvPr>
        </p:nvSpPr>
        <p:spPr>
          <a:xfrm>
            <a:off x="284995" y="1571953"/>
            <a:ext cx="4230444" cy="4410924"/>
          </a:xfrm>
        </p:spPr>
        <p:txBody>
          <a:bodyPr>
            <a:normAutofit/>
          </a:bodyPr>
          <a:lstStyle>
            <a:lvl1pPr marL="0" indent="0">
              <a:lnSpc>
                <a:spcPct val="100000"/>
              </a:lnSpc>
              <a:spcAft>
                <a:spcPts val="500"/>
              </a:spcAft>
              <a:buNone/>
              <a:defRPr sz="1600">
                <a:latin typeface="Arial" panose="020B0604020202020204" pitchFamily="34" charset="0"/>
                <a:ea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3" name="Text Placeholder 3"/>
          <p:cNvSpPr>
            <a:spLocks noGrp="1"/>
          </p:cNvSpPr>
          <p:nvPr>
            <p:ph type="body" sz="half" idx="14"/>
          </p:nvPr>
        </p:nvSpPr>
        <p:spPr>
          <a:xfrm>
            <a:off x="4626533" y="1574154"/>
            <a:ext cx="4230444" cy="4410924"/>
          </a:xfrm>
        </p:spPr>
        <p:txBody>
          <a:bodyPr>
            <a:normAutofit/>
          </a:bodyPr>
          <a:lstStyle>
            <a:lvl1pPr marL="0" indent="0">
              <a:lnSpc>
                <a:spcPct val="100000"/>
              </a:lnSpc>
              <a:spcAft>
                <a:spcPts val="500"/>
              </a:spcAft>
              <a:buNone/>
              <a:defRPr sz="1600">
                <a:latin typeface="Arial" panose="020B0604020202020204" pitchFamily="34" charset="0"/>
                <a:ea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0" name="Title 1">
            <a:extLst>
              <a:ext uri="{FF2B5EF4-FFF2-40B4-BE49-F238E27FC236}">
                <a16:creationId xmlns:a16="http://schemas.microsoft.com/office/drawing/2014/main" id="{D075B4B0-26D2-48B8-9EBF-E1F34941FD13}"/>
              </a:ext>
            </a:extLst>
          </p:cNvPr>
          <p:cNvSpPr>
            <a:spLocks noGrp="1"/>
          </p:cNvSpPr>
          <p:nvPr>
            <p:ph type="title"/>
          </p:nvPr>
        </p:nvSpPr>
        <p:spPr>
          <a:xfrm>
            <a:off x="288641" y="210884"/>
            <a:ext cx="8073964" cy="767272"/>
          </a:xfrm>
        </p:spPr>
        <p:txBody>
          <a:bodyPr>
            <a:normAutofit/>
          </a:bodyPr>
          <a:lstStyle>
            <a:lvl1pPr>
              <a:lnSpc>
                <a:spcPct val="100000"/>
              </a:lnSpc>
              <a:spcAft>
                <a:spcPts val="500"/>
              </a:spcAft>
              <a:defRPr sz="2200">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p>
        </p:txBody>
      </p:sp>
      <p:pic>
        <p:nvPicPr>
          <p:cNvPr id="21" name="Picture 20" descr="SF_PPT_SLIDE_LOGO.png">
            <a:extLst>
              <a:ext uri="{FF2B5EF4-FFF2-40B4-BE49-F238E27FC236}">
                <a16:creationId xmlns:a16="http://schemas.microsoft.com/office/drawing/2014/main" id="{332BAA73-5064-48B6-81FB-F201634338D2}"/>
              </a:ext>
            </a:extLst>
          </p:cNvPr>
          <p:cNvPicPr>
            <a:picLocks noChangeAspect="1"/>
          </p:cNvPicPr>
          <p:nvPr userDrawn="1"/>
        </p:nvPicPr>
        <p:blipFill>
          <a:blip r:embed="rId2" cstate="print"/>
          <a:stretch>
            <a:fillRect/>
          </a:stretch>
        </p:blipFill>
        <p:spPr>
          <a:xfrm>
            <a:off x="8408314" y="304249"/>
            <a:ext cx="375045" cy="191569"/>
          </a:xfrm>
          <a:prstGeom prst="rect">
            <a:avLst/>
          </a:prstGeom>
        </p:spPr>
      </p:pic>
      <p:pic>
        <p:nvPicPr>
          <p:cNvPr id="22" name="Picture 21" descr="Logo&#10;&#10;Description automatically generated with medium confidence">
            <a:extLst>
              <a:ext uri="{FF2B5EF4-FFF2-40B4-BE49-F238E27FC236}">
                <a16:creationId xmlns:a16="http://schemas.microsoft.com/office/drawing/2014/main" id="{E647B90B-893E-41A9-A7E9-9B0438B8407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2890" r="59569"/>
          <a:stretch/>
        </p:blipFill>
        <p:spPr>
          <a:xfrm>
            <a:off x="8362604" y="620563"/>
            <a:ext cx="420755" cy="421076"/>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791B1-F0F0-3945-B379-6CBD9FC283FB}"/>
              </a:ext>
            </a:extLst>
          </p:cNvPr>
          <p:cNvSpPr>
            <a:spLocks noGrp="1"/>
          </p:cNvSpPr>
          <p:nvPr>
            <p:ph type="title"/>
          </p:nvPr>
        </p:nvSpPr>
        <p:spPr>
          <a:xfrm>
            <a:off x="623888" y="1709738"/>
            <a:ext cx="78867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556FE816-504C-DE4A-8EE1-23F2198EB870}"/>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7A70DC3-9689-AC49-BD22-C37216CD80BF}"/>
              </a:ext>
            </a:extLst>
          </p:cNvPr>
          <p:cNvSpPr>
            <a:spLocks noGrp="1"/>
          </p:cNvSpPr>
          <p:nvPr>
            <p:ph type="dt" sz="half" idx="10"/>
          </p:nvPr>
        </p:nvSpPr>
        <p:spPr/>
        <p:txBody>
          <a:bodyPr/>
          <a:lstStyle/>
          <a:p>
            <a:fld id="{9C8A45B6-F507-5440-B278-BB0C991A4F44}" type="datetimeFigureOut">
              <a:rPr lang="en-GB" smtClean="0"/>
              <a:t>24/05/2022</a:t>
            </a:fld>
            <a:endParaRPr lang="en-GB"/>
          </a:p>
        </p:txBody>
      </p:sp>
      <p:sp>
        <p:nvSpPr>
          <p:cNvPr id="5" name="Footer Placeholder 4">
            <a:extLst>
              <a:ext uri="{FF2B5EF4-FFF2-40B4-BE49-F238E27FC236}">
                <a16:creationId xmlns:a16="http://schemas.microsoft.com/office/drawing/2014/main" id="{E108FD01-DFEC-6240-9984-885974482E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89456B-9B18-6D41-AFF8-C7663806294D}"/>
              </a:ext>
            </a:extLst>
          </p:cNvPr>
          <p:cNvSpPr>
            <a:spLocks noGrp="1"/>
          </p:cNvSpPr>
          <p:nvPr>
            <p:ph type="sldNum" sz="quarter" idx="12"/>
          </p:nvPr>
        </p:nvSpPr>
        <p:spPr/>
        <p:txBody>
          <a:bodyPr/>
          <a:lstStyle/>
          <a:p>
            <a:fld id="{E3ADE765-D68B-8940-8135-CF927439C2B2}" type="slidenum">
              <a:rPr lang="en-GB" smtClean="0"/>
              <a:t>‹#›</a:t>
            </a:fld>
            <a:endParaRPr lang="en-GB"/>
          </a:p>
        </p:txBody>
      </p:sp>
    </p:spTree>
    <p:extLst>
      <p:ext uri="{BB962C8B-B14F-4D97-AF65-F5344CB8AC3E}">
        <p14:creationId xmlns:p14="http://schemas.microsoft.com/office/powerpoint/2010/main" val="25118799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A80FC-E573-1547-9218-E68C8D2AEDE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CF57C9D-52AF-DE45-9510-51CBB2D595A7}"/>
              </a:ext>
            </a:extLst>
          </p:cNvPr>
          <p:cNvSpPr>
            <a:spLocks noGrp="1"/>
          </p:cNvSpPr>
          <p:nvPr>
            <p:ph sz="half" idx="1"/>
          </p:nvPr>
        </p:nvSpPr>
        <p:spPr>
          <a:xfrm>
            <a:off x="628650" y="1825625"/>
            <a:ext cx="38671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6FB94285-D274-BE41-B413-BB97FA9859AC}"/>
              </a:ext>
            </a:extLst>
          </p:cNvPr>
          <p:cNvSpPr>
            <a:spLocks noGrp="1"/>
          </p:cNvSpPr>
          <p:nvPr>
            <p:ph sz="half" idx="2"/>
          </p:nvPr>
        </p:nvSpPr>
        <p:spPr>
          <a:xfrm>
            <a:off x="4648200" y="1825625"/>
            <a:ext cx="38671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EB747B31-0087-4C4F-87F4-0C76A48902CE}"/>
              </a:ext>
            </a:extLst>
          </p:cNvPr>
          <p:cNvSpPr>
            <a:spLocks noGrp="1"/>
          </p:cNvSpPr>
          <p:nvPr>
            <p:ph type="dt" sz="half" idx="10"/>
          </p:nvPr>
        </p:nvSpPr>
        <p:spPr/>
        <p:txBody>
          <a:bodyPr/>
          <a:lstStyle/>
          <a:p>
            <a:fld id="{9C8A45B6-F507-5440-B278-BB0C991A4F44}" type="datetimeFigureOut">
              <a:rPr lang="en-GB" smtClean="0"/>
              <a:t>24/05/2022</a:t>
            </a:fld>
            <a:endParaRPr lang="en-GB"/>
          </a:p>
        </p:txBody>
      </p:sp>
      <p:sp>
        <p:nvSpPr>
          <p:cNvPr id="6" name="Footer Placeholder 5">
            <a:extLst>
              <a:ext uri="{FF2B5EF4-FFF2-40B4-BE49-F238E27FC236}">
                <a16:creationId xmlns:a16="http://schemas.microsoft.com/office/drawing/2014/main" id="{1CFD43FA-28CD-DB42-8DB0-2814519810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9DCC56-9928-9D4C-A3EB-22C573197534}"/>
              </a:ext>
            </a:extLst>
          </p:cNvPr>
          <p:cNvSpPr>
            <a:spLocks noGrp="1"/>
          </p:cNvSpPr>
          <p:nvPr>
            <p:ph type="sldNum" sz="quarter" idx="12"/>
          </p:nvPr>
        </p:nvSpPr>
        <p:spPr/>
        <p:txBody>
          <a:bodyPr/>
          <a:lstStyle/>
          <a:p>
            <a:fld id="{E3ADE765-D68B-8940-8135-CF927439C2B2}" type="slidenum">
              <a:rPr lang="en-GB" smtClean="0"/>
              <a:t>‹#›</a:t>
            </a:fld>
            <a:endParaRPr lang="en-GB"/>
          </a:p>
        </p:txBody>
      </p:sp>
    </p:spTree>
    <p:extLst>
      <p:ext uri="{BB962C8B-B14F-4D97-AF65-F5344CB8AC3E}">
        <p14:creationId xmlns:p14="http://schemas.microsoft.com/office/powerpoint/2010/main" val="35763319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4CB40-2745-9842-BEF7-7E7D1E6306EA}"/>
              </a:ext>
            </a:extLst>
          </p:cNvPr>
          <p:cNvSpPr>
            <a:spLocks noGrp="1"/>
          </p:cNvSpPr>
          <p:nvPr>
            <p:ph type="title"/>
          </p:nvPr>
        </p:nvSpPr>
        <p:spPr>
          <a:xfrm>
            <a:off x="630238" y="365125"/>
            <a:ext cx="78867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1CFFC638-F766-1748-8084-0BB3E129723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60C4721-7E54-8C43-BCD4-FD6ACBCB4F4D}"/>
              </a:ext>
            </a:extLst>
          </p:cNvPr>
          <p:cNvSpPr>
            <a:spLocks noGrp="1"/>
          </p:cNvSpPr>
          <p:nvPr>
            <p:ph sz="half" idx="2"/>
          </p:nvPr>
        </p:nvSpPr>
        <p:spPr>
          <a:xfrm>
            <a:off x="630238" y="2505075"/>
            <a:ext cx="386873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5B088A9A-E806-EB4F-BE02-5E4AC9C8B27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124A327-19E9-4A42-9896-87E385B4FC50}"/>
              </a:ext>
            </a:extLst>
          </p:cNvPr>
          <p:cNvSpPr>
            <a:spLocks noGrp="1"/>
          </p:cNvSpPr>
          <p:nvPr>
            <p:ph sz="quarter" idx="4"/>
          </p:nvPr>
        </p:nvSpPr>
        <p:spPr>
          <a:xfrm>
            <a:off x="4629150" y="2505075"/>
            <a:ext cx="38877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2D8BC577-A8E6-DA45-A724-F2E8758DCF65}"/>
              </a:ext>
            </a:extLst>
          </p:cNvPr>
          <p:cNvSpPr>
            <a:spLocks noGrp="1"/>
          </p:cNvSpPr>
          <p:nvPr>
            <p:ph type="dt" sz="half" idx="10"/>
          </p:nvPr>
        </p:nvSpPr>
        <p:spPr/>
        <p:txBody>
          <a:bodyPr/>
          <a:lstStyle/>
          <a:p>
            <a:fld id="{9C8A45B6-F507-5440-B278-BB0C991A4F44}" type="datetimeFigureOut">
              <a:rPr lang="en-GB" smtClean="0"/>
              <a:t>24/05/2022</a:t>
            </a:fld>
            <a:endParaRPr lang="en-GB"/>
          </a:p>
        </p:txBody>
      </p:sp>
      <p:sp>
        <p:nvSpPr>
          <p:cNvPr id="8" name="Footer Placeholder 7">
            <a:extLst>
              <a:ext uri="{FF2B5EF4-FFF2-40B4-BE49-F238E27FC236}">
                <a16:creationId xmlns:a16="http://schemas.microsoft.com/office/drawing/2014/main" id="{EAA63C85-442A-F147-BB9B-E10349AF8DA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0EBE15A-5FC6-B44A-8620-CA976FF3115A}"/>
              </a:ext>
            </a:extLst>
          </p:cNvPr>
          <p:cNvSpPr>
            <a:spLocks noGrp="1"/>
          </p:cNvSpPr>
          <p:nvPr>
            <p:ph type="sldNum" sz="quarter" idx="12"/>
          </p:nvPr>
        </p:nvSpPr>
        <p:spPr/>
        <p:txBody>
          <a:bodyPr/>
          <a:lstStyle/>
          <a:p>
            <a:fld id="{E3ADE765-D68B-8940-8135-CF927439C2B2}" type="slidenum">
              <a:rPr lang="en-GB" smtClean="0"/>
              <a:t>‹#›</a:t>
            </a:fld>
            <a:endParaRPr lang="en-GB"/>
          </a:p>
        </p:txBody>
      </p:sp>
    </p:spTree>
    <p:extLst>
      <p:ext uri="{BB962C8B-B14F-4D97-AF65-F5344CB8AC3E}">
        <p14:creationId xmlns:p14="http://schemas.microsoft.com/office/powerpoint/2010/main" val="42412524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40D8F-7D70-174C-B146-20C130917AB0}"/>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3920F0AB-0F04-0540-BD16-41A14F6901EA}"/>
              </a:ext>
            </a:extLst>
          </p:cNvPr>
          <p:cNvSpPr>
            <a:spLocks noGrp="1"/>
          </p:cNvSpPr>
          <p:nvPr>
            <p:ph type="dt" sz="half" idx="10"/>
          </p:nvPr>
        </p:nvSpPr>
        <p:spPr/>
        <p:txBody>
          <a:bodyPr/>
          <a:lstStyle/>
          <a:p>
            <a:fld id="{9C8A45B6-F507-5440-B278-BB0C991A4F44}" type="datetimeFigureOut">
              <a:rPr lang="en-GB" smtClean="0"/>
              <a:t>24/05/2022</a:t>
            </a:fld>
            <a:endParaRPr lang="en-GB"/>
          </a:p>
        </p:txBody>
      </p:sp>
      <p:sp>
        <p:nvSpPr>
          <p:cNvPr id="4" name="Footer Placeholder 3">
            <a:extLst>
              <a:ext uri="{FF2B5EF4-FFF2-40B4-BE49-F238E27FC236}">
                <a16:creationId xmlns:a16="http://schemas.microsoft.com/office/drawing/2014/main" id="{B62DA741-6B10-D64A-87E6-D1D7F124728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7C6708F-9525-A04F-B128-FD4E45604217}"/>
              </a:ext>
            </a:extLst>
          </p:cNvPr>
          <p:cNvSpPr>
            <a:spLocks noGrp="1"/>
          </p:cNvSpPr>
          <p:nvPr>
            <p:ph type="sldNum" sz="quarter" idx="12"/>
          </p:nvPr>
        </p:nvSpPr>
        <p:spPr/>
        <p:txBody>
          <a:bodyPr/>
          <a:lstStyle/>
          <a:p>
            <a:fld id="{E3ADE765-D68B-8940-8135-CF927439C2B2}" type="slidenum">
              <a:rPr lang="en-GB" smtClean="0"/>
              <a:t>‹#›</a:t>
            </a:fld>
            <a:endParaRPr lang="en-GB"/>
          </a:p>
        </p:txBody>
      </p:sp>
    </p:spTree>
    <p:extLst>
      <p:ext uri="{BB962C8B-B14F-4D97-AF65-F5344CB8AC3E}">
        <p14:creationId xmlns:p14="http://schemas.microsoft.com/office/powerpoint/2010/main" val="26048294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011191-52A6-3C4E-87A7-E5AA9C1FF2A7}"/>
              </a:ext>
            </a:extLst>
          </p:cNvPr>
          <p:cNvSpPr>
            <a:spLocks noGrp="1"/>
          </p:cNvSpPr>
          <p:nvPr>
            <p:ph type="dt" sz="half" idx="10"/>
          </p:nvPr>
        </p:nvSpPr>
        <p:spPr/>
        <p:txBody>
          <a:bodyPr/>
          <a:lstStyle/>
          <a:p>
            <a:fld id="{9C8A45B6-F507-5440-B278-BB0C991A4F44}" type="datetimeFigureOut">
              <a:rPr lang="en-GB" smtClean="0"/>
              <a:t>24/05/2022</a:t>
            </a:fld>
            <a:endParaRPr lang="en-GB"/>
          </a:p>
        </p:txBody>
      </p:sp>
      <p:sp>
        <p:nvSpPr>
          <p:cNvPr id="3" name="Footer Placeholder 2">
            <a:extLst>
              <a:ext uri="{FF2B5EF4-FFF2-40B4-BE49-F238E27FC236}">
                <a16:creationId xmlns:a16="http://schemas.microsoft.com/office/drawing/2014/main" id="{43405F9C-14DC-DB43-9AD7-7EDE10206B1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E036E81-C5B1-7841-99C4-CCEF0D62FDC2}"/>
              </a:ext>
            </a:extLst>
          </p:cNvPr>
          <p:cNvSpPr>
            <a:spLocks noGrp="1"/>
          </p:cNvSpPr>
          <p:nvPr>
            <p:ph type="sldNum" sz="quarter" idx="12"/>
          </p:nvPr>
        </p:nvSpPr>
        <p:spPr/>
        <p:txBody>
          <a:bodyPr/>
          <a:lstStyle/>
          <a:p>
            <a:fld id="{E3ADE765-D68B-8940-8135-CF927439C2B2}" type="slidenum">
              <a:rPr lang="en-GB" smtClean="0"/>
              <a:t>‹#›</a:t>
            </a:fld>
            <a:endParaRPr lang="en-GB"/>
          </a:p>
        </p:txBody>
      </p:sp>
    </p:spTree>
    <p:extLst>
      <p:ext uri="{BB962C8B-B14F-4D97-AF65-F5344CB8AC3E}">
        <p14:creationId xmlns:p14="http://schemas.microsoft.com/office/powerpoint/2010/main" val="15892400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D752A-84A4-4547-9EA2-290F683554EC}"/>
              </a:ext>
            </a:extLst>
          </p:cNvPr>
          <p:cNvSpPr>
            <a:spLocks noGrp="1"/>
          </p:cNvSpPr>
          <p:nvPr>
            <p:ph type="title"/>
          </p:nvPr>
        </p:nvSpPr>
        <p:spPr>
          <a:xfrm>
            <a:off x="630238" y="457200"/>
            <a:ext cx="2949575"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209F224F-4110-0946-BFB9-C429C0AF184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DA013A8E-EC88-8843-B1D4-3DE182BA2B7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4483C19-F9BE-C24C-9FBA-2E59004114D5}"/>
              </a:ext>
            </a:extLst>
          </p:cNvPr>
          <p:cNvSpPr>
            <a:spLocks noGrp="1"/>
          </p:cNvSpPr>
          <p:nvPr>
            <p:ph type="dt" sz="half" idx="10"/>
          </p:nvPr>
        </p:nvSpPr>
        <p:spPr/>
        <p:txBody>
          <a:bodyPr/>
          <a:lstStyle/>
          <a:p>
            <a:fld id="{9C8A45B6-F507-5440-B278-BB0C991A4F44}" type="datetimeFigureOut">
              <a:rPr lang="en-GB" smtClean="0"/>
              <a:t>24/05/2022</a:t>
            </a:fld>
            <a:endParaRPr lang="en-GB"/>
          </a:p>
        </p:txBody>
      </p:sp>
      <p:sp>
        <p:nvSpPr>
          <p:cNvPr id="6" name="Footer Placeholder 5">
            <a:extLst>
              <a:ext uri="{FF2B5EF4-FFF2-40B4-BE49-F238E27FC236}">
                <a16:creationId xmlns:a16="http://schemas.microsoft.com/office/drawing/2014/main" id="{BB16697E-81FE-EB41-AD52-8883C2FA5E8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1C5CAF-3E2E-8945-A93C-8188620547AE}"/>
              </a:ext>
            </a:extLst>
          </p:cNvPr>
          <p:cNvSpPr>
            <a:spLocks noGrp="1"/>
          </p:cNvSpPr>
          <p:nvPr>
            <p:ph type="sldNum" sz="quarter" idx="12"/>
          </p:nvPr>
        </p:nvSpPr>
        <p:spPr/>
        <p:txBody>
          <a:bodyPr/>
          <a:lstStyle/>
          <a:p>
            <a:fld id="{E3ADE765-D68B-8940-8135-CF927439C2B2}" type="slidenum">
              <a:rPr lang="en-GB" smtClean="0"/>
              <a:t>‹#›</a:t>
            </a:fld>
            <a:endParaRPr lang="en-GB"/>
          </a:p>
        </p:txBody>
      </p:sp>
    </p:spTree>
    <p:extLst>
      <p:ext uri="{BB962C8B-B14F-4D97-AF65-F5344CB8AC3E}">
        <p14:creationId xmlns:p14="http://schemas.microsoft.com/office/powerpoint/2010/main" val="16434231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F45A4-B274-D047-8DC1-73A9B477326F}"/>
              </a:ext>
            </a:extLst>
          </p:cNvPr>
          <p:cNvSpPr>
            <a:spLocks noGrp="1"/>
          </p:cNvSpPr>
          <p:nvPr>
            <p:ph type="title"/>
          </p:nvPr>
        </p:nvSpPr>
        <p:spPr>
          <a:xfrm>
            <a:off x="630238" y="457200"/>
            <a:ext cx="2949575"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A4E74C96-AC66-3B43-BBEA-6D5D1B07CAEB}"/>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98E0DDC-87C0-2440-B62C-0784B3060E4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FA1FA72-679A-9E41-9E45-357D81CDE6E2}"/>
              </a:ext>
            </a:extLst>
          </p:cNvPr>
          <p:cNvSpPr>
            <a:spLocks noGrp="1"/>
          </p:cNvSpPr>
          <p:nvPr>
            <p:ph type="dt" sz="half" idx="10"/>
          </p:nvPr>
        </p:nvSpPr>
        <p:spPr/>
        <p:txBody>
          <a:bodyPr/>
          <a:lstStyle/>
          <a:p>
            <a:fld id="{9C8A45B6-F507-5440-B278-BB0C991A4F44}" type="datetimeFigureOut">
              <a:rPr lang="en-GB" smtClean="0"/>
              <a:t>24/05/2022</a:t>
            </a:fld>
            <a:endParaRPr lang="en-GB"/>
          </a:p>
        </p:txBody>
      </p:sp>
      <p:sp>
        <p:nvSpPr>
          <p:cNvPr id="6" name="Footer Placeholder 5">
            <a:extLst>
              <a:ext uri="{FF2B5EF4-FFF2-40B4-BE49-F238E27FC236}">
                <a16:creationId xmlns:a16="http://schemas.microsoft.com/office/drawing/2014/main" id="{D1C91FBB-1B05-F840-A8D8-5FDA0C70DA8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7B73EB0-71DA-0C4D-8753-B9339BF9194B}"/>
              </a:ext>
            </a:extLst>
          </p:cNvPr>
          <p:cNvSpPr>
            <a:spLocks noGrp="1"/>
          </p:cNvSpPr>
          <p:nvPr>
            <p:ph type="sldNum" sz="quarter" idx="12"/>
          </p:nvPr>
        </p:nvSpPr>
        <p:spPr/>
        <p:txBody>
          <a:bodyPr/>
          <a:lstStyle/>
          <a:p>
            <a:fld id="{E3ADE765-D68B-8940-8135-CF927439C2B2}" type="slidenum">
              <a:rPr lang="en-GB" smtClean="0"/>
              <a:t>‹#›</a:t>
            </a:fld>
            <a:endParaRPr lang="en-GB"/>
          </a:p>
        </p:txBody>
      </p:sp>
    </p:spTree>
    <p:extLst>
      <p:ext uri="{BB962C8B-B14F-4D97-AF65-F5344CB8AC3E}">
        <p14:creationId xmlns:p14="http://schemas.microsoft.com/office/powerpoint/2010/main" val="22336003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B3F1C-738C-B240-B0DF-5C6A834DA98B}"/>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78888340-3666-B147-9AF1-118EE15C9EF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81DF2F4-4083-3E4F-8DD7-00CACC17322C}"/>
              </a:ext>
            </a:extLst>
          </p:cNvPr>
          <p:cNvSpPr>
            <a:spLocks noGrp="1"/>
          </p:cNvSpPr>
          <p:nvPr>
            <p:ph type="dt" sz="half" idx="10"/>
          </p:nvPr>
        </p:nvSpPr>
        <p:spPr/>
        <p:txBody>
          <a:bodyPr/>
          <a:lstStyle/>
          <a:p>
            <a:fld id="{9C8A45B6-F507-5440-B278-BB0C991A4F44}" type="datetimeFigureOut">
              <a:rPr lang="en-GB" smtClean="0"/>
              <a:t>24/05/2022</a:t>
            </a:fld>
            <a:endParaRPr lang="en-GB"/>
          </a:p>
        </p:txBody>
      </p:sp>
      <p:sp>
        <p:nvSpPr>
          <p:cNvPr id="5" name="Footer Placeholder 4">
            <a:extLst>
              <a:ext uri="{FF2B5EF4-FFF2-40B4-BE49-F238E27FC236}">
                <a16:creationId xmlns:a16="http://schemas.microsoft.com/office/drawing/2014/main" id="{69CA8637-0897-9B40-AF20-4DBE8544B3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DE40F6-AB3D-CD41-A10D-C1664945D27D}"/>
              </a:ext>
            </a:extLst>
          </p:cNvPr>
          <p:cNvSpPr>
            <a:spLocks noGrp="1"/>
          </p:cNvSpPr>
          <p:nvPr>
            <p:ph type="sldNum" sz="quarter" idx="12"/>
          </p:nvPr>
        </p:nvSpPr>
        <p:spPr/>
        <p:txBody>
          <a:bodyPr/>
          <a:lstStyle/>
          <a:p>
            <a:fld id="{E3ADE765-D68B-8940-8135-CF927439C2B2}" type="slidenum">
              <a:rPr lang="en-GB" smtClean="0"/>
              <a:t>‹#›</a:t>
            </a:fld>
            <a:endParaRPr lang="en-GB"/>
          </a:p>
        </p:txBody>
      </p:sp>
    </p:spTree>
    <p:extLst>
      <p:ext uri="{BB962C8B-B14F-4D97-AF65-F5344CB8AC3E}">
        <p14:creationId xmlns:p14="http://schemas.microsoft.com/office/powerpoint/2010/main" val="39573984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44107A-6CC4-CC4D-AEC8-DB25F90FAFB3}"/>
              </a:ext>
            </a:extLst>
          </p:cNvPr>
          <p:cNvSpPr>
            <a:spLocks noGrp="1"/>
          </p:cNvSpPr>
          <p:nvPr>
            <p:ph type="title" orient="vert"/>
          </p:nvPr>
        </p:nvSpPr>
        <p:spPr>
          <a:xfrm>
            <a:off x="6543675" y="365125"/>
            <a:ext cx="1971675"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48047F3F-BBAD-5C4B-B086-AB67C5D271E7}"/>
              </a:ext>
            </a:extLst>
          </p:cNvPr>
          <p:cNvSpPr>
            <a:spLocks noGrp="1"/>
          </p:cNvSpPr>
          <p:nvPr>
            <p:ph type="body" orient="vert" idx="1"/>
          </p:nvPr>
        </p:nvSpPr>
        <p:spPr>
          <a:xfrm>
            <a:off x="628650" y="365125"/>
            <a:ext cx="57626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70F620A-37A0-CA44-A675-C1A25CB8BBB3}"/>
              </a:ext>
            </a:extLst>
          </p:cNvPr>
          <p:cNvSpPr>
            <a:spLocks noGrp="1"/>
          </p:cNvSpPr>
          <p:nvPr>
            <p:ph type="dt" sz="half" idx="10"/>
          </p:nvPr>
        </p:nvSpPr>
        <p:spPr/>
        <p:txBody>
          <a:bodyPr/>
          <a:lstStyle/>
          <a:p>
            <a:fld id="{9C8A45B6-F507-5440-B278-BB0C991A4F44}" type="datetimeFigureOut">
              <a:rPr lang="en-GB" smtClean="0"/>
              <a:t>24/05/2022</a:t>
            </a:fld>
            <a:endParaRPr lang="en-GB"/>
          </a:p>
        </p:txBody>
      </p:sp>
      <p:sp>
        <p:nvSpPr>
          <p:cNvPr id="5" name="Footer Placeholder 4">
            <a:extLst>
              <a:ext uri="{FF2B5EF4-FFF2-40B4-BE49-F238E27FC236}">
                <a16:creationId xmlns:a16="http://schemas.microsoft.com/office/drawing/2014/main" id="{7942303C-4D44-E34B-90DB-4A848E1BF2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B5181F-BED4-6A4F-8892-7CE76C0E3805}"/>
              </a:ext>
            </a:extLst>
          </p:cNvPr>
          <p:cNvSpPr>
            <a:spLocks noGrp="1"/>
          </p:cNvSpPr>
          <p:nvPr>
            <p:ph type="sldNum" sz="quarter" idx="12"/>
          </p:nvPr>
        </p:nvSpPr>
        <p:spPr/>
        <p:txBody>
          <a:bodyPr/>
          <a:lstStyle/>
          <a:p>
            <a:fld id="{E3ADE765-D68B-8940-8135-CF927439C2B2}" type="slidenum">
              <a:rPr lang="en-GB" smtClean="0"/>
              <a:t>‹#›</a:t>
            </a:fld>
            <a:endParaRPr lang="en-GB"/>
          </a:p>
        </p:txBody>
      </p:sp>
    </p:spTree>
    <p:extLst>
      <p:ext uri="{BB962C8B-B14F-4D97-AF65-F5344CB8AC3E}">
        <p14:creationId xmlns:p14="http://schemas.microsoft.com/office/powerpoint/2010/main" val="21494039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0" name="Rectangle 9"/>
          <p:cNvSpPr/>
          <p:nvPr userDrawn="1"/>
        </p:nvSpPr>
        <p:spPr>
          <a:xfrm>
            <a:off x="0" y="6279776"/>
            <a:ext cx="9144000" cy="578224"/>
          </a:xfrm>
          <a:prstGeom prst="rect">
            <a:avLst/>
          </a:prstGeom>
          <a:solidFill>
            <a:srgbClr val="164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00000"/>
              </a:lnSpc>
              <a:spcAft>
                <a:spcPts val="500"/>
              </a:spcAft>
            </a:pPr>
            <a:endParaRPr lang="en-US" sz="900" dirty="0">
              <a:solidFill>
                <a:srgbClr val="164F48"/>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4A0957F2-1FA8-B243-9D81-42A5CDE3778C}"/>
              </a:ext>
            </a:extLst>
          </p:cNvPr>
          <p:cNvSpPr/>
          <p:nvPr userDrawn="1"/>
        </p:nvSpPr>
        <p:spPr>
          <a:xfrm>
            <a:off x="288640" y="6456556"/>
            <a:ext cx="8690259" cy="4485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600" indent="-228600">
              <a:lnSpc>
                <a:spcPct val="100000"/>
              </a:lnSpc>
              <a:spcAft>
                <a:spcPts val="500"/>
              </a:spcAft>
              <a:buAutoNum type="arabicPeriod"/>
            </a:pPr>
            <a:endParaRPr lang="en-GB" sz="900" dirty="0">
              <a:solidFill>
                <a:schemeClr val="bg1"/>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FA37F344-B145-A545-BF13-0A6BF82C4044}"/>
              </a:ext>
            </a:extLst>
          </p:cNvPr>
          <p:cNvSpPr txBox="1">
            <a:spLocks/>
          </p:cNvSpPr>
          <p:nvPr userDrawn="1"/>
        </p:nvSpPr>
        <p:spPr>
          <a:xfrm>
            <a:off x="284997" y="1536446"/>
            <a:ext cx="4089040" cy="45049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pPr>
              <a:lnSpc>
                <a:spcPct val="100000"/>
              </a:lnSpc>
              <a:spcAft>
                <a:spcPts val="500"/>
              </a:spcAft>
            </a:pPr>
            <a:endParaRPr lang="en-US" dirty="0">
              <a:latin typeface="Arial" panose="020B0604020202020204" pitchFamily="34" charset="0"/>
              <a:ea typeface="Arial Rounded MT Bold" charset="0"/>
              <a:cs typeface="Arial" panose="020B0604020202020204" pitchFamily="34" charset="0"/>
            </a:endParaRPr>
          </a:p>
        </p:txBody>
      </p:sp>
      <p:cxnSp>
        <p:nvCxnSpPr>
          <p:cNvPr id="12" name="Straight Connector 11"/>
          <p:cNvCxnSpPr/>
          <p:nvPr userDrawn="1"/>
        </p:nvCxnSpPr>
        <p:spPr>
          <a:xfrm flipH="1">
            <a:off x="-540863" y="1275054"/>
            <a:ext cx="9829800" cy="0"/>
          </a:xfrm>
          <a:prstGeom prst="line">
            <a:avLst/>
          </a:prstGeom>
          <a:ln w="76200">
            <a:solidFill>
              <a:srgbClr val="1D3054"/>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614D3A04-59BB-4E05-80D1-F4ABDB00649B}"/>
              </a:ext>
            </a:extLst>
          </p:cNvPr>
          <p:cNvSpPr>
            <a:spLocks noGrp="1"/>
          </p:cNvSpPr>
          <p:nvPr>
            <p:ph type="title"/>
          </p:nvPr>
        </p:nvSpPr>
        <p:spPr>
          <a:xfrm>
            <a:off x="360641" y="210884"/>
            <a:ext cx="8001963" cy="767272"/>
          </a:xfrm>
        </p:spPr>
        <p:txBody>
          <a:bodyPr>
            <a:normAutofit/>
          </a:bodyPr>
          <a:lstStyle>
            <a:lvl1pPr>
              <a:lnSpc>
                <a:spcPct val="100000"/>
              </a:lnSpc>
              <a:spcAft>
                <a:spcPts val="500"/>
              </a:spcAft>
              <a:defRPr sz="2200">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p>
        </p:txBody>
      </p:sp>
      <p:pic>
        <p:nvPicPr>
          <p:cNvPr id="17" name="Picture 16" descr="SF_PPT_SLIDE_LOGO.png">
            <a:extLst>
              <a:ext uri="{FF2B5EF4-FFF2-40B4-BE49-F238E27FC236}">
                <a16:creationId xmlns:a16="http://schemas.microsoft.com/office/drawing/2014/main" id="{A846CF1A-F2BE-4811-BEA4-3029DADC4A98}"/>
              </a:ext>
            </a:extLst>
          </p:cNvPr>
          <p:cNvPicPr>
            <a:picLocks noChangeAspect="1"/>
          </p:cNvPicPr>
          <p:nvPr userDrawn="1"/>
        </p:nvPicPr>
        <p:blipFill>
          <a:blip r:embed="rId2" cstate="print"/>
          <a:stretch>
            <a:fillRect/>
          </a:stretch>
        </p:blipFill>
        <p:spPr>
          <a:xfrm>
            <a:off x="8408314" y="304249"/>
            <a:ext cx="375045" cy="191569"/>
          </a:xfrm>
          <a:prstGeom prst="rect">
            <a:avLst/>
          </a:prstGeom>
        </p:spPr>
      </p:pic>
      <p:pic>
        <p:nvPicPr>
          <p:cNvPr id="19" name="Picture 18" descr="Logo&#10;&#10;Description automatically generated with medium confidence">
            <a:extLst>
              <a:ext uri="{FF2B5EF4-FFF2-40B4-BE49-F238E27FC236}">
                <a16:creationId xmlns:a16="http://schemas.microsoft.com/office/drawing/2014/main" id="{28FAB86D-B228-4D05-AFFB-A02249E67B3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2890" r="59569"/>
          <a:stretch/>
        </p:blipFill>
        <p:spPr>
          <a:xfrm>
            <a:off x="8362604" y="620563"/>
            <a:ext cx="420755" cy="421076"/>
          </a:xfrm>
          <a:prstGeom prst="rect">
            <a:avLst/>
          </a:prstGeom>
        </p:spPr>
      </p:pic>
    </p:spTree>
    <p:extLst>
      <p:ext uri="{BB962C8B-B14F-4D97-AF65-F5344CB8AC3E}">
        <p14:creationId xmlns:p14="http://schemas.microsoft.com/office/powerpoint/2010/main" val="3446825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0" name="Rectangle 9"/>
          <p:cNvSpPr/>
          <p:nvPr userDrawn="1"/>
        </p:nvSpPr>
        <p:spPr>
          <a:xfrm>
            <a:off x="0" y="6279776"/>
            <a:ext cx="9144000" cy="578224"/>
          </a:xfrm>
          <a:prstGeom prst="rect">
            <a:avLst/>
          </a:prstGeom>
          <a:solidFill>
            <a:srgbClr val="164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900" dirty="0"/>
          </a:p>
        </p:txBody>
      </p:sp>
      <p:sp>
        <p:nvSpPr>
          <p:cNvPr id="11" name="Rectangle 10">
            <a:extLst>
              <a:ext uri="{FF2B5EF4-FFF2-40B4-BE49-F238E27FC236}">
                <a16:creationId xmlns:a16="http://schemas.microsoft.com/office/drawing/2014/main" id="{4A0957F2-1FA8-B243-9D81-42A5CDE3778C}"/>
              </a:ext>
            </a:extLst>
          </p:cNvPr>
          <p:cNvSpPr/>
          <p:nvPr userDrawn="1"/>
        </p:nvSpPr>
        <p:spPr>
          <a:xfrm>
            <a:off x="288640" y="6456556"/>
            <a:ext cx="8690259" cy="4485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600" indent="-228600">
              <a:buAutoNum type="arabicPeriod"/>
            </a:pPr>
            <a:endParaRPr lang="en-GB" sz="900" dirty="0">
              <a:solidFill>
                <a:schemeClr val="bg1"/>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FA37F344-B145-A545-BF13-0A6BF82C4044}"/>
              </a:ext>
            </a:extLst>
          </p:cNvPr>
          <p:cNvSpPr txBox="1">
            <a:spLocks/>
          </p:cNvSpPr>
          <p:nvPr userDrawn="1"/>
        </p:nvSpPr>
        <p:spPr>
          <a:xfrm>
            <a:off x="284997" y="1536446"/>
            <a:ext cx="4089040" cy="45049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endParaRPr lang="en-US" dirty="0">
              <a:latin typeface="Arial Rounded MT Bold" charset="0"/>
              <a:ea typeface="Arial Rounded MT Bold" charset="0"/>
              <a:cs typeface="Arial Rounded MT Bold" charset="0"/>
            </a:endParaRPr>
          </a:p>
        </p:txBody>
      </p:sp>
      <p:sp>
        <p:nvSpPr>
          <p:cNvPr id="24" name="Text Placeholder 2"/>
          <p:cNvSpPr>
            <a:spLocks noGrp="1"/>
          </p:cNvSpPr>
          <p:nvPr>
            <p:ph type="body" idx="13"/>
          </p:nvPr>
        </p:nvSpPr>
        <p:spPr>
          <a:xfrm>
            <a:off x="284994" y="6374579"/>
            <a:ext cx="8595053" cy="372556"/>
          </a:xfrm>
        </p:spPr>
        <p:txBody>
          <a:bodyPr>
            <a:normAutofit/>
          </a:bodyPr>
          <a:lstStyle>
            <a:lvl1pPr marL="0" indent="0">
              <a:buNone/>
              <a:defRPr sz="900">
                <a:solidFill>
                  <a:schemeClr val="bg1"/>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12" name="Straight Connector 11"/>
          <p:cNvCxnSpPr/>
          <p:nvPr userDrawn="1"/>
        </p:nvCxnSpPr>
        <p:spPr>
          <a:xfrm flipH="1">
            <a:off x="-540863" y="1275054"/>
            <a:ext cx="9829800" cy="0"/>
          </a:xfrm>
          <a:prstGeom prst="line">
            <a:avLst/>
          </a:prstGeom>
          <a:ln w="76200">
            <a:solidFill>
              <a:srgbClr val="1D3054"/>
            </a:solidFill>
          </a:ln>
        </p:spPr>
        <p:style>
          <a:lnRef idx="1">
            <a:schemeClr val="accent1"/>
          </a:lnRef>
          <a:fillRef idx="0">
            <a:schemeClr val="accent1"/>
          </a:fillRef>
          <a:effectRef idx="0">
            <a:schemeClr val="accent1"/>
          </a:effectRef>
          <a:fontRef idx="minor">
            <a:schemeClr val="tx1"/>
          </a:fontRef>
        </p:style>
      </p:cxnSp>
      <p:sp>
        <p:nvSpPr>
          <p:cNvPr id="25" name="Text Placeholder 3"/>
          <p:cNvSpPr>
            <a:spLocks noGrp="1"/>
          </p:cNvSpPr>
          <p:nvPr>
            <p:ph type="body" sz="half" idx="2"/>
          </p:nvPr>
        </p:nvSpPr>
        <p:spPr>
          <a:xfrm>
            <a:off x="284994" y="1591409"/>
            <a:ext cx="4230444" cy="4410924"/>
          </a:xfrm>
        </p:spPr>
        <p:txBody>
          <a:bodyPr>
            <a:normAutofit/>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5" name="Rounded Rectangle 14"/>
          <p:cNvSpPr/>
          <p:nvPr userDrawn="1"/>
        </p:nvSpPr>
        <p:spPr>
          <a:xfrm>
            <a:off x="4988858" y="2366824"/>
            <a:ext cx="3724835" cy="2606400"/>
          </a:xfrm>
          <a:prstGeom prst="roundRect">
            <a:avLst/>
          </a:prstGeom>
          <a:solidFill>
            <a:srgbClr val="1D2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iangle 15"/>
          <p:cNvSpPr/>
          <p:nvPr userDrawn="1"/>
        </p:nvSpPr>
        <p:spPr>
          <a:xfrm rot="10800000">
            <a:off x="6383319" y="4569812"/>
            <a:ext cx="935916" cy="806824"/>
          </a:xfrm>
          <a:prstGeom prst="triangle">
            <a:avLst/>
          </a:prstGeom>
          <a:solidFill>
            <a:srgbClr val="1D2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3"/>
          <p:cNvSpPr>
            <a:spLocks noGrp="1"/>
          </p:cNvSpPr>
          <p:nvPr>
            <p:ph type="body" sz="half" idx="14"/>
          </p:nvPr>
        </p:nvSpPr>
        <p:spPr>
          <a:xfrm>
            <a:off x="5204013" y="2468649"/>
            <a:ext cx="3289538" cy="820857"/>
          </a:xfrm>
        </p:spPr>
        <p:txBody>
          <a:bodyPr>
            <a:normAutofit/>
          </a:bodyPr>
          <a:lstStyle>
            <a:lvl1pPr marL="0" indent="0" algn="ctr">
              <a:buNone/>
              <a:defRPr sz="1600">
                <a:solidFill>
                  <a:schemeClr val="bg1"/>
                </a:solidFill>
                <a:latin typeface="Arial Rounded MT Bold" charset="0"/>
                <a:ea typeface="Arial Rounded MT Bold" charset="0"/>
                <a:cs typeface="Arial Rounded MT Bold"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a:t>
            </a:r>
            <a:r>
              <a:rPr lang="en-US"/>
              <a:t>text styles</a:t>
            </a:r>
          </a:p>
          <a:p>
            <a:pPr lvl="0"/>
            <a:endParaRPr lang="en-US" dirty="0"/>
          </a:p>
        </p:txBody>
      </p:sp>
      <p:sp>
        <p:nvSpPr>
          <p:cNvPr id="19" name="Text Placeholder 3"/>
          <p:cNvSpPr>
            <a:spLocks noGrp="1"/>
          </p:cNvSpPr>
          <p:nvPr>
            <p:ph type="body" sz="half" idx="15"/>
          </p:nvPr>
        </p:nvSpPr>
        <p:spPr>
          <a:xfrm>
            <a:off x="5204013" y="4579311"/>
            <a:ext cx="3289538" cy="299564"/>
          </a:xfrm>
        </p:spPr>
        <p:txBody>
          <a:bodyPr>
            <a:normAutofit/>
          </a:bodyPr>
          <a:lstStyle>
            <a:lvl1pPr marL="0" indent="0" algn="ctr">
              <a:buNone/>
              <a:defRPr sz="1400">
                <a:solidFill>
                  <a:schemeClr val="bg1"/>
                </a:solidFill>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a:p>
            <a:pPr lvl="0"/>
            <a:endParaRPr lang="en-US" dirty="0"/>
          </a:p>
        </p:txBody>
      </p:sp>
      <p:sp>
        <p:nvSpPr>
          <p:cNvPr id="22" name="Slide Number Placeholder 6"/>
          <p:cNvSpPr>
            <a:spLocks noGrp="1"/>
          </p:cNvSpPr>
          <p:nvPr>
            <p:ph type="sldNum" sz="quarter" idx="16"/>
          </p:nvPr>
        </p:nvSpPr>
        <p:spPr>
          <a:xfrm>
            <a:off x="8587819" y="6374579"/>
            <a:ext cx="391080" cy="365125"/>
          </a:xfrm>
        </p:spPr>
        <p:txBody>
          <a:bodyPr/>
          <a:lstStyle>
            <a:lvl1pPr>
              <a:defRPr>
                <a:solidFill>
                  <a:schemeClr val="bg1"/>
                </a:solidFill>
              </a:defRPr>
            </a:lvl1pPr>
          </a:lstStyle>
          <a:p>
            <a:fld id="{E9F4CF8E-1AF5-A84A-BA30-8328B9038AD6}" type="slidenum">
              <a:rPr lang="en-US" smtClean="0"/>
              <a:pPr/>
              <a:t>‹#›</a:t>
            </a:fld>
            <a:endParaRPr lang="en-US" dirty="0"/>
          </a:p>
        </p:txBody>
      </p:sp>
      <p:sp>
        <p:nvSpPr>
          <p:cNvPr id="26" name="Title 1">
            <a:extLst>
              <a:ext uri="{FF2B5EF4-FFF2-40B4-BE49-F238E27FC236}">
                <a16:creationId xmlns:a16="http://schemas.microsoft.com/office/drawing/2014/main" id="{48125FD9-6BB9-4816-9D74-EA4A3A20A5CB}"/>
              </a:ext>
            </a:extLst>
          </p:cNvPr>
          <p:cNvSpPr>
            <a:spLocks noGrp="1"/>
          </p:cNvSpPr>
          <p:nvPr>
            <p:ph type="title"/>
          </p:nvPr>
        </p:nvSpPr>
        <p:spPr>
          <a:xfrm>
            <a:off x="288641" y="210884"/>
            <a:ext cx="8073964" cy="767272"/>
          </a:xfrm>
        </p:spPr>
        <p:txBody>
          <a:bodyPr>
            <a:normAutofit/>
          </a:bodyPr>
          <a:lstStyle>
            <a:lvl1pPr>
              <a:defRPr sz="2200">
                <a:latin typeface="Arial Rounded MT Bold" charset="0"/>
                <a:ea typeface="Arial Rounded MT Bold" charset="0"/>
                <a:cs typeface="Arial Rounded MT Bold" charset="0"/>
              </a:defRPr>
            </a:lvl1pPr>
          </a:lstStyle>
          <a:p>
            <a:r>
              <a:rPr lang="en-US" dirty="0"/>
              <a:t>Click to edit Master title style</a:t>
            </a:r>
          </a:p>
        </p:txBody>
      </p:sp>
      <p:pic>
        <p:nvPicPr>
          <p:cNvPr id="27" name="Picture 26" descr="SF_PPT_SLIDE_LOGO.png">
            <a:extLst>
              <a:ext uri="{FF2B5EF4-FFF2-40B4-BE49-F238E27FC236}">
                <a16:creationId xmlns:a16="http://schemas.microsoft.com/office/drawing/2014/main" id="{6EB307F8-588B-418D-9BE7-5F1D82B30FA6}"/>
              </a:ext>
            </a:extLst>
          </p:cNvPr>
          <p:cNvPicPr>
            <a:picLocks noChangeAspect="1"/>
          </p:cNvPicPr>
          <p:nvPr userDrawn="1"/>
        </p:nvPicPr>
        <p:blipFill>
          <a:blip r:embed="rId2" cstate="print"/>
          <a:stretch>
            <a:fillRect/>
          </a:stretch>
        </p:blipFill>
        <p:spPr>
          <a:xfrm>
            <a:off x="8408314" y="304249"/>
            <a:ext cx="375045" cy="191569"/>
          </a:xfrm>
          <a:prstGeom prst="rect">
            <a:avLst/>
          </a:prstGeom>
        </p:spPr>
      </p:pic>
      <p:pic>
        <p:nvPicPr>
          <p:cNvPr id="28" name="Picture 27" descr="Logo&#10;&#10;Description automatically generated with medium confidence">
            <a:extLst>
              <a:ext uri="{FF2B5EF4-FFF2-40B4-BE49-F238E27FC236}">
                <a16:creationId xmlns:a16="http://schemas.microsoft.com/office/drawing/2014/main" id="{C4587D58-E6AE-4AE9-AB69-C8CE9C482E9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2890" r="59569"/>
          <a:stretch/>
        </p:blipFill>
        <p:spPr>
          <a:xfrm>
            <a:off x="8362604" y="620563"/>
            <a:ext cx="420755" cy="42107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A0957F2-1FA8-B243-9D81-42A5CDE3778C}"/>
              </a:ext>
            </a:extLst>
          </p:cNvPr>
          <p:cNvSpPr/>
          <p:nvPr userDrawn="1"/>
        </p:nvSpPr>
        <p:spPr>
          <a:xfrm>
            <a:off x="288640" y="6456556"/>
            <a:ext cx="8690259" cy="4485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600" indent="-228600">
              <a:buAutoNum type="arabicPeriod"/>
            </a:pPr>
            <a:endParaRPr lang="en-GB" sz="900" dirty="0">
              <a:solidFill>
                <a:schemeClr val="bg1"/>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FA37F344-B145-A545-BF13-0A6BF82C4044}"/>
              </a:ext>
            </a:extLst>
          </p:cNvPr>
          <p:cNvSpPr txBox="1">
            <a:spLocks/>
          </p:cNvSpPr>
          <p:nvPr userDrawn="1"/>
        </p:nvSpPr>
        <p:spPr>
          <a:xfrm>
            <a:off x="284997" y="1536446"/>
            <a:ext cx="4089040" cy="45049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endParaRPr lang="en-US" dirty="0">
              <a:latin typeface="Arial Rounded MT Bold" charset="0"/>
              <a:ea typeface="Arial Rounded MT Bold" charset="0"/>
              <a:cs typeface="Arial Rounded MT Bold" charset="0"/>
            </a:endParaRPr>
          </a:p>
        </p:txBody>
      </p:sp>
      <p:cxnSp>
        <p:nvCxnSpPr>
          <p:cNvPr id="12" name="Straight Connector 11"/>
          <p:cNvCxnSpPr/>
          <p:nvPr userDrawn="1"/>
        </p:nvCxnSpPr>
        <p:spPr>
          <a:xfrm flipH="1">
            <a:off x="-540863" y="1275054"/>
            <a:ext cx="9829800" cy="0"/>
          </a:xfrm>
          <a:prstGeom prst="line">
            <a:avLst/>
          </a:prstGeom>
          <a:ln w="76200">
            <a:solidFill>
              <a:srgbClr val="1D3054"/>
            </a:solidFill>
          </a:ln>
        </p:spPr>
        <p:style>
          <a:lnRef idx="1">
            <a:schemeClr val="accent1"/>
          </a:lnRef>
          <a:fillRef idx="0">
            <a:schemeClr val="accent1"/>
          </a:fillRef>
          <a:effectRef idx="0">
            <a:schemeClr val="accent1"/>
          </a:effectRef>
          <a:fontRef idx="minor">
            <a:schemeClr val="tx1"/>
          </a:fontRef>
        </p:style>
      </p:cxnSp>
      <p:sp>
        <p:nvSpPr>
          <p:cNvPr id="13" name="Slide Number Placeholder 6"/>
          <p:cNvSpPr>
            <a:spLocks noGrp="1"/>
          </p:cNvSpPr>
          <p:nvPr>
            <p:ph type="sldNum" sz="quarter" idx="14"/>
          </p:nvPr>
        </p:nvSpPr>
        <p:spPr>
          <a:xfrm>
            <a:off x="8587819" y="6374579"/>
            <a:ext cx="391080" cy="365125"/>
          </a:xfrm>
        </p:spPr>
        <p:txBody>
          <a:bodyPr/>
          <a:lstStyle>
            <a:lvl1pPr>
              <a:defRPr>
                <a:solidFill>
                  <a:schemeClr val="tx1"/>
                </a:solidFill>
              </a:defRPr>
            </a:lvl1pPr>
          </a:lstStyle>
          <a:p>
            <a:fld id="{E9F4CF8E-1AF5-A84A-BA30-8328B9038AD6}" type="slidenum">
              <a:rPr lang="en-US" smtClean="0"/>
              <a:pPr/>
              <a:t>‹#›</a:t>
            </a:fld>
            <a:endParaRPr lang="en-US" dirty="0"/>
          </a:p>
        </p:txBody>
      </p:sp>
      <p:sp>
        <p:nvSpPr>
          <p:cNvPr id="10" name="Title 1">
            <a:extLst>
              <a:ext uri="{FF2B5EF4-FFF2-40B4-BE49-F238E27FC236}">
                <a16:creationId xmlns:a16="http://schemas.microsoft.com/office/drawing/2014/main" id="{43F4C9DF-984F-4E49-951D-F942A7769272}"/>
              </a:ext>
            </a:extLst>
          </p:cNvPr>
          <p:cNvSpPr>
            <a:spLocks noGrp="1"/>
          </p:cNvSpPr>
          <p:nvPr>
            <p:ph type="title"/>
          </p:nvPr>
        </p:nvSpPr>
        <p:spPr>
          <a:xfrm>
            <a:off x="360641" y="210884"/>
            <a:ext cx="8001963" cy="767272"/>
          </a:xfrm>
        </p:spPr>
        <p:txBody>
          <a:bodyPr>
            <a:normAutofit/>
          </a:bodyPr>
          <a:lstStyle>
            <a:lvl1pPr>
              <a:defRPr sz="2200">
                <a:latin typeface="Arial Rounded MT Bold" charset="0"/>
                <a:ea typeface="Arial Rounded MT Bold" charset="0"/>
                <a:cs typeface="Arial Rounded MT Bold" charset="0"/>
              </a:defRPr>
            </a:lvl1pPr>
          </a:lstStyle>
          <a:p>
            <a:r>
              <a:rPr lang="en-US" dirty="0"/>
              <a:t>Click to edit Master title style</a:t>
            </a:r>
          </a:p>
        </p:txBody>
      </p:sp>
      <p:pic>
        <p:nvPicPr>
          <p:cNvPr id="15" name="Picture 14" descr="SF_PPT_SLIDE_LOGO.png">
            <a:extLst>
              <a:ext uri="{FF2B5EF4-FFF2-40B4-BE49-F238E27FC236}">
                <a16:creationId xmlns:a16="http://schemas.microsoft.com/office/drawing/2014/main" id="{1452C47E-A96B-48AA-ACA5-71CAE368826C}"/>
              </a:ext>
            </a:extLst>
          </p:cNvPr>
          <p:cNvPicPr>
            <a:picLocks noChangeAspect="1"/>
          </p:cNvPicPr>
          <p:nvPr userDrawn="1"/>
        </p:nvPicPr>
        <p:blipFill>
          <a:blip r:embed="rId2" cstate="print"/>
          <a:stretch>
            <a:fillRect/>
          </a:stretch>
        </p:blipFill>
        <p:spPr>
          <a:xfrm>
            <a:off x="8408314" y="304249"/>
            <a:ext cx="375045" cy="191569"/>
          </a:xfrm>
          <a:prstGeom prst="rect">
            <a:avLst/>
          </a:prstGeom>
        </p:spPr>
      </p:pic>
      <p:pic>
        <p:nvPicPr>
          <p:cNvPr id="16" name="Picture 15" descr="Logo&#10;&#10;Description automatically generated with medium confidence">
            <a:extLst>
              <a:ext uri="{FF2B5EF4-FFF2-40B4-BE49-F238E27FC236}">
                <a16:creationId xmlns:a16="http://schemas.microsoft.com/office/drawing/2014/main" id="{52BC79ED-486A-4C32-B36F-B48412D3858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2890" r="59569"/>
          <a:stretch/>
        </p:blipFill>
        <p:spPr>
          <a:xfrm>
            <a:off x="8362604" y="620563"/>
            <a:ext cx="420755" cy="42107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0" name="Rectangle 9"/>
          <p:cNvSpPr/>
          <p:nvPr userDrawn="1"/>
        </p:nvSpPr>
        <p:spPr>
          <a:xfrm>
            <a:off x="0" y="6279776"/>
            <a:ext cx="9144000" cy="578224"/>
          </a:xfrm>
          <a:prstGeom prst="rect">
            <a:avLst/>
          </a:prstGeom>
          <a:solidFill>
            <a:srgbClr val="164F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00000"/>
              </a:lnSpc>
              <a:spcAft>
                <a:spcPts val="500"/>
              </a:spcAft>
            </a:pPr>
            <a:endParaRPr lang="en-US" sz="900" dirty="0">
              <a:solidFill>
                <a:srgbClr val="164F48"/>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4A0957F2-1FA8-B243-9D81-42A5CDE3778C}"/>
              </a:ext>
            </a:extLst>
          </p:cNvPr>
          <p:cNvSpPr/>
          <p:nvPr userDrawn="1"/>
        </p:nvSpPr>
        <p:spPr>
          <a:xfrm>
            <a:off x="288640" y="6456556"/>
            <a:ext cx="8690259" cy="4485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600" indent="-228600">
              <a:lnSpc>
                <a:spcPct val="100000"/>
              </a:lnSpc>
              <a:spcAft>
                <a:spcPts val="500"/>
              </a:spcAft>
              <a:buAutoNum type="arabicPeriod"/>
            </a:pPr>
            <a:endParaRPr lang="en-GB" sz="900" dirty="0">
              <a:solidFill>
                <a:schemeClr val="bg1"/>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FA37F344-B145-A545-BF13-0A6BF82C4044}"/>
              </a:ext>
            </a:extLst>
          </p:cNvPr>
          <p:cNvSpPr txBox="1">
            <a:spLocks/>
          </p:cNvSpPr>
          <p:nvPr userDrawn="1"/>
        </p:nvSpPr>
        <p:spPr>
          <a:xfrm>
            <a:off x="284997" y="1536446"/>
            <a:ext cx="4089040" cy="45049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pPr>
              <a:lnSpc>
                <a:spcPct val="100000"/>
              </a:lnSpc>
              <a:spcAft>
                <a:spcPts val="500"/>
              </a:spcAft>
            </a:pPr>
            <a:endParaRPr lang="en-US" dirty="0">
              <a:latin typeface="Arial" panose="020B0604020202020204" pitchFamily="34" charset="0"/>
              <a:ea typeface="Arial Rounded MT Bold" charset="0"/>
              <a:cs typeface="Arial" panose="020B0604020202020204" pitchFamily="34" charset="0"/>
            </a:endParaRPr>
          </a:p>
        </p:txBody>
      </p:sp>
      <p:cxnSp>
        <p:nvCxnSpPr>
          <p:cNvPr id="12" name="Straight Connector 11"/>
          <p:cNvCxnSpPr/>
          <p:nvPr userDrawn="1"/>
        </p:nvCxnSpPr>
        <p:spPr>
          <a:xfrm flipH="1">
            <a:off x="-540863" y="1275054"/>
            <a:ext cx="9829800" cy="0"/>
          </a:xfrm>
          <a:prstGeom prst="line">
            <a:avLst/>
          </a:prstGeom>
          <a:ln w="76200">
            <a:solidFill>
              <a:srgbClr val="1D3054"/>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614D3A04-59BB-4E05-80D1-F4ABDB00649B}"/>
              </a:ext>
            </a:extLst>
          </p:cNvPr>
          <p:cNvSpPr>
            <a:spLocks noGrp="1"/>
          </p:cNvSpPr>
          <p:nvPr>
            <p:ph type="title"/>
          </p:nvPr>
        </p:nvSpPr>
        <p:spPr>
          <a:xfrm>
            <a:off x="360641" y="210884"/>
            <a:ext cx="8001963" cy="767272"/>
          </a:xfrm>
        </p:spPr>
        <p:txBody>
          <a:bodyPr>
            <a:normAutofit/>
          </a:bodyPr>
          <a:lstStyle>
            <a:lvl1pPr>
              <a:lnSpc>
                <a:spcPct val="100000"/>
              </a:lnSpc>
              <a:spcAft>
                <a:spcPts val="500"/>
              </a:spcAft>
              <a:defRPr sz="2200">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p>
        </p:txBody>
      </p:sp>
      <p:pic>
        <p:nvPicPr>
          <p:cNvPr id="17" name="Picture 16" descr="SF_PPT_SLIDE_LOGO.png">
            <a:extLst>
              <a:ext uri="{FF2B5EF4-FFF2-40B4-BE49-F238E27FC236}">
                <a16:creationId xmlns:a16="http://schemas.microsoft.com/office/drawing/2014/main" id="{A846CF1A-F2BE-4811-BEA4-3029DADC4A98}"/>
              </a:ext>
            </a:extLst>
          </p:cNvPr>
          <p:cNvPicPr>
            <a:picLocks noChangeAspect="1"/>
          </p:cNvPicPr>
          <p:nvPr userDrawn="1"/>
        </p:nvPicPr>
        <p:blipFill>
          <a:blip r:embed="rId2" cstate="print"/>
          <a:stretch>
            <a:fillRect/>
          </a:stretch>
        </p:blipFill>
        <p:spPr>
          <a:xfrm>
            <a:off x="8408314" y="304249"/>
            <a:ext cx="375045" cy="191569"/>
          </a:xfrm>
          <a:prstGeom prst="rect">
            <a:avLst/>
          </a:prstGeom>
        </p:spPr>
      </p:pic>
      <p:pic>
        <p:nvPicPr>
          <p:cNvPr id="19" name="Picture 18" descr="Logo&#10;&#10;Description automatically generated with medium confidence">
            <a:extLst>
              <a:ext uri="{FF2B5EF4-FFF2-40B4-BE49-F238E27FC236}">
                <a16:creationId xmlns:a16="http://schemas.microsoft.com/office/drawing/2014/main" id="{28FAB86D-B228-4D05-AFFB-A02249E67B3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2890" r="59569"/>
          <a:stretch/>
        </p:blipFill>
        <p:spPr>
          <a:xfrm>
            <a:off x="8362604" y="620563"/>
            <a:ext cx="420755" cy="42107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9" name="Picture Placeholder 2"/>
          <p:cNvSpPr>
            <a:spLocks noGrp="1" noChangeAspect="1"/>
          </p:cNvSpPr>
          <p:nvPr>
            <p:ph type="pic" idx="12"/>
          </p:nvPr>
        </p:nvSpPr>
        <p:spPr>
          <a:xfrm>
            <a:off x="0" y="-16779"/>
            <a:ext cx="9144000" cy="344774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14" name="Title 1">
            <a:extLst>
              <a:ext uri="{FF2B5EF4-FFF2-40B4-BE49-F238E27FC236}">
                <a16:creationId xmlns:a16="http://schemas.microsoft.com/office/drawing/2014/main" id="{FA37F344-B145-A545-BF13-0A6BF82C4044}"/>
              </a:ext>
            </a:extLst>
          </p:cNvPr>
          <p:cNvSpPr txBox="1">
            <a:spLocks/>
          </p:cNvSpPr>
          <p:nvPr userDrawn="1"/>
        </p:nvSpPr>
        <p:spPr>
          <a:xfrm>
            <a:off x="284997" y="1536446"/>
            <a:ext cx="4089040" cy="45049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endParaRPr lang="en-US" dirty="0">
              <a:latin typeface="Arial Rounded MT Bold" charset="0"/>
              <a:ea typeface="Arial Rounded MT Bold" charset="0"/>
              <a:cs typeface="Arial Rounded MT Bold" charset="0"/>
            </a:endParaRPr>
          </a:p>
        </p:txBody>
      </p:sp>
      <p:cxnSp>
        <p:nvCxnSpPr>
          <p:cNvPr id="17" name="Straight Connector 16"/>
          <p:cNvCxnSpPr/>
          <p:nvPr userDrawn="1"/>
        </p:nvCxnSpPr>
        <p:spPr>
          <a:xfrm flipH="1">
            <a:off x="-519953" y="3430968"/>
            <a:ext cx="9829800" cy="0"/>
          </a:xfrm>
          <a:prstGeom prst="line">
            <a:avLst/>
          </a:prstGeom>
          <a:ln w="76200">
            <a:solidFill>
              <a:srgbClr val="1D3054"/>
            </a:solidFill>
          </a:ln>
        </p:spPr>
        <p:style>
          <a:lnRef idx="1">
            <a:schemeClr val="accent1"/>
          </a:lnRef>
          <a:fillRef idx="0">
            <a:schemeClr val="accent1"/>
          </a:fillRef>
          <a:effectRef idx="0">
            <a:schemeClr val="accent1"/>
          </a:effectRef>
          <a:fontRef idx="minor">
            <a:schemeClr val="tx1"/>
          </a:fontRef>
        </p:style>
      </p:cxnSp>
      <p:sp>
        <p:nvSpPr>
          <p:cNvPr id="20" name="Title 1"/>
          <p:cNvSpPr>
            <a:spLocks noGrp="1"/>
          </p:cNvSpPr>
          <p:nvPr>
            <p:ph type="title"/>
          </p:nvPr>
        </p:nvSpPr>
        <p:spPr>
          <a:xfrm>
            <a:off x="284994" y="3969486"/>
            <a:ext cx="8595053" cy="767272"/>
          </a:xfrm>
        </p:spPr>
        <p:txBody>
          <a:bodyPr>
            <a:normAutofit/>
          </a:bodyPr>
          <a:lstStyle>
            <a:lvl1pPr>
              <a:defRPr sz="3600">
                <a:latin typeface="Arial Rounded MT Bold" charset="0"/>
                <a:ea typeface="Arial Rounded MT Bold" charset="0"/>
                <a:cs typeface="Arial Rounded MT Bold" charset="0"/>
              </a:defRPr>
            </a:lvl1pPr>
          </a:lstStyle>
          <a:p>
            <a:r>
              <a:rPr lang="en-US" dirty="0"/>
              <a:t>Click to edit Master title style</a:t>
            </a:r>
          </a:p>
        </p:txBody>
      </p:sp>
      <p:sp>
        <p:nvSpPr>
          <p:cNvPr id="23" name="Text Placeholder 2"/>
          <p:cNvSpPr>
            <a:spLocks noGrp="1"/>
          </p:cNvSpPr>
          <p:nvPr>
            <p:ph type="body" idx="1"/>
          </p:nvPr>
        </p:nvSpPr>
        <p:spPr>
          <a:xfrm>
            <a:off x="284994" y="4867851"/>
            <a:ext cx="6248810" cy="407424"/>
          </a:xfrm>
        </p:spPr>
        <p:txBody>
          <a:bodyPr>
            <a:normAutofit/>
          </a:bodyPr>
          <a:lstStyle>
            <a:lvl1pPr marL="0" indent="0">
              <a:buNone/>
              <a:defRPr sz="2000">
                <a:solidFill>
                  <a:schemeClr val="tx1"/>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26" name="Text Placeholder 2"/>
          <p:cNvSpPr>
            <a:spLocks noGrp="1"/>
          </p:cNvSpPr>
          <p:nvPr>
            <p:ph type="body" idx="13"/>
          </p:nvPr>
        </p:nvSpPr>
        <p:spPr>
          <a:xfrm>
            <a:off x="284994" y="5381218"/>
            <a:ext cx="8393490" cy="277111"/>
          </a:xfrm>
        </p:spPr>
        <p:txBody>
          <a:bodyPr>
            <a:normAutofit/>
          </a:bodyPr>
          <a:lstStyle>
            <a:lvl1pPr marL="0" indent="0">
              <a:buNone/>
              <a:defRPr sz="1200" i="1">
                <a:solidFill>
                  <a:schemeClr val="tx1"/>
                </a:solidFill>
                <a:latin typeface="Gill Sans MT" panose="020B0502020104020203" pitchFamily="34" charset="0"/>
                <a:ea typeface="Gill Sans MT" panose="020B0502020104020203" pitchFamily="34"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3" name="Picture 2" descr="A picture containing ball&#10;&#10;Description automatically generated">
            <a:extLst>
              <a:ext uri="{FF2B5EF4-FFF2-40B4-BE49-F238E27FC236}">
                <a16:creationId xmlns:a16="http://schemas.microsoft.com/office/drawing/2014/main" id="{70548535-BF9E-4E00-9345-759AA1C02F24}"/>
              </a:ext>
            </a:extLst>
          </p:cNvPr>
          <p:cNvPicPr>
            <a:picLocks noChangeAspect="1"/>
          </p:cNvPicPr>
          <p:nvPr userDrawn="1"/>
        </p:nvPicPr>
        <p:blipFill rotWithShape="1">
          <a:blip r:embed="rId2"/>
          <a:srcRect b="13288"/>
          <a:stretch/>
        </p:blipFill>
        <p:spPr>
          <a:xfrm>
            <a:off x="5932698" y="5694378"/>
            <a:ext cx="1202212" cy="1042464"/>
          </a:xfrm>
          <a:prstGeom prst="rect">
            <a:avLst/>
          </a:prstGeom>
        </p:spPr>
      </p:pic>
      <p:pic>
        <p:nvPicPr>
          <p:cNvPr id="6" name="Picture 5" descr="Logo&#10;&#10;Description automatically generated with low confidence">
            <a:extLst>
              <a:ext uri="{FF2B5EF4-FFF2-40B4-BE49-F238E27FC236}">
                <a16:creationId xmlns:a16="http://schemas.microsoft.com/office/drawing/2014/main" id="{84A79978-E54F-406B-B7E0-F9B9E77D0D6E}"/>
              </a:ext>
            </a:extLst>
          </p:cNvPr>
          <p:cNvPicPr>
            <a:picLocks noChangeAspect="1"/>
          </p:cNvPicPr>
          <p:nvPr userDrawn="1"/>
        </p:nvPicPr>
        <p:blipFill rotWithShape="1">
          <a:blip r:embed="rId3"/>
          <a:srcRect t="23299" b="16783"/>
          <a:stretch/>
        </p:blipFill>
        <p:spPr>
          <a:xfrm>
            <a:off x="1583075" y="5879455"/>
            <a:ext cx="4037510" cy="80639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A0957F2-1FA8-B243-9D81-42A5CDE3778C}"/>
              </a:ext>
            </a:extLst>
          </p:cNvPr>
          <p:cNvSpPr/>
          <p:nvPr userDrawn="1"/>
        </p:nvSpPr>
        <p:spPr>
          <a:xfrm>
            <a:off x="288640" y="6456556"/>
            <a:ext cx="8690259" cy="4485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600" indent="-228600">
              <a:buAutoNum type="arabicPeriod"/>
            </a:pPr>
            <a:endParaRPr lang="en-GB" sz="900" dirty="0">
              <a:solidFill>
                <a:schemeClr val="bg1"/>
              </a:solidFill>
              <a:latin typeface="Arial" panose="020B0604020202020204" pitchFamily="34" charset="0"/>
              <a:cs typeface="Arial" panose="020B0604020202020204" pitchFamily="34" charset="0"/>
            </a:endParaRPr>
          </a:p>
        </p:txBody>
      </p:sp>
      <p:sp>
        <p:nvSpPr>
          <p:cNvPr id="14" name="Title 1">
            <a:extLst>
              <a:ext uri="{FF2B5EF4-FFF2-40B4-BE49-F238E27FC236}">
                <a16:creationId xmlns:a16="http://schemas.microsoft.com/office/drawing/2014/main" id="{FA37F344-B145-A545-BF13-0A6BF82C4044}"/>
              </a:ext>
            </a:extLst>
          </p:cNvPr>
          <p:cNvSpPr txBox="1">
            <a:spLocks/>
          </p:cNvSpPr>
          <p:nvPr userDrawn="1"/>
        </p:nvSpPr>
        <p:spPr>
          <a:xfrm>
            <a:off x="284997" y="1536446"/>
            <a:ext cx="4089040" cy="45049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kern="1200">
                <a:solidFill>
                  <a:schemeClr val="tx1"/>
                </a:solidFill>
                <a:latin typeface="+mj-lt"/>
                <a:ea typeface="+mj-ea"/>
                <a:cs typeface="+mj-cs"/>
              </a:defRPr>
            </a:lvl1pPr>
          </a:lstStyle>
          <a:p>
            <a:endParaRPr lang="en-US" dirty="0">
              <a:latin typeface="Arial Rounded MT Bold" charset="0"/>
              <a:ea typeface="Arial Rounded MT Bold" charset="0"/>
              <a:cs typeface="Arial Rounded MT Bold"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2EB32BA-C290-6B4E-A894-728F89FBE96C}" type="datetime1">
              <a:rPr lang="en-GB" smtClean="0"/>
              <a:t>24/05/2022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4CF8E-1AF5-A84A-BA30-8328B9038AD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6247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473FB4-E8D3-5E4B-9726-3CAC33EB163E}" type="datetime1">
              <a:rPr lang="en-GB" smtClean="0"/>
              <a:t>24/05/2022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4CF8E-1AF5-A84A-BA30-8328B9038AD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EA257C-7D9D-844F-96B4-FA1A25957317}" type="datetime1">
              <a:rPr lang="en-GB" smtClean="0"/>
              <a:t>24/05/2022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F4CF8E-1AF5-A84A-BA30-8328B9038AD6}" type="slidenum">
              <a:rPr lang="en-US" smtClean="0"/>
              <a:t>‹#›</a:t>
            </a:fld>
            <a:endParaRPr lang="en-US"/>
          </a:p>
        </p:txBody>
      </p:sp>
    </p:spTree>
    <p:extLst>
      <p:ext uri="{BB962C8B-B14F-4D97-AF65-F5344CB8AC3E}">
        <p14:creationId xmlns:p14="http://schemas.microsoft.com/office/powerpoint/2010/main" val="265343627"/>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6" r:id="rId3"/>
    <p:sldLayoutId id="2147483677" r:id="rId4"/>
    <p:sldLayoutId id="2147483673" r:id="rId5"/>
    <p:sldLayoutId id="2147483674" r:id="rId6"/>
    <p:sldLayoutId id="2147483675"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A90974-892D-E049-B958-2E6FE6980AE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03D58A31-6CC3-264A-9EDF-1450A2B3D65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398FB1D-B0B4-8E45-8E54-20DA265CEB4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8A45B6-F507-5440-B278-BB0C991A4F44}" type="datetimeFigureOut">
              <a:rPr lang="en-GB" smtClean="0"/>
              <a:t>24/05/2022</a:t>
            </a:fld>
            <a:endParaRPr lang="en-GB"/>
          </a:p>
        </p:txBody>
      </p:sp>
      <p:sp>
        <p:nvSpPr>
          <p:cNvPr id="5" name="Footer Placeholder 4">
            <a:extLst>
              <a:ext uri="{FF2B5EF4-FFF2-40B4-BE49-F238E27FC236}">
                <a16:creationId xmlns:a16="http://schemas.microsoft.com/office/drawing/2014/main" id="{E0DF8487-53BF-EF47-8CF5-5CDF5046354B}"/>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986F396-10DA-F449-9BDA-BDF7036C1AD4}"/>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ADE765-D68B-8940-8135-CF927439C2B2}" type="slidenum">
              <a:rPr lang="en-GB" smtClean="0"/>
              <a:t>‹#›</a:t>
            </a:fld>
            <a:endParaRPr lang="en-GB"/>
          </a:p>
        </p:txBody>
      </p:sp>
    </p:spTree>
    <p:extLst>
      <p:ext uri="{BB962C8B-B14F-4D97-AF65-F5344CB8AC3E}">
        <p14:creationId xmlns:p14="http://schemas.microsoft.com/office/powerpoint/2010/main" val="68021668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hyperlink" Target="https://www.safewards.net/interventions/know-each-other"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473" y="3586869"/>
            <a:ext cx="8595053" cy="767272"/>
          </a:xfrm>
        </p:spPr>
        <p:txBody>
          <a:bodyPr>
            <a:noAutofit/>
          </a:bodyPr>
          <a:lstStyle/>
          <a:p>
            <a:r>
              <a:rPr lang="en-GB" sz="2800" dirty="0"/>
              <a:t>Valuing and Using Personal Experience in IPS Practice</a:t>
            </a:r>
            <a:endParaRPr lang="en-US" sz="2800" dirty="0">
              <a:solidFill>
                <a:srgbClr val="3695A4"/>
              </a:solidFill>
            </a:endParaRPr>
          </a:p>
        </p:txBody>
      </p:sp>
      <p:sp>
        <p:nvSpPr>
          <p:cNvPr id="5" name="Text Placeholder 4"/>
          <p:cNvSpPr>
            <a:spLocks noGrp="1"/>
          </p:cNvSpPr>
          <p:nvPr>
            <p:ph type="body" idx="13"/>
          </p:nvPr>
        </p:nvSpPr>
        <p:spPr>
          <a:xfrm>
            <a:off x="374447" y="4430528"/>
            <a:ext cx="7886700" cy="1431235"/>
          </a:xfrm>
        </p:spPr>
        <p:txBody>
          <a:bodyPr>
            <a:normAutofit/>
          </a:bodyPr>
          <a:lstStyle/>
          <a:p>
            <a:pPr>
              <a:spcBef>
                <a:spcPts val="0"/>
              </a:spcBef>
              <a:spcAft>
                <a:spcPts val="0"/>
              </a:spcAft>
            </a:pPr>
            <a:r>
              <a:rPr lang="en-GB" sz="1800" dirty="0"/>
              <a:t>Rachel E. Perkins BA, MPhil (Clinical Psychology), PhD OBE</a:t>
            </a:r>
          </a:p>
          <a:p>
            <a:pPr>
              <a:spcBef>
                <a:spcPts val="0"/>
              </a:spcBef>
              <a:spcAft>
                <a:spcPts val="0"/>
              </a:spcAft>
            </a:pPr>
            <a:r>
              <a:rPr lang="en-GB" sz="1800" dirty="0"/>
              <a:t>Member of IPS Grow Expert Forum</a:t>
            </a:r>
          </a:p>
          <a:p>
            <a:pPr>
              <a:spcBef>
                <a:spcPts val="0"/>
              </a:spcBef>
              <a:spcAft>
                <a:spcPts val="0"/>
              </a:spcAft>
            </a:pPr>
            <a:r>
              <a:rPr lang="en-GB" sz="1800" dirty="0"/>
              <a:t>Chair, IPS London</a:t>
            </a:r>
          </a:p>
          <a:p>
            <a:pPr>
              <a:spcBef>
                <a:spcPts val="0"/>
              </a:spcBef>
              <a:spcAft>
                <a:spcPts val="0"/>
              </a:spcAft>
            </a:pPr>
            <a:r>
              <a:rPr lang="en-GB" sz="1800" dirty="0"/>
              <a:t>Co-editor Mental Health and Social Inclusion </a:t>
            </a:r>
          </a:p>
          <a:p>
            <a:pPr>
              <a:spcBef>
                <a:spcPts val="0"/>
              </a:spcBef>
              <a:spcAft>
                <a:spcPts val="0"/>
              </a:spcAft>
            </a:pPr>
            <a:r>
              <a:rPr lang="en-GB" sz="1800" dirty="0"/>
              <a:t>Chair, Disability Advisory Committee of the UK Equality and Human Rights Commission</a:t>
            </a:r>
          </a:p>
        </p:txBody>
      </p:sp>
      <p:pic>
        <p:nvPicPr>
          <p:cNvPr id="1026" name="Picture 2">
            <a:extLst>
              <a:ext uri="{FF2B5EF4-FFF2-40B4-BE49-F238E27FC236}">
                <a16:creationId xmlns:a16="http://schemas.microsoft.com/office/drawing/2014/main" id="{089DB40A-D04D-4BEB-B060-0F0A3F45945E}"/>
              </a:ext>
            </a:extLst>
          </p:cNvPr>
          <p:cNvPicPr>
            <a:picLocks noGrp="1" noChangeAspect="1" noChangeArrowheads="1"/>
          </p:cNvPicPr>
          <p:nvPr>
            <p:ph type="pic" idx="12"/>
          </p:nvPr>
        </p:nvPicPr>
        <p:blipFill>
          <a:blip r:embed="rId2">
            <a:extLst>
              <a:ext uri="{28A0092B-C50C-407E-A947-70E740481C1C}">
                <a14:useLocalDpi xmlns:a14="http://schemas.microsoft.com/office/drawing/2010/main" val="0"/>
              </a:ext>
            </a:extLst>
          </a:blip>
          <a:srcRect l="964" r="96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010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D803E232-754B-1E4F-9B5D-25E9473953F2}"/>
              </a:ext>
            </a:extLst>
          </p:cNvPr>
          <p:cNvSpPr txBox="1">
            <a:spLocks/>
          </p:cNvSpPr>
          <p:nvPr/>
        </p:nvSpPr>
        <p:spPr>
          <a:xfrm>
            <a:off x="893380" y="1487092"/>
            <a:ext cx="8460826" cy="52358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000"/>
              </a:spcAft>
              <a:buFont typeface="Arial" panose="020B0604020202020204" pitchFamily="34" charset="0"/>
              <a:buNone/>
            </a:pPr>
            <a:endParaRPr lang="en-GB" sz="18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4D1A553-F9D0-DA42-B6FE-4342001C2484}"/>
              </a:ext>
            </a:extLst>
          </p:cNvPr>
          <p:cNvSpPr txBox="1"/>
          <p:nvPr/>
        </p:nvSpPr>
        <p:spPr>
          <a:xfrm>
            <a:off x="462456" y="1639614"/>
            <a:ext cx="8219088" cy="400110"/>
          </a:xfrm>
          <a:prstGeom prst="rect">
            <a:avLst/>
          </a:prstGeom>
          <a:noFill/>
        </p:spPr>
        <p:txBody>
          <a:bodyPr wrap="square" rtlCol="0">
            <a:spAutoFit/>
          </a:bodyPr>
          <a:lstStyle/>
          <a:p>
            <a:pPr>
              <a:spcAft>
                <a:spcPts val="500"/>
              </a:spcAft>
            </a:pPr>
            <a:r>
              <a:rPr lang="en-GB" sz="2000" dirty="0">
                <a:latin typeface="Arial" panose="020B0604020202020204" pitchFamily="34" charset="0"/>
                <a:cs typeface="Arial" panose="020B0604020202020204" pitchFamily="34" charset="0"/>
              </a:rPr>
              <a:t>.</a:t>
            </a:r>
          </a:p>
        </p:txBody>
      </p:sp>
      <p:sp>
        <p:nvSpPr>
          <p:cNvPr id="7" name="Text Box 17">
            <a:extLst>
              <a:ext uri="{FF2B5EF4-FFF2-40B4-BE49-F238E27FC236}">
                <a16:creationId xmlns:a16="http://schemas.microsoft.com/office/drawing/2014/main" id="{0A6FAFBB-1A1D-504B-AB3A-CD752711BDB1}"/>
              </a:ext>
            </a:extLst>
          </p:cNvPr>
          <p:cNvSpPr txBox="1"/>
          <p:nvPr/>
        </p:nvSpPr>
        <p:spPr>
          <a:xfrm>
            <a:off x="396033" y="3368688"/>
            <a:ext cx="3962485" cy="2753372"/>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500"/>
              </a:spcAft>
            </a:pPr>
            <a:r>
              <a:rPr lang="en-GB" i="1" dirty="0">
                <a:latin typeface="Arial" panose="020B0604020202020204" pitchFamily="34" charset="0"/>
                <a:cs typeface="Arial" panose="020B0604020202020204" pitchFamily="34" charset="0"/>
              </a:rPr>
              <a:t>“I have used my personal experience of anxiety and PTSD when supporting people in similar situations.  Ways of using distraction techniques particularly when approaching an activity like an interview, that they have not done for a period of time.”</a:t>
            </a:r>
            <a:endParaRPr lang="en-GB"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Employment Specialist</a:t>
            </a:r>
          </a:p>
          <a:p>
            <a:pPr>
              <a:lnSpc>
                <a:spcPct val="115000"/>
              </a:lnSpc>
              <a:spcAft>
                <a:spcPts val="500"/>
              </a:spcAft>
            </a:pPr>
            <a:r>
              <a:rPr lang="en-GB" dirty="0">
                <a:effectLst/>
                <a:latin typeface="Arial" panose="020B0604020202020204" pitchFamily="34" charset="0"/>
                <a:ea typeface="MS Mincho" panose="02020609040205080304" pitchFamily="49" charset="-128"/>
                <a:cs typeface="Arial" panose="020B0604020202020204" pitchFamily="34" charset="0"/>
              </a:rPr>
              <a:t> </a:t>
            </a:r>
          </a:p>
        </p:txBody>
      </p:sp>
      <p:sp>
        <p:nvSpPr>
          <p:cNvPr id="8" name="TextBox 7">
            <a:extLst>
              <a:ext uri="{FF2B5EF4-FFF2-40B4-BE49-F238E27FC236}">
                <a16:creationId xmlns:a16="http://schemas.microsoft.com/office/drawing/2014/main" id="{39E9EF92-C168-7647-9E40-14404871D196}"/>
              </a:ext>
            </a:extLst>
          </p:cNvPr>
          <p:cNvSpPr txBox="1"/>
          <p:nvPr/>
        </p:nvSpPr>
        <p:spPr>
          <a:xfrm>
            <a:off x="220718" y="328663"/>
            <a:ext cx="8802872" cy="707886"/>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Some practitioners have made use of their personal experience of mental health challenges</a:t>
            </a:r>
          </a:p>
        </p:txBody>
      </p:sp>
      <p:sp>
        <p:nvSpPr>
          <p:cNvPr id="9" name="Text Box 18">
            <a:extLst>
              <a:ext uri="{FF2B5EF4-FFF2-40B4-BE49-F238E27FC236}">
                <a16:creationId xmlns:a16="http://schemas.microsoft.com/office/drawing/2014/main" id="{0800FAE2-17E0-C64D-AF27-A738E3586224}"/>
              </a:ext>
            </a:extLst>
          </p:cNvPr>
          <p:cNvSpPr txBox="1"/>
          <p:nvPr/>
        </p:nvSpPr>
        <p:spPr>
          <a:xfrm>
            <a:off x="4572000" y="3368689"/>
            <a:ext cx="4175967" cy="2753372"/>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500"/>
              </a:spcAft>
            </a:pPr>
            <a:r>
              <a:rPr lang="en-GB" i="1" dirty="0">
                <a:latin typeface="Arial" panose="020B0604020202020204" pitchFamily="34" charset="0"/>
                <a:cs typeface="Arial" panose="020B0604020202020204" pitchFamily="34" charset="0"/>
              </a:rPr>
              <a:t>“I have at times shared some of my own experiences, understanding and perspectives with people who have the same diagnosis as me … especially when choosing hours to manage work-life balance, and, in in-work support  … staying well at work, as I have my own plans.” </a:t>
            </a:r>
            <a:endParaRPr lang="en-GB" dirty="0">
              <a:latin typeface="Arial" panose="020B0604020202020204" pitchFamily="34" charset="0"/>
              <a:cs typeface="Arial" panose="020B0604020202020204" pitchFamily="34" charset="0"/>
            </a:endParaRPr>
          </a:p>
          <a:p>
            <a:pPr>
              <a:spcAft>
                <a:spcPts val="500"/>
              </a:spcAft>
            </a:pPr>
            <a:r>
              <a:rPr lang="en-GB" sz="1600" dirty="0">
                <a:latin typeface="Arial" panose="020B0604020202020204" pitchFamily="34" charset="0"/>
                <a:cs typeface="Arial" panose="020B0604020202020204" pitchFamily="34" charset="0"/>
              </a:rPr>
              <a:t>Employment Specialist</a:t>
            </a:r>
            <a:endParaRPr lang="en-GB" sz="2000" dirty="0">
              <a:effectLst/>
              <a:latin typeface="Arial" panose="020B0604020202020204" pitchFamily="34" charset="0"/>
              <a:ea typeface="MS Mincho" panose="02020609040205080304" pitchFamily="49" charset="-128"/>
              <a:cs typeface="Arial" panose="020B0604020202020204" pitchFamily="34" charset="0"/>
            </a:endParaRPr>
          </a:p>
          <a:p>
            <a:pPr>
              <a:spcAft>
                <a:spcPts val="500"/>
              </a:spcAft>
            </a:pPr>
            <a:r>
              <a:rPr lang="en-GB" sz="2000" dirty="0">
                <a:effectLst/>
                <a:latin typeface="Arial" panose="020B0604020202020204" pitchFamily="34" charset="0"/>
                <a:ea typeface="MS Mincho" panose="02020609040205080304" pitchFamily="49" charset="-128"/>
                <a:cs typeface="Arial" panose="020B0604020202020204" pitchFamily="34" charset="0"/>
              </a:rPr>
              <a:t> </a:t>
            </a:r>
          </a:p>
          <a:p>
            <a:pPr>
              <a:spcAft>
                <a:spcPts val="500"/>
              </a:spcAft>
            </a:pPr>
            <a:r>
              <a:rPr lang="en-GB" sz="2000" dirty="0">
                <a:effectLst/>
                <a:latin typeface="Arial" panose="020B0604020202020204" pitchFamily="34" charset="0"/>
                <a:ea typeface="MS Mincho" panose="02020609040205080304" pitchFamily="49" charset="-128"/>
                <a:cs typeface="Arial" panose="020B0604020202020204" pitchFamily="34" charset="0"/>
              </a:rPr>
              <a:t> </a:t>
            </a:r>
          </a:p>
          <a:p>
            <a:pPr>
              <a:spcAft>
                <a:spcPts val="500"/>
              </a:spcAft>
            </a:pPr>
            <a:r>
              <a:rPr lang="en-GB" sz="2000" dirty="0">
                <a:effectLst/>
                <a:latin typeface="Arial" panose="020B0604020202020204" pitchFamily="34" charset="0"/>
                <a:ea typeface="MS Mincho" panose="02020609040205080304" pitchFamily="49" charset="-128"/>
                <a:cs typeface="Arial" panose="020B0604020202020204" pitchFamily="34" charset="0"/>
              </a:rPr>
              <a:t> </a:t>
            </a:r>
          </a:p>
          <a:p>
            <a:pPr>
              <a:spcAft>
                <a:spcPts val="500"/>
              </a:spcAft>
            </a:pPr>
            <a:r>
              <a:rPr lang="en-GB" sz="2000" dirty="0">
                <a:effectLst/>
                <a:latin typeface="Arial" panose="020B0604020202020204" pitchFamily="34" charset="0"/>
                <a:ea typeface="MS Mincho" panose="02020609040205080304" pitchFamily="49" charset="-128"/>
                <a:cs typeface="Arial" panose="020B0604020202020204" pitchFamily="34" charset="0"/>
              </a:rPr>
              <a:t> </a:t>
            </a:r>
          </a:p>
          <a:p>
            <a:pPr>
              <a:spcAft>
                <a:spcPts val="500"/>
              </a:spcAft>
            </a:pPr>
            <a:r>
              <a:rPr lang="en-GB" sz="2000" dirty="0">
                <a:effectLst/>
                <a:latin typeface="Arial" panose="020B0604020202020204" pitchFamily="34" charset="0"/>
                <a:ea typeface="MS Mincho" panose="02020609040205080304" pitchFamily="49" charset="-128"/>
                <a:cs typeface="Arial" panose="020B0604020202020204" pitchFamily="34" charset="0"/>
              </a:rPr>
              <a:t> </a:t>
            </a:r>
          </a:p>
          <a:p>
            <a:pPr>
              <a:spcAft>
                <a:spcPts val="500"/>
              </a:spcAft>
            </a:pPr>
            <a:r>
              <a:rPr lang="en-GB" sz="2000" dirty="0">
                <a:effectLst/>
                <a:latin typeface="Arial" panose="020B0604020202020204" pitchFamily="34" charset="0"/>
                <a:ea typeface="MS Mincho" panose="02020609040205080304" pitchFamily="49" charset="-128"/>
                <a:cs typeface="Arial" panose="020B0604020202020204" pitchFamily="34" charset="0"/>
              </a:rPr>
              <a:t> </a:t>
            </a:r>
          </a:p>
        </p:txBody>
      </p:sp>
      <p:sp>
        <p:nvSpPr>
          <p:cNvPr id="12" name="Text Box 9">
            <a:extLst>
              <a:ext uri="{FF2B5EF4-FFF2-40B4-BE49-F238E27FC236}">
                <a16:creationId xmlns:a16="http://schemas.microsoft.com/office/drawing/2014/main" id="{FB30623F-BC37-7A43-95EC-ABCFCF00C1DD}"/>
              </a:ext>
            </a:extLst>
          </p:cNvPr>
          <p:cNvSpPr txBox="1"/>
          <p:nvPr/>
        </p:nvSpPr>
        <p:spPr>
          <a:xfrm>
            <a:off x="396033" y="1487092"/>
            <a:ext cx="8285511" cy="1729074"/>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500"/>
              </a:spcAft>
            </a:pPr>
            <a:r>
              <a:rPr lang="en-GB" i="1" dirty="0">
                <a:effectLst/>
                <a:latin typeface="Arial" panose="020B0604020202020204" pitchFamily="34" charset="0"/>
                <a:ea typeface="MS Mincho" panose="02020609040205080304" pitchFamily="49" charset="-128"/>
                <a:cs typeface="Arial" panose="020B0604020202020204" pitchFamily="34" charset="0"/>
              </a:rPr>
              <a:t>“I have only ever had positive feedback from sharing my experience with clients … When we explore the pros and cons of disclosure, I know first-hand what it is like to actually face stigma and discrimination (direct and indirect) in life and at times in work.  However, I do not share specific details, often just an overview ‘I’ve had my own mental health struggles’.”</a:t>
            </a:r>
            <a:endParaRPr lang="en-GB" dirty="0">
              <a:effectLst/>
              <a:latin typeface="Arial" panose="020B0604020202020204" pitchFamily="34" charset="0"/>
              <a:ea typeface="MS Mincho" panose="02020609040205080304" pitchFamily="49" charset="-128"/>
              <a:cs typeface="Arial" panose="020B0604020202020204" pitchFamily="34" charset="0"/>
            </a:endParaRPr>
          </a:p>
          <a:p>
            <a:pPr>
              <a:spcAft>
                <a:spcPts val="500"/>
              </a:spcAft>
            </a:pPr>
            <a:r>
              <a:rPr lang="en-GB" sz="1600" dirty="0">
                <a:effectLst/>
                <a:latin typeface="Arial" panose="020B0604020202020204" pitchFamily="34" charset="0"/>
                <a:ea typeface="MS Mincho" panose="02020609040205080304" pitchFamily="49" charset="-128"/>
                <a:cs typeface="Arial" panose="020B0604020202020204" pitchFamily="34" charset="0"/>
              </a:rPr>
              <a:t>Employment Specialist</a:t>
            </a:r>
          </a:p>
          <a:p>
            <a:r>
              <a:rPr lang="en-GB" sz="1200" dirty="0">
                <a:effectLst/>
                <a:latin typeface="Calibri" panose="020F0502020204030204" pitchFamily="34" charset="0"/>
                <a:ea typeface="MS Mincho" panose="02020609040205080304" pitchFamily="49" charset="-128"/>
                <a:cs typeface="Times New Roman" panose="02020603050405020304" pitchFamily="18" charset="0"/>
              </a:rPr>
              <a:t> </a:t>
            </a:r>
          </a:p>
        </p:txBody>
      </p:sp>
    </p:spTree>
    <p:extLst>
      <p:ext uri="{BB962C8B-B14F-4D97-AF65-F5344CB8AC3E}">
        <p14:creationId xmlns:p14="http://schemas.microsoft.com/office/powerpoint/2010/main" val="3899369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58EAF-4706-B149-8071-96758BBDB708}"/>
              </a:ext>
            </a:extLst>
          </p:cNvPr>
          <p:cNvSpPr>
            <a:spLocks noGrp="1"/>
          </p:cNvSpPr>
          <p:nvPr>
            <p:ph type="title"/>
          </p:nvPr>
        </p:nvSpPr>
        <p:spPr/>
        <p:txBody>
          <a:bodyPr>
            <a:noAutofit/>
          </a:bodyPr>
          <a:lstStyle/>
          <a:p>
            <a:r>
              <a:rPr lang="en-GB" sz="2400" b="1" dirty="0"/>
              <a:t>Personal experience can be valuable in all facets of IPS practice </a:t>
            </a:r>
          </a:p>
        </p:txBody>
      </p:sp>
      <p:sp>
        <p:nvSpPr>
          <p:cNvPr id="5" name="Content Placeholder 2">
            <a:extLst>
              <a:ext uri="{FF2B5EF4-FFF2-40B4-BE49-F238E27FC236}">
                <a16:creationId xmlns:a16="http://schemas.microsoft.com/office/drawing/2014/main" id="{D803E232-754B-1E4F-9B5D-25E9473953F2}"/>
              </a:ext>
            </a:extLst>
          </p:cNvPr>
          <p:cNvSpPr txBox="1">
            <a:spLocks/>
          </p:cNvSpPr>
          <p:nvPr/>
        </p:nvSpPr>
        <p:spPr>
          <a:xfrm>
            <a:off x="462456" y="1417182"/>
            <a:ext cx="8460826" cy="52358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000"/>
              </a:spcAft>
              <a:buFont typeface="Arial" panose="020B0604020202020204" pitchFamily="34" charset="0"/>
              <a:buNone/>
            </a:pPr>
            <a:endParaRPr lang="en-GB" sz="18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4D1A553-F9D0-DA42-B6FE-4342001C2484}"/>
              </a:ext>
            </a:extLst>
          </p:cNvPr>
          <p:cNvSpPr txBox="1"/>
          <p:nvPr/>
        </p:nvSpPr>
        <p:spPr>
          <a:xfrm>
            <a:off x="220718" y="1471450"/>
            <a:ext cx="4211359" cy="4670509"/>
          </a:xfrm>
          <a:prstGeom prst="rect">
            <a:avLst/>
          </a:prstGeom>
          <a:noFill/>
        </p:spPr>
        <p:txBody>
          <a:bodyPr wrap="square" rtlCol="0">
            <a:spAutoFit/>
          </a:bodyPr>
          <a:lstStyle/>
          <a:p>
            <a:pPr lvl="0">
              <a:spcAft>
                <a:spcPts val="500"/>
              </a:spcAft>
            </a:pPr>
            <a:r>
              <a:rPr lang="en-GB" sz="2000" b="1" dirty="0">
                <a:solidFill>
                  <a:prstClr val="black"/>
                </a:solidFill>
                <a:latin typeface="Arial" panose="020B0604020202020204" pitchFamily="34" charset="0"/>
                <a:cs typeface="Arial" panose="020B0604020202020204" pitchFamily="34" charset="0"/>
              </a:rPr>
              <a:t>In work with individual clients</a:t>
            </a:r>
          </a:p>
          <a:p>
            <a:pPr marL="228600" lvl="0" indent="-228600">
              <a:spcAft>
                <a:spcPts val="1000"/>
              </a:spcAft>
              <a:buFont typeface="Arial" panose="020B0604020202020204" pitchFamily="34" charset="0"/>
              <a:buChar char="•"/>
            </a:pPr>
            <a:r>
              <a:rPr lang="en-GB" sz="2000" dirty="0">
                <a:solidFill>
                  <a:prstClr val="black"/>
                </a:solidFill>
                <a:latin typeface="Arial" panose="020B0604020202020204" pitchFamily="34" charset="0"/>
                <a:cs typeface="Arial" panose="020B0604020202020204" pitchFamily="34" charset="0"/>
              </a:rPr>
              <a:t>Promote authentic human-to-human interactions that foster a trusting relationship and feelings of equality</a:t>
            </a:r>
          </a:p>
          <a:p>
            <a:pPr marL="228600" lvl="0" indent="-228600">
              <a:spcAft>
                <a:spcPts val="1000"/>
              </a:spcAft>
              <a:buFont typeface="Arial" panose="020B0604020202020204" pitchFamily="34" charset="0"/>
              <a:buChar char="•"/>
            </a:pPr>
            <a:r>
              <a:rPr lang="en-GB" sz="2000" dirty="0">
                <a:solidFill>
                  <a:prstClr val="black"/>
                </a:solidFill>
                <a:latin typeface="Arial" panose="020B0604020202020204" pitchFamily="34" charset="0"/>
                <a:cs typeface="Arial" panose="020B0604020202020204" pitchFamily="34" charset="0"/>
              </a:rPr>
              <a:t>Foster hope and build a person’s self-esteem</a:t>
            </a:r>
          </a:p>
          <a:p>
            <a:pPr marL="228600" lvl="0" indent="-228600">
              <a:spcAft>
                <a:spcPts val="1000"/>
              </a:spcAft>
              <a:buFont typeface="Arial" panose="020B0604020202020204" pitchFamily="34" charset="0"/>
              <a:buChar char="•"/>
            </a:pPr>
            <a:r>
              <a:rPr lang="en-GB" sz="2000" dirty="0">
                <a:solidFill>
                  <a:prstClr val="black"/>
                </a:solidFill>
                <a:latin typeface="Arial" panose="020B0604020202020204" pitchFamily="34" charset="0"/>
                <a:cs typeface="Arial" panose="020B0604020202020204" pitchFamily="34" charset="0"/>
              </a:rPr>
              <a:t>Normalise experiences</a:t>
            </a:r>
          </a:p>
          <a:p>
            <a:pPr marL="228600" lvl="0" indent="-228600">
              <a:spcAft>
                <a:spcPts val="1000"/>
              </a:spcAft>
              <a:buFont typeface="Arial" panose="020B0604020202020204" pitchFamily="34" charset="0"/>
              <a:buChar char="•"/>
            </a:pPr>
            <a:r>
              <a:rPr lang="en-GB" sz="2000" dirty="0">
                <a:solidFill>
                  <a:prstClr val="black"/>
                </a:solidFill>
                <a:latin typeface="Arial" panose="020B0604020202020204" pitchFamily="34" charset="0"/>
                <a:cs typeface="Arial" panose="020B0604020202020204" pitchFamily="34" charset="0"/>
              </a:rPr>
              <a:t>Challenge myths and misconceptions</a:t>
            </a:r>
          </a:p>
          <a:p>
            <a:pPr marL="228600" lvl="0" indent="-228600">
              <a:spcAft>
                <a:spcPts val="1000"/>
              </a:spcAft>
              <a:buFont typeface="Arial" panose="020B0604020202020204" pitchFamily="34" charset="0"/>
              <a:buChar char="•"/>
            </a:pPr>
            <a:r>
              <a:rPr lang="en-GB" sz="2000" dirty="0">
                <a:solidFill>
                  <a:prstClr val="black"/>
                </a:solidFill>
                <a:latin typeface="Arial" panose="020B0604020202020204" pitchFamily="34" charset="0"/>
                <a:cs typeface="Arial" panose="020B0604020202020204" pitchFamily="34" charset="0"/>
              </a:rPr>
              <a:t>Show similarities and provide reassurance and offer alternative ways of approaching challenges</a:t>
            </a:r>
          </a:p>
        </p:txBody>
      </p:sp>
      <p:sp>
        <p:nvSpPr>
          <p:cNvPr id="7" name="Content Placeholder 2">
            <a:extLst>
              <a:ext uri="{FF2B5EF4-FFF2-40B4-BE49-F238E27FC236}">
                <a16:creationId xmlns:a16="http://schemas.microsoft.com/office/drawing/2014/main" id="{22F0A70C-A8A2-0A44-95C4-34A41B8F73E3}"/>
              </a:ext>
            </a:extLst>
          </p:cNvPr>
          <p:cNvSpPr txBox="1">
            <a:spLocks/>
          </p:cNvSpPr>
          <p:nvPr/>
        </p:nvSpPr>
        <p:spPr>
          <a:xfrm>
            <a:off x="4572000" y="1439916"/>
            <a:ext cx="4351282" cy="4744083"/>
          </a:xfrm>
          <a:prstGeom prst="rect">
            <a:avLst/>
          </a:prstGeom>
          <a:ln>
            <a:solidFill>
              <a:schemeClr val="tx1"/>
            </a:solidFill>
          </a:ln>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5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50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50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b="1" dirty="0"/>
              <a:t>In employer engagement</a:t>
            </a:r>
          </a:p>
          <a:p>
            <a:pPr marL="0" indent="0">
              <a:buNone/>
            </a:pPr>
            <a:r>
              <a:rPr lang="en-GB" sz="2000" i="1" dirty="0">
                <a:ea typeface="MS Mincho" panose="02020609040205080304" pitchFamily="49" charset="-128"/>
              </a:rPr>
              <a:t>“I find a good way to break down barriers with prospective employers is to talk to them about my own lived experiences.  I do not go into detail, but will tell them I am also a service user and explain how being in work is not only good for my well-being but how having a weekly routine and feeling a valued team member has helped to keep me in recovery for many years.  I think it is important that new employers can see a positive role model.”  </a:t>
            </a:r>
          </a:p>
          <a:p>
            <a:pPr marL="0" indent="0">
              <a:buNone/>
            </a:pPr>
            <a:r>
              <a:rPr lang="en-GB" sz="1600" dirty="0">
                <a:ea typeface="MS Mincho" panose="02020609040205080304" pitchFamily="49" charset="-128"/>
              </a:rPr>
              <a:t>IPS Team Leader</a:t>
            </a:r>
          </a:p>
        </p:txBody>
      </p:sp>
    </p:spTree>
    <p:extLst>
      <p:ext uri="{BB962C8B-B14F-4D97-AF65-F5344CB8AC3E}">
        <p14:creationId xmlns:p14="http://schemas.microsoft.com/office/powerpoint/2010/main" val="3576692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D803E232-754B-1E4F-9B5D-25E9473953F2}"/>
              </a:ext>
            </a:extLst>
          </p:cNvPr>
          <p:cNvSpPr txBox="1">
            <a:spLocks/>
          </p:cNvSpPr>
          <p:nvPr/>
        </p:nvSpPr>
        <p:spPr>
          <a:xfrm>
            <a:off x="462456" y="1417182"/>
            <a:ext cx="8460826" cy="52358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000"/>
              </a:spcAft>
              <a:buFont typeface="Arial" panose="020B0604020202020204" pitchFamily="34" charset="0"/>
              <a:buNone/>
            </a:pPr>
            <a:endParaRPr lang="en-GB" sz="18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4D1A553-F9D0-DA42-B6FE-4342001C2484}"/>
              </a:ext>
            </a:extLst>
          </p:cNvPr>
          <p:cNvSpPr txBox="1"/>
          <p:nvPr/>
        </p:nvSpPr>
        <p:spPr>
          <a:xfrm>
            <a:off x="462456" y="1639614"/>
            <a:ext cx="8219088" cy="400110"/>
          </a:xfrm>
          <a:prstGeom prst="rect">
            <a:avLst/>
          </a:prstGeom>
          <a:noFill/>
        </p:spPr>
        <p:txBody>
          <a:bodyPr wrap="square" rtlCol="0">
            <a:spAutoFit/>
          </a:bodyPr>
          <a:lstStyle/>
          <a:p>
            <a:pPr>
              <a:spcAft>
                <a:spcPts val="500"/>
              </a:spcAft>
            </a:pPr>
            <a:r>
              <a:rPr lang="en-GB" sz="2000" dirty="0">
                <a:latin typeface="Arial" panose="020B0604020202020204" pitchFamily="34" charset="0"/>
                <a:cs typeface="Arial" panose="020B0604020202020204" pitchFamily="34" charset="0"/>
              </a:rPr>
              <a:t>.</a:t>
            </a:r>
          </a:p>
        </p:txBody>
      </p:sp>
      <p:sp>
        <p:nvSpPr>
          <p:cNvPr id="7" name="Content Placeholder 2">
            <a:extLst>
              <a:ext uri="{FF2B5EF4-FFF2-40B4-BE49-F238E27FC236}">
                <a16:creationId xmlns:a16="http://schemas.microsoft.com/office/drawing/2014/main" id="{B2F87D92-90F0-5A4A-BD37-B0B5087535D8}"/>
              </a:ext>
            </a:extLst>
          </p:cNvPr>
          <p:cNvSpPr txBox="1">
            <a:spLocks/>
          </p:cNvSpPr>
          <p:nvPr/>
        </p:nvSpPr>
        <p:spPr>
          <a:xfrm>
            <a:off x="5353048" y="1417182"/>
            <a:ext cx="3449365" cy="4652544"/>
          </a:xfrm>
          <a:prstGeom prst="rect">
            <a:avLst/>
          </a:prstGeom>
          <a:ln>
            <a:solidFill>
              <a:schemeClr val="tx1"/>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b="1" dirty="0">
                <a:latin typeface="Arial" panose="020B0604020202020204" pitchFamily="34" charset="0"/>
                <a:cs typeface="Arial" panose="020B0604020202020204" pitchFamily="34" charset="0"/>
              </a:rPr>
              <a:t>In work with clinical teams</a:t>
            </a:r>
          </a:p>
          <a:p>
            <a:pPr marL="0" indent="0">
              <a:lnSpc>
                <a:spcPct val="100000"/>
              </a:lnSpc>
              <a:spcAft>
                <a:spcPts val="1000"/>
              </a:spcAft>
              <a:buFont typeface="Arial" panose="020B0604020202020204" pitchFamily="34" charset="0"/>
              <a:buNone/>
            </a:pPr>
            <a:r>
              <a:rPr lang="en-GB" sz="2000" i="1" dirty="0">
                <a:latin typeface="Arial" panose="020B0604020202020204" pitchFamily="34" charset="0"/>
                <a:cs typeface="Arial" panose="020B0604020202020204" pitchFamily="34" charset="0"/>
              </a:rPr>
              <a:t>“I share the fact that, at a young age, I was once told by clinicians that I would never work again and how I overcame my challenges, returned to work and have built a career</a:t>
            </a:r>
            <a:r>
              <a:rPr lang="en-GB" i="1" dirty="0">
                <a:latin typeface="Arial" panose="020B0604020202020204" pitchFamily="34" charset="0"/>
                <a:cs typeface="Arial" panose="020B0604020202020204" pitchFamily="34" charset="0"/>
              </a:rPr>
              <a:t>.</a:t>
            </a:r>
            <a:r>
              <a:rPr lang="en-GB" sz="2000" dirty="0">
                <a:latin typeface="Arial" panose="020B0604020202020204" pitchFamily="34" charset="0"/>
                <a:cs typeface="Arial" panose="020B0604020202020204" pitchFamily="34" charset="0"/>
              </a:rPr>
              <a:t> </a:t>
            </a:r>
            <a:r>
              <a:rPr lang="en-GB" sz="2000" i="1" dirty="0">
                <a:latin typeface="Arial" panose="020B0604020202020204" pitchFamily="34" charset="0"/>
                <a:cs typeface="Arial" panose="020B0604020202020204" pitchFamily="34" charset="0"/>
              </a:rPr>
              <a:t>It has led to a challenging of stereotypes and beliefs about what it is possible for the people who use our service to achieve.” </a:t>
            </a:r>
          </a:p>
          <a:p>
            <a:pPr marL="0" indent="0">
              <a:lnSpc>
                <a:spcPct val="100000"/>
              </a:lnSpc>
              <a:spcAft>
                <a:spcPts val="1000"/>
              </a:spcAft>
              <a:buFont typeface="Arial" panose="020B0604020202020204" pitchFamily="34" charset="0"/>
              <a:buNone/>
            </a:pPr>
            <a:r>
              <a:rPr lang="en-GB" sz="1600" dirty="0">
                <a:latin typeface="Arial" panose="020B0604020202020204" pitchFamily="34" charset="0"/>
                <a:cs typeface="Arial" panose="020B0604020202020204" pitchFamily="34" charset="0"/>
              </a:rPr>
              <a:t>IPS Service Leader</a:t>
            </a:r>
          </a:p>
        </p:txBody>
      </p:sp>
      <p:sp>
        <p:nvSpPr>
          <p:cNvPr id="8" name="Content Placeholder 2">
            <a:extLst>
              <a:ext uri="{FF2B5EF4-FFF2-40B4-BE49-F238E27FC236}">
                <a16:creationId xmlns:a16="http://schemas.microsoft.com/office/drawing/2014/main" id="{B977D32B-4779-0E4F-8617-E22C50BBF1B3}"/>
              </a:ext>
            </a:extLst>
          </p:cNvPr>
          <p:cNvSpPr txBox="1">
            <a:spLocks/>
          </p:cNvSpPr>
          <p:nvPr/>
        </p:nvSpPr>
        <p:spPr>
          <a:xfrm>
            <a:off x="378374" y="404649"/>
            <a:ext cx="4656083" cy="5665077"/>
          </a:xfrm>
          <a:prstGeom prst="rect">
            <a:avLst/>
          </a:prstGeom>
          <a:solidFill>
            <a:schemeClr val="bg1"/>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5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50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50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b="1" dirty="0"/>
              <a:t>Within the IPS Team</a:t>
            </a:r>
          </a:p>
          <a:p>
            <a:r>
              <a:rPr lang="en-GB" sz="2000" dirty="0"/>
              <a:t>Increasing the range of expertise available to all team members</a:t>
            </a:r>
          </a:p>
          <a:p>
            <a:r>
              <a:rPr lang="en-GB" sz="2000" dirty="0"/>
              <a:t>Creating an environment where people can talk about challenges they face thus enhancing well-being and effectiveness</a:t>
            </a:r>
          </a:p>
          <a:p>
            <a:pPr marL="0" indent="0">
              <a:buNone/>
            </a:pPr>
            <a:r>
              <a:rPr lang="en-GB" i="1" dirty="0"/>
              <a:t>“</a:t>
            </a:r>
            <a:r>
              <a:rPr lang="en-GB" sz="2000" i="1" dirty="0"/>
              <a:t>When new members join my teams, very early on I talk about my own history of mental ill-health and experience of using mental health services… This has created a culture in our IPS teams where it is OK to speak out about challenges you are facing and accept vulnerabilities as a constructive and powerful tool. “</a:t>
            </a:r>
          </a:p>
          <a:p>
            <a:pPr marL="0" indent="0">
              <a:buNone/>
            </a:pPr>
            <a:r>
              <a:rPr lang="en-GB" sz="1600" dirty="0"/>
              <a:t>IPS Service Leader</a:t>
            </a:r>
          </a:p>
          <a:p>
            <a:endParaRPr lang="en-GB" sz="2000" dirty="0"/>
          </a:p>
          <a:p>
            <a:pPr marL="0" indent="0">
              <a:buNone/>
            </a:pPr>
            <a:endParaRPr lang="en-GB" sz="2000" dirty="0"/>
          </a:p>
        </p:txBody>
      </p:sp>
    </p:spTree>
    <p:extLst>
      <p:ext uri="{BB962C8B-B14F-4D97-AF65-F5344CB8AC3E}">
        <p14:creationId xmlns:p14="http://schemas.microsoft.com/office/powerpoint/2010/main" val="1861869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58EAF-4706-B149-8071-96758BBDB708}"/>
              </a:ext>
            </a:extLst>
          </p:cNvPr>
          <p:cNvSpPr>
            <a:spLocks noGrp="1"/>
          </p:cNvSpPr>
          <p:nvPr>
            <p:ph type="title"/>
          </p:nvPr>
        </p:nvSpPr>
        <p:spPr>
          <a:xfrm>
            <a:off x="329110" y="284456"/>
            <a:ext cx="8001963" cy="767272"/>
          </a:xfrm>
        </p:spPr>
        <p:txBody>
          <a:bodyPr>
            <a:noAutofit/>
          </a:bodyPr>
          <a:lstStyle/>
          <a:p>
            <a:r>
              <a:rPr lang="en-GB" sz="2400" b="1" dirty="0"/>
              <a:t>While the appropriate sharing of personal experience is undoubtedly valuable … there can be risks attached to inappropriate sharing</a:t>
            </a:r>
          </a:p>
        </p:txBody>
      </p:sp>
      <p:sp>
        <p:nvSpPr>
          <p:cNvPr id="5" name="Content Placeholder 2">
            <a:extLst>
              <a:ext uri="{FF2B5EF4-FFF2-40B4-BE49-F238E27FC236}">
                <a16:creationId xmlns:a16="http://schemas.microsoft.com/office/drawing/2014/main" id="{D803E232-754B-1E4F-9B5D-25E9473953F2}"/>
              </a:ext>
            </a:extLst>
          </p:cNvPr>
          <p:cNvSpPr txBox="1">
            <a:spLocks/>
          </p:cNvSpPr>
          <p:nvPr/>
        </p:nvSpPr>
        <p:spPr>
          <a:xfrm>
            <a:off x="462456" y="1417182"/>
            <a:ext cx="8460826" cy="52358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000"/>
              </a:spcAft>
              <a:buFont typeface="Arial" panose="020B0604020202020204" pitchFamily="34" charset="0"/>
              <a:buNone/>
            </a:pPr>
            <a:endParaRPr lang="en-GB" sz="18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4D1A553-F9D0-DA42-B6FE-4342001C2484}"/>
              </a:ext>
            </a:extLst>
          </p:cNvPr>
          <p:cNvSpPr txBox="1"/>
          <p:nvPr/>
        </p:nvSpPr>
        <p:spPr>
          <a:xfrm>
            <a:off x="329110" y="1501264"/>
            <a:ext cx="8594172" cy="4578176"/>
          </a:xfrm>
          <a:prstGeom prst="rect">
            <a:avLst/>
          </a:prstGeom>
          <a:noFill/>
        </p:spPr>
        <p:txBody>
          <a:bodyPr wrap="square" rtlCol="0">
            <a:spAutoFit/>
          </a:bodyPr>
          <a:lstStyle/>
          <a:p>
            <a:pPr lvl="0">
              <a:spcAft>
                <a:spcPts val="500"/>
              </a:spcAft>
            </a:pPr>
            <a:r>
              <a:rPr lang="en-GB" sz="2000" dirty="0">
                <a:solidFill>
                  <a:prstClr val="black"/>
                </a:solidFill>
                <a:latin typeface="Arial" panose="020B0604020202020204" pitchFamily="34" charset="0"/>
                <a:cs typeface="Arial" panose="020B0604020202020204" pitchFamily="34" charset="0"/>
              </a:rPr>
              <a:t>For example</a:t>
            </a:r>
          </a:p>
          <a:p>
            <a:pPr marL="228600" lvl="0" indent="-228600">
              <a:spcAft>
                <a:spcPts val="500"/>
              </a:spcAft>
              <a:buFont typeface="Arial" panose="020B0604020202020204" pitchFamily="34" charset="0"/>
              <a:buChar char="•"/>
            </a:pPr>
            <a:r>
              <a:rPr lang="en-GB" sz="2000" dirty="0">
                <a:solidFill>
                  <a:prstClr val="black"/>
                </a:solidFill>
                <a:latin typeface="Arial" panose="020B0604020202020204" pitchFamily="34" charset="0"/>
                <a:cs typeface="Arial" panose="020B0604020202020204" pitchFamily="34" charset="0"/>
              </a:rPr>
              <a:t>Removing the focus from the client</a:t>
            </a:r>
          </a:p>
          <a:p>
            <a:pPr marL="228600" lvl="0" indent="-228600">
              <a:spcAft>
                <a:spcPts val="500"/>
              </a:spcAft>
              <a:buFont typeface="Arial" panose="020B0604020202020204" pitchFamily="34" charset="0"/>
              <a:buChar char="•"/>
            </a:pPr>
            <a:r>
              <a:rPr lang="en-GB" sz="2000" dirty="0">
                <a:solidFill>
                  <a:prstClr val="black"/>
                </a:solidFill>
                <a:latin typeface="Arial" panose="020B0604020202020204" pitchFamily="34" charset="0"/>
                <a:cs typeface="Arial" panose="020B0604020202020204" pitchFamily="34" charset="0"/>
              </a:rPr>
              <a:t>Burdening them with too much information</a:t>
            </a:r>
          </a:p>
          <a:p>
            <a:pPr marL="228600" lvl="0" indent="-228600">
              <a:spcAft>
                <a:spcPts val="500"/>
              </a:spcAft>
              <a:buFont typeface="Arial" panose="020B0604020202020204" pitchFamily="34" charset="0"/>
              <a:buChar char="•"/>
            </a:pPr>
            <a:r>
              <a:rPr lang="en-GB" sz="2000" dirty="0">
                <a:solidFill>
                  <a:prstClr val="black"/>
                </a:solidFill>
                <a:latin typeface="Arial" panose="020B0604020202020204" pitchFamily="34" charset="0"/>
                <a:cs typeface="Arial" panose="020B0604020202020204" pitchFamily="34" charset="0"/>
              </a:rPr>
              <a:t>Creating confusion over the nature of the relationship</a:t>
            </a:r>
          </a:p>
          <a:p>
            <a:pPr marL="228600" indent="-228600">
              <a:spcAft>
                <a:spcPts val="500"/>
              </a:spcAft>
              <a:buFont typeface="Arial" panose="020B0604020202020204" pitchFamily="34" charset="0"/>
              <a:buChar char="•"/>
            </a:pPr>
            <a:r>
              <a:rPr lang="en-GB" sz="2000">
                <a:solidFill>
                  <a:prstClr val="black"/>
                </a:solidFill>
                <a:latin typeface="Arial" panose="020B0604020202020204" pitchFamily="34" charset="0"/>
                <a:cs typeface="Arial" panose="020B0604020202020204" pitchFamily="34" charset="0"/>
              </a:rPr>
              <a:t>Giving personal contact information to the client</a:t>
            </a:r>
            <a:endParaRPr lang="en-GB" sz="2000" dirty="0">
              <a:solidFill>
                <a:prstClr val="black"/>
              </a:solidFill>
              <a:latin typeface="Arial" panose="020B0604020202020204" pitchFamily="34" charset="0"/>
              <a:cs typeface="Arial" panose="020B0604020202020204" pitchFamily="34" charset="0"/>
            </a:endParaRPr>
          </a:p>
          <a:p>
            <a:pPr marL="228600" lvl="0" indent="-228600">
              <a:spcAft>
                <a:spcPts val="500"/>
              </a:spcAft>
              <a:buFont typeface="Arial" panose="020B0604020202020204" pitchFamily="34" charset="0"/>
              <a:buChar char="•"/>
            </a:pPr>
            <a:r>
              <a:rPr lang="en-GB" sz="2000" dirty="0">
                <a:solidFill>
                  <a:prstClr val="black"/>
                </a:solidFill>
                <a:latin typeface="Arial" panose="020B0604020202020204" pitchFamily="34" charset="0"/>
                <a:cs typeface="Arial" panose="020B0604020202020204" pitchFamily="34" charset="0"/>
              </a:rPr>
              <a:t>Invoking envy</a:t>
            </a:r>
          </a:p>
          <a:p>
            <a:pPr marL="228600" lvl="0" indent="-228600">
              <a:spcAft>
                <a:spcPts val="500"/>
              </a:spcAft>
              <a:buFont typeface="Arial" panose="020B0604020202020204" pitchFamily="34" charset="0"/>
              <a:buChar char="•"/>
            </a:pPr>
            <a:r>
              <a:rPr lang="en-GB" sz="2000" dirty="0">
                <a:solidFill>
                  <a:prstClr val="black"/>
                </a:solidFill>
                <a:latin typeface="Arial" panose="020B0604020202020204" pitchFamily="34" charset="0"/>
                <a:cs typeface="Arial" panose="020B0604020202020204" pitchFamily="34" charset="0"/>
              </a:rPr>
              <a:t>Sharing personal experience for the practitioner’s benefit not the client’s (e.g. wanting to be liked, feel competent…)</a:t>
            </a:r>
          </a:p>
          <a:p>
            <a:pPr marL="228600" lvl="0" indent="-228600">
              <a:spcAft>
                <a:spcPts val="500"/>
              </a:spcAft>
              <a:buFont typeface="Arial" panose="020B0604020202020204" pitchFamily="34" charset="0"/>
              <a:buChar char="•"/>
            </a:pPr>
            <a:r>
              <a:rPr lang="en-GB" sz="2000" dirty="0">
                <a:solidFill>
                  <a:prstClr val="black"/>
                </a:solidFill>
                <a:latin typeface="Arial" panose="020B0604020202020204" pitchFamily="34" charset="0"/>
                <a:cs typeface="Arial" panose="020B0604020202020204" pitchFamily="34" charset="0"/>
              </a:rPr>
              <a:t>Asking the client to keep secrets</a:t>
            </a:r>
          </a:p>
          <a:p>
            <a:pPr marL="228600" lvl="0" indent="-228600">
              <a:spcAft>
                <a:spcPts val="500"/>
              </a:spcAft>
              <a:buFont typeface="Arial" panose="020B0604020202020204" pitchFamily="34" charset="0"/>
              <a:buChar char="•"/>
            </a:pPr>
            <a:r>
              <a:rPr lang="en-GB" sz="2000" dirty="0">
                <a:solidFill>
                  <a:prstClr val="black"/>
                </a:solidFill>
                <a:latin typeface="Arial" panose="020B0604020202020204" pitchFamily="34" charset="0"/>
                <a:cs typeface="Arial" panose="020B0604020202020204" pitchFamily="34" charset="0"/>
              </a:rPr>
              <a:t>Creating difficulties for the practitioner if they share experience that they are not ready to share or opening up subjects they are not comfortable discussing</a:t>
            </a:r>
          </a:p>
          <a:p>
            <a:pPr lvl="0">
              <a:spcAft>
                <a:spcPts val="500"/>
              </a:spcAft>
            </a:pPr>
            <a:r>
              <a:rPr lang="en-GB" sz="1400" dirty="0">
                <a:solidFill>
                  <a:prstClr val="black"/>
                </a:solidFill>
                <a:latin typeface="Arial" panose="020B0604020202020204" pitchFamily="34" charset="0"/>
                <a:cs typeface="Arial" panose="020B0604020202020204" pitchFamily="34" charset="0"/>
              </a:rPr>
              <a:t>(</a:t>
            </a:r>
            <a:r>
              <a:rPr lang="en-GB" sz="1400" dirty="0" err="1">
                <a:solidFill>
                  <a:prstClr val="black"/>
                </a:solidFill>
                <a:latin typeface="Arial" panose="020B0604020202020204" pitchFamily="34" charset="0"/>
                <a:cs typeface="Arial" panose="020B0604020202020204" pitchFamily="34" charset="0"/>
              </a:rPr>
              <a:t>Henretty</a:t>
            </a:r>
            <a:r>
              <a:rPr lang="en-GB" sz="1400" dirty="0">
                <a:solidFill>
                  <a:prstClr val="black"/>
                </a:solidFill>
                <a:latin typeface="Arial" panose="020B0604020202020204" pitchFamily="34" charset="0"/>
                <a:cs typeface="Arial" panose="020B0604020202020204" pitchFamily="34" charset="0"/>
              </a:rPr>
              <a:t> &amp; Levitt, 2010; </a:t>
            </a:r>
            <a:r>
              <a:rPr lang="en-GB" sz="1400" dirty="0" err="1">
                <a:solidFill>
                  <a:prstClr val="black"/>
                </a:solidFill>
                <a:latin typeface="Arial" panose="020B0604020202020204" pitchFamily="34" charset="0"/>
                <a:cs typeface="Arial" panose="020B0604020202020204" pitchFamily="34" charset="0"/>
              </a:rPr>
              <a:t>Audet</a:t>
            </a:r>
            <a:r>
              <a:rPr lang="en-GB" sz="1400" dirty="0">
                <a:solidFill>
                  <a:prstClr val="black"/>
                </a:solidFill>
                <a:latin typeface="Arial" panose="020B0604020202020204" pitchFamily="34" charset="0"/>
                <a:cs typeface="Arial" panose="020B0604020202020204" pitchFamily="34" charset="0"/>
              </a:rPr>
              <a:t> &amp; </a:t>
            </a:r>
            <a:r>
              <a:rPr lang="en-GB" sz="1400" dirty="0" err="1">
                <a:solidFill>
                  <a:prstClr val="black"/>
                </a:solidFill>
                <a:latin typeface="Arial" panose="020B0604020202020204" pitchFamily="34" charset="0"/>
                <a:cs typeface="Arial" panose="020B0604020202020204" pitchFamily="34" charset="0"/>
              </a:rPr>
              <a:t>Everall</a:t>
            </a:r>
            <a:r>
              <a:rPr lang="en-GB" sz="1400" dirty="0">
                <a:solidFill>
                  <a:prstClr val="black"/>
                </a:solidFill>
                <a:latin typeface="Arial" panose="020B0604020202020204" pitchFamily="34" charset="0"/>
                <a:cs typeface="Arial" panose="020B0604020202020204" pitchFamily="34" charset="0"/>
              </a:rPr>
              <a:t>, 2010; Ruddle &amp; </a:t>
            </a:r>
            <a:r>
              <a:rPr lang="en-GB" sz="1400" dirty="0" err="1">
                <a:solidFill>
                  <a:prstClr val="black"/>
                </a:solidFill>
                <a:latin typeface="Arial" panose="020B0604020202020204" pitchFamily="34" charset="0"/>
                <a:cs typeface="Arial" panose="020B0604020202020204" pitchFamily="34" charset="0"/>
              </a:rPr>
              <a:t>Dilks</a:t>
            </a:r>
            <a:r>
              <a:rPr lang="en-GB" sz="1400" dirty="0">
                <a:solidFill>
                  <a:prstClr val="black"/>
                </a:solidFill>
                <a:latin typeface="Arial" panose="020B0604020202020204" pitchFamily="34" charset="0"/>
                <a:cs typeface="Arial" panose="020B0604020202020204" pitchFamily="34" charset="0"/>
              </a:rPr>
              <a:t>, 2015; Dunlop, 2021)</a:t>
            </a:r>
          </a:p>
        </p:txBody>
      </p:sp>
    </p:spTree>
    <p:extLst>
      <p:ext uri="{BB962C8B-B14F-4D97-AF65-F5344CB8AC3E}">
        <p14:creationId xmlns:p14="http://schemas.microsoft.com/office/powerpoint/2010/main" val="3611163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58EAF-4706-B149-8071-96758BBDB708}"/>
              </a:ext>
            </a:extLst>
          </p:cNvPr>
          <p:cNvSpPr>
            <a:spLocks noGrp="1"/>
          </p:cNvSpPr>
          <p:nvPr>
            <p:ph type="title"/>
          </p:nvPr>
        </p:nvSpPr>
        <p:spPr>
          <a:xfrm>
            <a:off x="360641" y="210884"/>
            <a:ext cx="8001963" cy="882192"/>
          </a:xfrm>
        </p:spPr>
        <p:txBody>
          <a:bodyPr>
            <a:noAutofit/>
          </a:bodyPr>
          <a:lstStyle/>
          <a:p>
            <a:r>
              <a:rPr lang="en-GB" sz="2400" b="1" dirty="0"/>
              <a:t>Guidelines for practitioners in the appropriate sharing of personal information</a:t>
            </a:r>
          </a:p>
        </p:txBody>
      </p:sp>
      <p:sp>
        <p:nvSpPr>
          <p:cNvPr id="5" name="Content Placeholder 2">
            <a:extLst>
              <a:ext uri="{FF2B5EF4-FFF2-40B4-BE49-F238E27FC236}">
                <a16:creationId xmlns:a16="http://schemas.microsoft.com/office/drawing/2014/main" id="{D803E232-754B-1E4F-9B5D-25E9473953F2}"/>
              </a:ext>
            </a:extLst>
          </p:cNvPr>
          <p:cNvSpPr txBox="1">
            <a:spLocks/>
          </p:cNvSpPr>
          <p:nvPr/>
        </p:nvSpPr>
        <p:spPr>
          <a:xfrm>
            <a:off x="462456" y="1417182"/>
            <a:ext cx="8460826" cy="52358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000"/>
              </a:spcAft>
              <a:buFont typeface="Arial" panose="020B0604020202020204" pitchFamily="34" charset="0"/>
              <a:buNone/>
            </a:pPr>
            <a:endParaRPr lang="en-GB" sz="18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4D1A553-F9D0-DA42-B6FE-4342001C2484}"/>
              </a:ext>
            </a:extLst>
          </p:cNvPr>
          <p:cNvSpPr txBox="1"/>
          <p:nvPr/>
        </p:nvSpPr>
        <p:spPr>
          <a:xfrm>
            <a:off x="551795" y="1417182"/>
            <a:ext cx="8219088" cy="4716997"/>
          </a:xfrm>
          <a:prstGeom prst="rect">
            <a:avLst/>
          </a:prstGeom>
          <a:noFill/>
        </p:spPr>
        <p:txBody>
          <a:bodyPr wrap="square" rtlCol="0">
            <a:spAutoFit/>
          </a:bodyPr>
          <a:lstStyle/>
          <a:p>
            <a:pPr lvl="0" algn="ctr">
              <a:lnSpc>
                <a:spcPct val="120000"/>
              </a:lnSpc>
              <a:spcAft>
                <a:spcPts val="1000"/>
              </a:spcAft>
            </a:pPr>
            <a:r>
              <a:rPr lang="en-GB" sz="1700" i="1" dirty="0">
                <a:solidFill>
                  <a:prstClr val="black"/>
                </a:solidFill>
                <a:latin typeface="Arial" panose="020B0604020202020204" pitchFamily="34" charset="0"/>
                <a:cs typeface="Arial" panose="020B0604020202020204" pitchFamily="34" charset="0"/>
              </a:rPr>
              <a:t>“Everyone is doing it but no one is talking about it.  It is time we started.”</a:t>
            </a:r>
          </a:p>
          <a:p>
            <a:pPr lvl="0" algn="ctr">
              <a:lnSpc>
                <a:spcPct val="120000"/>
              </a:lnSpc>
              <a:spcAft>
                <a:spcPts val="1000"/>
              </a:spcAft>
            </a:pPr>
            <a:r>
              <a:rPr lang="en-GB" sz="1400" dirty="0">
                <a:solidFill>
                  <a:prstClr val="black"/>
                </a:solidFill>
                <a:latin typeface="Arial" panose="020B0604020202020204" pitchFamily="34" charset="0"/>
                <a:cs typeface="Arial" panose="020B0604020202020204" pitchFamily="34" charset="0"/>
              </a:rPr>
              <a:t>Ruddle and </a:t>
            </a:r>
            <a:r>
              <a:rPr lang="en-GB" sz="1400" dirty="0" err="1">
                <a:solidFill>
                  <a:prstClr val="black"/>
                </a:solidFill>
                <a:latin typeface="Arial" panose="020B0604020202020204" pitchFamily="34" charset="0"/>
                <a:cs typeface="Arial" panose="020B0604020202020204" pitchFamily="34" charset="0"/>
              </a:rPr>
              <a:t>Dilks</a:t>
            </a:r>
            <a:r>
              <a:rPr lang="en-GB" sz="1400" dirty="0">
                <a:solidFill>
                  <a:prstClr val="black"/>
                </a:solidFill>
                <a:latin typeface="Arial" panose="020B0604020202020204" pitchFamily="34" charset="0"/>
                <a:cs typeface="Arial" panose="020B0604020202020204" pitchFamily="34" charset="0"/>
              </a:rPr>
              <a:t>, 2015</a:t>
            </a:r>
          </a:p>
          <a:p>
            <a:pPr marL="228600" lvl="0" indent="-228600">
              <a:lnSpc>
                <a:spcPct val="120000"/>
              </a:lnSpc>
              <a:spcAft>
                <a:spcPts val="1000"/>
              </a:spcAft>
              <a:buFont typeface="Arial" panose="020B0604020202020204" pitchFamily="34" charset="0"/>
              <a:buChar char="•"/>
            </a:pPr>
            <a:r>
              <a:rPr lang="en-GB" dirty="0">
                <a:solidFill>
                  <a:prstClr val="black"/>
                </a:solidFill>
                <a:latin typeface="Arial" panose="020B0604020202020204" pitchFamily="34" charset="0"/>
                <a:cs typeface="Arial" panose="020B0604020202020204" pitchFamily="34" charset="0"/>
              </a:rPr>
              <a:t>The training of Peer Support Workers addresses the appropriate sharing of information about lived experience of mental health challenges</a:t>
            </a:r>
          </a:p>
          <a:p>
            <a:pPr marL="228600" lvl="0" indent="-228600">
              <a:lnSpc>
                <a:spcPct val="120000"/>
              </a:lnSpc>
              <a:spcAft>
                <a:spcPts val="1000"/>
              </a:spcAft>
              <a:buFont typeface="Arial" panose="020B0604020202020204" pitchFamily="34" charset="0"/>
              <a:buChar char="•"/>
            </a:pPr>
            <a:r>
              <a:rPr lang="en-GB" dirty="0">
                <a:solidFill>
                  <a:prstClr val="black"/>
                </a:solidFill>
                <a:latin typeface="Arial" panose="020B0604020202020204" pitchFamily="34" charset="0"/>
                <a:cs typeface="Arial" panose="020B0604020202020204" pitchFamily="34" charset="0"/>
              </a:rPr>
              <a:t>A number of guidelines have been developed relating to mental health practitioners sharing their lived experience of mental health challenges </a:t>
            </a:r>
            <a:r>
              <a:rPr lang="en-GB" sz="1400" dirty="0">
                <a:solidFill>
                  <a:prstClr val="black"/>
                </a:solidFill>
                <a:latin typeface="Arial" panose="020B0604020202020204" pitchFamily="34" charset="0"/>
                <a:cs typeface="Arial" panose="020B0604020202020204" pitchFamily="34" charset="0"/>
              </a:rPr>
              <a:t>(for example, </a:t>
            </a:r>
            <a:r>
              <a:rPr lang="en-GB" sz="1400" dirty="0" err="1">
                <a:solidFill>
                  <a:prstClr val="black"/>
                </a:solidFill>
                <a:latin typeface="Arial" panose="020B0604020202020204" pitchFamily="34" charset="0"/>
                <a:cs typeface="Arial" panose="020B0604020202020204" pitchFamily="34" charset="0"/>
              </a:rPr>
              <a:t>Scior</a:t>
            </a:r>
            <a:r>
              <a:rPr lang="en-GB" sz="1400" dirty="0">
                <a:solidFill>
                  <a:prstClr val="black"/>
                </a:solidFill>
                <a:latin typeface="Arial" panose="020B0604020202020204" pitchFamily="34" charset="0"/>
                <a:cs typeface="Arial" panose="020B0604020202020204" pitchFamily="34" charset="0"/>
              </a:rPr>
              <a:t>, 2017;  </a:t>
            </a:r>
            <a:r>
              <a:rPr lang="en-GB" sz="1400" dirty="0" err="1">
                <a:solidFill>
                  <a:prstClr val="black"/>
                </a:solidFill>
                <a:latin typeface="Arial" panose="020B0604020202020204" pitchFamily="34" charset="0"/>
                <a:cs typeface="Arial" panose="020B0604020202020204" pitchFamily="34" charset="0"/>
              </a:rPr>
              <a:t>Meddings</a:t>
            </a:r>
            <a:r>
              <a:rPr lang="en-GB" sz="1400" dirty="0">
                <a:solidFill>
                  <a:prstClr val="black"/>
                </a:solidFill>
                <a:latin typeface="Arial" panose="020B0604020202020204" pitchFamily="34" charset="0"/>
                <a:cs typeface="Arial" panose="020B0604020202020204" pitchFamily="34" charset="0"/>
              </a:rPr>
              <a:t>, Morgan &amp; Roberts, 2019)</a:t>
            </a:r>
          </a:p>
          <a:p>
            <a:pPr marL="228600" lvl="0" indent="-228600">
              <a:lnSpc>
                <a:spcPct val="120000"/>
              </a:lnSpc>
              <a:spcAft>
                <a:spcPts val="1000"/>
              </a:spcAft>
              <a:buFont typeface="Arial" panose="020B0604020202020204" pitchFamily="34" charset="0"/>
              <a:buChar char="•"/>
            </a:pPr>
            <a:r>
              <a:rPr lang="en-GB" dirty="0">
                <a:solidFill>
                  <a:prstClr val="black"/>
                </a:solidFill>
                <a:latin typeface="Arial" panose="020B0604020202020204" pitchFamily="34" charset="0"/>
                <a:cs typeface="Arial" panose="020B0604020202020204" pitchFamily="34" charset="0"/>
              </a:rPr>
              <a:t>There are guidelines about professional/client relationships more generally that may be relevant to the sharing of personal information </a:t>
            </a:r>
            <a:r>
              <a:rPr lang="en-GB" sz="1400" dirty="0">
                <a:solidFill>
                  <a:prstClr val="black"/>
                </a:solidFill>
                <a:latin typeface="Arial" panose="020B0604020202020204" pitchFamily="34" charset="0"/>
                <a:cs typeface="Arial" panose="020B0604020202020204" pitchFamily="34" charset="0"/>
              </a:rPr>
              <a:t>(for example, College of Nurses of Ontario, 2006)</a:t>
            </a:r>
          </a:p>
          <a:p>
            <a:pPr marL="228600" lvl="0" indent="-228600">
              <a:lnSpc>
                <a:spcPct val="120000"/>
              </a:lnSpc>
              <a:spcAft>
                <a:spcPts val="1000"/>
              </a:spcAft>
              <a:buFont typeface="Arial" panose="020B0604020202020204" pitchFamily="34" charset="0"/>
              <a:buChar char="•"/>
            </a:pPr>
            <a:r>
              <a:rPr lang="en-GB" dirty="0">
                <a:solidFill>
                  <a:prstClr val="black"/>
                </a:solidFill>
                <a:latin typeface="Arial" panose="020B0604020202020204" pitchFamily="34" charset="0"/>
                <a:cs typeface="Arial" panose="020B0604020202020204" pitchFamily="34" charset="0"/>
              </a:rPr>
              <a:t>More recently, some organisations have been developing more specific guidelines for the sharing of personal information in mental health practice </a:t>
            </a:r>
            <a:r>
              <a:rPr lang="en-GB" sz="1400" dirty="0">
                <a:solidFill>
                  <a:prstClr val="black"/>
                </a:solidFill>
                <a:latin typeface="Arial" panose="020B0604020202020204" pitchFamily="34" charset="0"/>
                <a:cs typeface="Arial" panose="020B0604020202020204" pitchFamily="34" charset="0"/>
              </a:rPr>
              <a:t>(e.g. Dorset Healthcare – Morgan &amp; Lawson, 2015; Dunlop et al, 2021)</a:t>
            </a:r>
          </a:p>
        </p:txBody>
      </p:sp>
    </p:spTree>
    <p:extLst>
      <p:ext uri="{BB962C8B-B14F-4D97-AF65-F5344CB8AC3E}">
        <p14:creationId xmlns:p14="http://schemas.microsoft.com/office/powerpoint/2010/main" val="1961864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58EAF-4706-B149-8071-96758BBDB708}"/>
              </a:ext>
            </a:extLst>
          </p:cNvPr>
          <p:cNvSpPr>
            <a:spLocks noGrp="1"/>
          </p:cNvSpPr>
          <p:nvPr>
            <p:ph type="title"/>
          </p:nvPr>
        </p:nvSpPr>
        <p:spPr/>
        <p:txBody>
          <a:bodyPr>
            <a:noAutofit/>
          </a:bodyPr>
          <a:lstStyle/>
          <a:p>
            <a:r>
              <a:rPr lang="en-GB" sz="2400" b="1" dirty="0">
                <a:solidFill>
                  <a:prstClr val="black"/>
                </a:solidFill>
              </a:rPr>
              <a:t>Within UK IPS services</a:t>
            </a:r>
            <a:endParaRPr lang="en-GB" sz="2400" b="1" dirty="0"/>
          </a:p>
        </p:txBody>
      </p:sp>
      <p:sp>
        <p:nvSpPr>
          <p:cNvPr id="5" name="Content Placeholder 2">
            <a:extLst>
              <a:ext uri="{FF2B5EF4-FFF2-40B4-BE49-F238E27FC236}">
                <a16:creationId xmlns:a16="http://schemas.microsoft.com/office/drawing/2014/main" id="{D803E232-754B-1E4F-9B5D-25E9473953F2}"/>
              </a:ext>
            </a:extLst>
          </p:cNvPr>
          <p:cNvSpPr txBox="1">
            <a:spLocks/>
          </p:cNvSpPr>
          <p:nvPr/>
        </p:nvSpPr>
        <p:spPr>
          <a:xfrm>
            <a:off x="462456" y="1417182"/>
            <a:ext cx="8460826" cy="52358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000"/>
              </a:spcAft>
              <a:buFont typeface="Arial" panose="020B0604020202020204" pitchFamily="34" charset="0"/>
              <a:buNone/>
            </a:pPr>
            <a:endParaRPr lang="en-GB" sz="1800"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D137687-BDF2-5D4B-8AFE-AFF3E7F9D3F4}"/>
              </a:ext>
            </a:extLst>
          </p:cNvPr>
          <p:cNvSpPr txBox="1"/>
          <p:nvPr/>
        </p:nvSpPr>
        <p:spPr>
          <a:xfrm>
            <a:off x="360641" y="1417182"/>
            <a:ext cx="8478558" cy="4670509"/>
          </a:xfrm>
          <a:prstGeom prst="rect">
            <a:avLst/>
          </a:prstGeom>
          <a:noFill/>
          <a:ln>
            <a:solidFill>
              <a:schemeClr val="tx1"/>
            </a:solidFill>
          </a:ln>
        </p:spPr>
        <p:txBody>
          <a:bodyPr wrap="square" rtlCol="0">
            <a:spAutoFit/>
          </a:bodyPr>
          <a:lstStyle/>
          <a:p>
            <a:pPr marL="228600" lvl="0" indent="-228600">
              <a:spcAft>
                <a:spcPts val="500"/>
              </a:spcAft>
              <a:buFont typeface="Arial" panose="020B0604020202020204" pitchFamily="34" charset="0"/>
              <a:buChar char="•"/>
            </a:pPr>
            <a:r>
              <a:rPr lang="en-GB" sz="2000" dirty="0">
                <a:solidFill>
                  <a:prstClr val="black"/>
                </a:solidFill>
                <a:latin typeface="Arial" panose="020B0604020202020204" pitchFamily="34" charset="0"/>
                <a:cs typeface="Arial" panose="020B0604020202020204" pitchFamily="34" charset="0"/>
              </a:rPr>
              <a:t>We have done a lot of work with clients about their sharing of personal information (‘disclosure’)</a:t>
            </a:r>
          </a:p>
          <a:p>
            <a:pPr marL="228600" lvl="0" indent="-228600">
              <a:spcAft>
                <a:spcPts val="500"/>
              </a:spcAft>
              <a:buFont typeface="Arial" panose="020B0604020202020204" pitchFamily="34" charset="0"/>
              <a:buChar char="•"/>
            </a:pPr>
            <a:r>
              <a:rPr lang="en-GB" sz="2000" b="1" dirty="0">
                <a:solidFill>
                  <a:prstClr val="black"/>
                </a:solidFill>
                <a:latin typeface="Arial" panose="020B0604020202020204" pitchFamily="34" charset="0"/>
                <a:cs typeface="Arial" panose="020B0604020202020204" pitchFamily="34" charset="0"/>
              </a:rPr>
              <a:t>We have not developed guidelines for practitioners using our personal experience in our work</a:t>
            </a:r>
          </a:p>
          <a:p>
            <a:pPr lvl="0">
              <a:spcAft>
                <a:spcPts val="500"/>
              </a:spcAft>
            </a:pPr>
            <a:endParaRPr lang="en-GB" sz="2000" dirty="0">
              <a:solidFill>
                <a:prstClr val="black"/>
              </a:solidFill>
              <a:latin typeface="Arial" panose="020B0604020202020204" pitchFamily="34" charset="0"/>
              <a:cs typeface="Arial" panose="020B0604020202020204" pitchFamily="34" charset="0"/>
            </a:endParaRPr>
          </a:p>
          <a:p>
            <a:pPr lvl="0">
              <a:spcAft>
                <a:spcPts val="1000"/>
              </a:spcAft>
            </a:pPr>
            <a:r>
              <a:rPr lang="en-GB" sz="2000" b="1" dirty="0">
                <a:solidFill>
                  <a:prstClr val="black"/>
                </a:solidFill>
                <a:latin typeface="Arial" panose="020B0604020202020204" pitchFamily="34" charset="0"/>
                <a:cs typeface="Arial" panose="020B0604020202020204" pitchFamily="34" charset="0"/>
              </a:rPr>
              <a:t>There can be no simple ‘all or nothing’ rules</a:t>
            </a:r>
          </a:p>
          <a:p>
            <a:pPr marL="342900" lvl="0" indent="-342900">
              <a:spcAft>
                <a:spcPts val="1000"/>
              </a:spcAft>
              <a:buFont typeface="Arial" panose="020B0604020202020204" pitchFamily="34" charset="0"/>
              <a:buChar char="•"/>
            </a:pPr>
            <a:r>
              <a:rPr lang="en-GB" sz="2000" dirty="0">
                <a:solidFill>
                  <a:prstClr val="black"/>
                </a:solidFill>
                <a:latin typeface="Arial" panose="020B0604020202020204" pitchFamily="34" charset="0"/>
                <a:cs typeface="Arial" panose="020B0604020202020204" pitchFamily="34" charset="0"/>
              </a:rPr>
              <a:t>Cannot replace ‘tell nothing’ with ‘tell everything’: these are not friendships but special privileged relationships</a:t>
            </a:r>
          </a:p>
          <a:p>
            <a:pPr marL="342900" lvl="0" indent="-342900">
              <a:spcAft>
                <a:spcPts val="500"/>
              </a:spcAft>
              <a:buFont typeface="Arial" panose="020B0604020202020204" pitchFamily="34" charset="0"/>
              <a:buChar char="•"/>
            </a:pPr>
            <a:r>
              <a:rPr lang="en-GB" sz="2000" dirty="0">
                <a:solidFill>
                  <a:prstClr val="black"/>
                </a:solidFill>
                <a:latin typeface="Arial" panose="020B0604020202020204" pitchFamily="34" charset="0"/>
                <a:cs typeface="Arial" panose="020B0604020202020204" pitchFamily="34" charset="0"/>
              </a:rPr>
              <a:t>Need to move to the ‘grey areas’: What? Why? When? With whom? How? How much?</a:t>
            </a:r>
          </a:p>
          <a:p>
            <a:pPr lvl="1">
              <a:spcAft>
                <a:spcPts val="500"/>
              </a:spcAft>
            </a:pPr>
            <a:endParaRPr lang="en-GB" sz="2000" b="1" dirty="0">
              <a:solidFill>
                <a:prstClr val="black"/>
              </a:solidFill>
              <a:latin typeface="Arial" panose="020B0604020202020204" pitchFamily="34" charset="0"/>
              <a:cs typeface="Arial" panose="020B0604020202020204" pitchFamily="34" charset="0"/>
            </a:endParaRPr>
          </a:p>
          <a:p>
            <a:pPr lvl="0" algn="ctr">
              <a:spcAft>
                <a:spcPts val="1000"/>
              </a:spcAft>
            </a:pPr>
            <a:r>
              <a:rPr lang="en-GB" sz="2000" b="1" dirty="0">
                <a:solidFill>
                  <a:prstClr val="black"/>
                </a:solidFill>
                <a:latin typeface="Arial" panose="020B0604020202020204" pitchFamily="34" charset="0"/>
                <a:cs typeface="Arial" panose="020B0604020202020204" pitchFamily="34" charset="0"/>
              </a:rPr>
              <a:t>Ultimately always guided by the purpose of the relationship: to support people in gaining and sustaining employment</a:t>
            </a:r>
            <a:endParaRPr lang="en-GB" sz="2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9220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4956D86B-1FC0-5548-B792-B1E56B6DE4D6}"/>
              </a:ext>
            </a:extLst>
          </p:cNvPr>
          <p:cNvSpPr txBox="1">
            <a:spLocks/>
          </p:cNvSpPr>
          <p:nvPr/>
        </p:nvSpPr>
        <p:spPr>
          <a:xfrm>
            <a:off x="4909546" y="2903585"/>
            <a:ext cx="4637160" cy="355249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000"/>
              </a:spcAft>
              <a:buFont typeface="Arial" panose="020B0604020202020204" pitchFamily="34" charset="0"/>
              <a:buNone/>
            </a:pPr>
            <a:endParaRPr lang="en-GB" sz="2000" b="1" dirty="0">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2BB56157-E2EE-AB46-A3EA-10B0D2E53583}"/>
              </a:ext>
            </a:extLst>
          </p:cNvPr>
          <p:cNvSpPr txBox="1">
            <a:spLocks/>
          </p:cNvSpPr>
          <p:nvPr/>
        </p:nvSpPr>
        <p:spPr>
          <a:xfrm>
            <a:off x="272385" y="1394234"/>
            <a:ext cx="7803305" cy="4778224"/>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spcAft>
                <a:spcPts val="2000"/>
              </a:spcAft>
              <a:buNone/>
            </a:pPr>
            <a:r>
              <a:rPr lang="en-GB" b="1" dirty="0">
                <a:latin typeface="Arial" panose="020B0604020202020204" pitchFamily="34" charset="0"/>
                <a:cs typeface="Arial" panose="020B0604020202020204" pitchFamily="34" charset="0"/>
              </a:rPr>
              <a:t>What do you think about IPS practitioners appropriately sharing relevant personal information and experience (alongside their professional skills) in IPS work?</a:t>
            </a:r>
          </a:p>
          <a:p>
            <a:pPr marL="0" indent="0">
              <a:lnSpc>
                <a:spcPct val="110000"/>
              </a:lnSpc>
              <a:spcBef>
                <a:spcPts val="0"/>
              </a:spcBef>
              <a:spcAft>
                <a:spcPts val="2000"/>
              </a:spcAft>
              <a:buNone/>
            </a:pPr>
            <a:r>
              <a:rPr lang="en-GB" b="1" dirty="0">
                <a:latin typeface="Arial" panose="020B0604020202020204" pitchFamily="34" charset="0"/>
                <a:cs typeface="Arial" panose="020B0604020202020204" pitchFamily="34" charset="0"/>
              </a:rPr>
              <a:t>How have you used personal information and experience in your IPS practice?</a:t>
            </a:r>
          </a:p>
          <a:p>
            <a:pPr marL="0" indent="0">
              <a:lnSpc>
                <a:spcPct val="110000"/>
              </a:lnSpc>
              <a:spcBef>
                <a:spcPts val="0"/>
              </a:spcBef>
              <a:spcAft>
                <a:spcPts val="2000"/>
              </a:spcAft>
              <a:buNone/>
            </a:pPr>
            <a:r>
              <a:rPr lang="en-GB" b="1" dirty="0">
                <a:latin typeface="Arial" panose="020B0604020202020204" pitchFamily="34" charset="0"/>
                <a:cs typeface="Arial" panose="020B0604020202020204" pitchFamily="34" charset="0"/>
              </a:rPr>
              <a:t>Do you have any guidelines about sharing personal information and experience in your service?</a:t>
            </a:r>
          </a:p>
          <a:p>
            <a:pPr marL="0" indent="0">
              <a:lnSpc>
                <a:spcPct val="110000"/>
              </a:lnSpc>
              <a:spcBef>
                <a:spcPts val="0"/>
              </a:spcBef>
              <a:spcAft>
                <a:spcPts val="2000"/>
              </a:spcAft>
              <a:buNone/>
            </a:pPr>
            <a:endParaRPr lang="en-GB" b="1" dirty="0">
              <a:latin typeface="Arial" panose="020B0604020202020204" pitchFamily="34" charset="0"/>
              <a:cs typeface="Arial" panose="020B0604020202020204" pitchFamily="34" charset="0"/>
            </a:endParaRPr>
          </a:p>
          <a:p>
            <a:pPr marL="0" indent="0">
              <a:lnSpc>
                <a:spcPct val="110000"/>
              </a:lnSpc>
              <a:spcBef>
                <a:spcPts val="0"/>
              </a:spcBef>
              <a:spcAft>
                <a:spcPts val="2000"/>
              </a:spcAft>
              <a:buNone/>
            </a:pPr>
            <a:endParaRPr lang="en-GB" b="1"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BA52CB9F-27E0-0B45-AA01-2CE32DD270CE}"/>
              </a:ext>
            </a:extLst>
          </p:cNvPr>
          <p:cNvSpPr>
            <a:spLocks noGrp="1"/>
          </p:cNvSpPr>
          <p:nvPr>
            <p:ph type="title"/>
          </p:nvPr>
        </p:nvSpPr>
        <p:spPr>
          <a:xfrm>
            <a:off x="360641" y="210884"/>
            <a:ext cx="8001963" cy="767272"/>
          </a:xfrm>
        </p:spPr>
        <p:txBody>
          <a:bodyPr>
            <a:noAutofit/>
          </a:bodyPr>
          <a:lstStyle/>
          <a:p>
            <a:r>
              <a:rPr lang="en-GB" sz="2800" b="1" dirty="0">
                <a:solidFill>
                  <a:prstClr val="black"/>
                </a:solidFill>
              </a:rPr>
              <a:t>Questions, comments, reflections …</a:t>
            </a:r>
            <a:endParaRPr lang="en-GB" sz="2800" b="1" dirty="0"/>
          </a:p>
        </p:txBody>
      </p:sp>
    </p:spTree>
    <p:extLst>
      <p:ext uri="{BB962C8B-B14F-4D97-AF65-F5344CB8AC3E}">
        <p14:creationId xmlns:p14="http://schemas.microsoft.com/office/powerpoint/2010/main" val="118194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D803E232-754B-1E4F-9B5D-25E9473953F2}"/>
              </a:ext>
            </a:extLst>
          </p:cNvPr>
          <p:cNvSpPr txBox="1">
            <a:spLocks/>
          </p:cNvSpPr>
          <p:nvPr/>
        </p:nvSpPr>
        <p:spPr>
          <a:xfrm>
            <a:off x="462456" y="1417182"/>
            <a:ext cx="8460826" cy="52358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000"/>
              </a:spcAft>
              <a:buFont typeface="Arial" panose="020B0604020202020204" pitchFamily="34" charset="0"/>
              <a:buNone/>
            </a:pPr>
            <a:endParaRPr lang="en-GB" sz="18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4D1A553-F9D0-DA42-B6FE-4342001C2484}"/>
              </a:ext>
            </a:extLst>
          </p:cNvPr>
          <p:cNvSpPr txBox="1"/>
          <p:nvPr/>
        </p:nvSpPr>
        <p:spPr>
          <a:xfrm>
            <a:off x="462456" y="1417182"/>
            <a:ext cx="8219088" cy="4901342"/>
          </a:xfrm>
          <a:prstGeom prst="rect">
            <a:avLst/>
          </a:prstGeom>
          <a:noFill/>
        </p:spPr>
        <p:txBody>
          <a:bodyPr wrap="square" rtlCol="0">
            <a:spAutoFit/>
          </a:bodyPr>
          <a:lstStyle/>
          <a:p>
            <a:pPr lvl="0">
              <a:spcAft>
                <a:spcPts val="500"/>
              </a:spcAft>
            </a:pPr>
            <a:r>
              <a:rPr lang="en-GB" sz="2400" dirty="0">
                <a:solidFill>
                  <a:prstClr val="black"/>
                </a:solidFill>
                <a:latin typeface="Arial" panose="020B0604020202020204" pitchFamily="34" charset="0"/>
                <a:cs typeface="Arial" panose="020B0604020202020204" pitchFamily="34" charset="0"/>
              </a:rPr>
              <a:t>Within IPS Grow in the UK  we have been working on guidelines about sharing personal information and experience in IPS work… and we have produced a briefing paper </a:t>
            </a:r>
            <a:r>
              <a:rPr lang="en-GB" sz="2400" b="1" i="1" dirty="0">
                <a:solidFill>
                  <a:prstClr val="black"/>
                </a:solidFill>
                <a:latin typeface="Arial" panose="020B0604020202020204" pitchFamily="34" charset="0"/>
                <a:cs typeface="Arial" panose="020B0604020202020204" pitchFamily="34" charset="0"/>
              </a:rPr>
              <a:t>on ‘Valuing and Using Lived Experience in IPS Practice’</a:t>
            </a:r>
            <a:r>
              <a:rPr lang="en-GB" sz="2400" dirty="0">
                <a:solidFill>
                  <a:prstClr val="black"/>
                </a:solidFill>
                <a:latin typeface="Arial" panose="020B0604020202020204" pitchFamily="34" charset="0"/>
                <a:cs typeface="Arial" panose="020B0604020202020204" pitchFamily="34" charset="0"/>
              </a:rPr>
              <a:t> that will be launched in October</a:t>
            </a:r>
          </a:p>
          <a:p>
            <a:pPr marL="228600" lvl="0" indent="-228600">
              <a:spcAft>
                <a:spcPts val="500"/>
              </a:spcAft>
              <a:buFontTx/>
              <a:buChar char="-"/>
            </a:pPr>
            <a:r>
              <a:rPr lang="en-GB" sz="2000" dirty="0">
                <a:solidFill>
                  <a:prstClr val="black"/>
                </a:solidFill>
                <a:latin typeface="Arial" panose="020B0604020202020204" pitchFamily="34" charset="0"/>
                <a:cs typeface="Arial" panose="020B0604020202020204" pitchFamily="34" charset="0"/>
              </a:rPr>
              <a:t>Reviewed existing work and good practice in other areas of mental health work</a:t>
            </a:r>
          </a:p>
          <a:p>
            <a:pPr marL="228600" lvl="0" indent="-228600">
              <a:spcAft>
                <a:spcPts val="500"/>
              </a:spcAft>
              <a:buFontTx/>
              <a:buChar char="-"/>
            </a:pPr>
            <a:r>
              <a:rPr lang="en-GB" sz="2000" dirty="0">
                <a:solidFill>
                  <a:prstClr val="black"/>
                </a:solidFill>
                <a:latin typeface="Arial" panose="020B0604020202020204" pitchFamily="34" charset="0"/>
                <a:cs typeface="Arial" panose="020B0604020202020204" pitchFamily="34" charset="0"/>
              </a:rPr>
              <a:t>Set up a ‘task and finish group’ comprised of national/regional leads, IPS service and team leaders and employment specialists from across the UK (including practitioners with lived experience of mental health challenges)</a:t>
            </a:r>
          </a:p>
          <a:p>
            <a:pPr marL="228600" lvl="0" indent="-228600">
              <a:spcAft>
                <a:spcPts val="500"/>
              </a:spcAft>
              <a:buFontTx/>
              <a:buChar char="-"/>
            </a:pPr>
            <a:r>
              <a:rPr lang="en-GB" sz="2000" dirty="0">
                <a:solidFill>
                  <a:prstClr val="black"/>
                </a:solidFill>
                <a:latin typeface="Arial" panose="020B0604020202020204" pitchFamily="34" charset="0"/>
                <a:cs typeface="Arial" panose="020B0604020202020204" pitchFamily="34" charset="0"/>
              </a:rPr>
              <a:t>Put out a call through IPS Grow networks to IPS practitioners across the country asking them to send in examples of their use of personal experience in their work</a:t>
            </a:r>
          </a:p>
        </p:txBody>
      </p:sp>
    </p:spTree>
    <p:extLst>
      <p:ext uri="{BB962C8B-B14F-4D97-AF65-F5344CB8AC3E}">
        <p14:creationId xmlns:p14="http://schemas.microsoft.com/office/powerpoint/2010/main" val="174815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58EAF-4706-B149-8071-96758BBDB708}"/>
              </a:ext>
            </a:extLst>
          </p:cNvPr>
          <p:cNvSpPr>
            <a:spLocks noGrp="1"/>
          </p:cNvSpPr>
          <p:nvPr>
            <p:ph type="title"/>
          </p:nvPr>
        </p:nvSpPr>
        <p:spPr/>
        <p:txBody>
          <a:bodyPr>
            <a:noAutofit/>
          </a:bodyPr>
          <a:lstStyle/>
          <a:p>
            <a:r>
              <a:rPr lang="en-GB" sz="2400" b="1" dirty="0"/>
              <a:t>The UK IPS Grow briefing paper … </a:t>
            </a:r>
          </a:p>
        </p:txBody>
      </p:sp>
      <p:sp>
        <p:nvSpPr>
          <p:cNvPr id="5" name="Content Placeholder 2">
            <a:extLst>
              <a:ext uri="{FF2B5EF4-FFF2-40B4-BE49-F238E27FC236}">
                <a16:creationId xmlns:a16="http://schemas.microsoft.com/office/drawing/2014/main" id="{D803E232-754B-1E4F-9B5D-25E9473953F2}"/>
              </a:ext>
            </a:extLst>
          </p:cNvPr>
          <p:cNvSpPr txBox="1">
            <a:spLocks/>
          </p:cNvSpPr>
          <p:nvPr/>
        </p:nvSpPr>
        <p:spPr>
          <a:xfrm>
            <a:off x="462456" y="1417182"/>
            <a:ext cx="8460826" cy="52358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000"/>
              </a:spcAft>
              <a:buFont typeface="Arial" panose="020B0604020202020204" pitchFamily="34" charset="0"/>
              <a:buNone/>
            </a:pPr>
            <a:endParaRPr lang="en-GB" sz="18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4D1A553-F9D0-DA42-B6FE-4342001C2484}"/>
              </a:ext>
            </a:extLst>
          </p:cNvPr>
          <p:cNvSpPr txBox="1"/>
          <p:nvPr/>
        </p:nvSpPr>
        <p:spPr>
          <a:xfrm>
            <a:off x="462456" y="1639614"/>
            <a:ext cx="8219088" cy="4419158"/>
          </a:xfrm>
          <a:prstGeom prst="rect">
            <a:avLst/>
          </a:prstGeom>
          <a:noFill/>
        </p:spPr>
        <p:txBody>
          <a:bodyPr wrap="square" rtlCol="0">
            <a:spAutoFit/>
          </a:bodyPr>
          <a:lstStyle/>
          <a:p>
            <a:pPr marL="228600" lvl="0" indent="-228600">
              <a:spcAft>
                <a:spcPts val="500"/>
              </a:spcAft>
              <a:buFont typeface="Arial" panose="020B0604020202020204" pitchFamily="34" charset="0"/>
              <a:buChar char="•"/>
            </a:pPr>
            <a:r>
              <a:rPr lang="en-GB" sz="2400" b="1" i="1" dirty="0">
                <a:solidFill>
                  <a:prstClr val="black"/>
                </a:solidFill>
                <a:latin typeface="Arial" panose="020B0604020202020204" pitchFamily="34" charset="0"/>
                <a:cs typeface="Arial" panose="020B0604020202020204" pitchFamily="34" charset="0"/>
              </a:rPr>
              <a:t>The value of personal experience in mental health</a:t>
            </a:r>
            <a:r>
              <a:rPr lang="en-GB" sz="2400" dirty="0">
                <a:solidFill>
                  <a:prstClr val="black"/>
                </a:solidFill>
                <a:latin typeface="Arial" panose="020B0604020202020204" pitchFamily="34" charset="0"/>
                <a:cs typeface="Arial" panose="020B0604020202020204" pitchFamily="34" charset="0"/>
              </a:rPr>
              <a:t>: previous research and good practice</a:t>
            </a:r>
          </a:p>
          <a:p>
            <a:pPr marL="228600" lvl="0" indent="-228600">
              <a:spcAft>
                <a:spcPts val="500"/>
              </a:spcAft>
              <a:buFont typeface="Arial" panose="020B0604020202020204" pitchFamily="34" charset="0"/>
              <a:buChar char="•"/>
            </a:pPr>
            <a:r>
              <a:rPr lang="en-GB" sz="2400" b="1" i="1" dirty="0">
                <a:solidFill>
                  <a:prstClr val="black"/>
                </a:solidFill>
                <a:latin typeface="Arial" panose="020B0604020202020204" pitchFamily="34" charset="0"/>
                <a:cs typeface="Arial" panose="020B0604020202020204" pitchFamily="34" charset="0"/>
              </a:rPr>
              <a:t>Guidelines for sharing personal experience</a:t>
            </a:r>
            <a:r>
              <a:rPr lang="en-GB" sz="2400" dirty="0">
                <a:solidFill>
                  <a:prstClr val="black"/>
                </a:solidFill>
                <a:latin typeface="Arial" panose="020B0604020202020204" pitchFamily="34" charset="0"/>
                <a:cs typeface="Arial" panose="020B0604020202020204" pitchFamily="34" charset="0"/>
              </a:rPr>
              <a:t>: questions for reflection at 3 stages: </a:t>
            </a:r>
          </a:p>
          <a:p>
            <a:pPr marL="685800" lvl="1" indent="-228600">
              <a:spcAft>
                <a:spcPts val="500"/>
              </a:spcAft>
              <a:buFont typeface="Arial" panose="020B0604020202020204" pitchFamily="34" charset="0"/>
              <a:buChar char="•"/>
            </a:pPr>
            <a:r>
              <a:rPr lang="en-GB" sz="2000" dirty="0">
                <a:solidFill>
                  <a:prstClr val="black"/>
                </a:solidFill>
                <a:latin typeface="Arial" panose="020B0604020202020204" pitchFamily="34" charset="0"/>
                <a:cs typeface="Arial" panose="020B0604020202020204" pitchFamily="34" charset="0"/>
              </a:rPr>
              <a:t>Preparation</a:t>
            </a:r>
          </a:p>
          <a:p>
            <a:pPr marL="685800" lvl="1" indent="-228600">
              <a:spcAft>
                <a:spcPts val="500"/>
              </a:spcAft>
              <a:buFont typeface="Arial" panose="020B0604020202020204" pitchFamily="34" charset="0"/>
              <a:buChar char="•"/>
            </a:pPr>
            <a:r>
              <a:rPr lang="en-GB" sz="2000" dirty="0">
                <a:solidFill>
                  <a:prstClr val="black"/>
                </a:solidFill>
                <a:latin typeface="Arial" panose="020B0604020202020204" pitchFamily="34" charset="0"/>
                <a:cs typeface="Arial" panose="020B0604020202020204" pitchFamily="34" charset="0"/>
              </a:rPr>
              <a:t>Decisions about sharing personal in individual interactions</a:t>
            </a:r>
          </a:p>
          <a:p>
            <a:pPr marL="685800" lvl="1" indent="-228600">
              <a:spcAft>
                <a:spcPts val="500"/>
              </a:spcAft>
              <a:buFont typeface="Arial" panose="020B0604020202020204" pitchFamily="34" charset="0"/>
              <a:buChar char="•"/>
            </a:pPr>
            <a:r>
              <a:rPr lang="en-GB" sz="2000" dirty="0">
                <a:solidFill>
                  <a:prstClr val="black"/>
                </a:solidFill>
                <a:latin typeface="Arial" panose="020B0604020202020204" pitchFamily="34" charset="0"/>
                <a:cs typeface="Arial" panose="020B0604020202020204" pitchFamily="34" charset="0"/>
              </a:rPr>
              <a:t>Reflection after sharing personal information</a:t>
            </a:r>
          </a:p>
          <a:p>
            <a:pPr marL="228600" lvl="0" indent="-228600">
              <a:spcAft>
                <a:spcPts val="500"/>
              </a:spcAft>
              <a:buFont typeface="Arial" panose="020B0604020202020204" pitchFamily="34" charset="0"/>
              <a:buChar char="•"/>
            </a:pPr>
            <a:r>
              <a:rPr lang="en-GB" sz="2400" dirty="0">
                <a:solidFill>
                  <a:prstClr val="black"/>
                </a:solidFill>
                <a:latin typeface="Arial" panose="020B0604020202020204" pitchFamily="34" charset="0"/>
                <a:cs typeface="Arial" panose="020B0604020202020204" pitchFamily="34" charset="0"/>
              </a:rPr>
              <a:t>The importance of </a:t>
            </a:r>
            <a:r>
              <a:rPr lang="en-GB" sz="2400" b="1" i="1" dirty="0">
                <a:solidFill>
                  <a:prstClr val="black"/>
                </a:solidFill>
                <a:latin typeface="Arial" panose="020B0604020202020204" pitchFamily="34" charset="0"/>
                <a:cs typeface="Arial" panose="020B0604020202020204" pitchFamily="34" charset="0"/>
              </a:rPr>
              <a:t>supervision</a:t>
            </a:r>
          </a:p>
          <a:p>
            <a:pPr marL="228600" lvl="0" indent="-228600">
              <a:spcAft>
                <a:spcPts val="500"/>
              </a:spcAft>
              <a:buFont typeface="Arial" panose="020B0604020202020204" pitchFamily="34" charset="0"/>
              <a:buChar char="•"/>
            </a:pPr>
            <a:r>
              <a:rPr lang="en-GB" sz="2400" dirty="0">
                <a:solidFill>
                  <a:prstClr val="black"/>
                </a:solidFill>
                <a:latin typeface="Arial" panose="020B0604020202020204" pitchFamily="34" charset="0"/>
                <a:cs typeface="Arial" panose="020B0604020202020204" pitchFamily="34" charset="0"/>
              </a:rPr>
              <a:t>Building skills and </a:t>
            </a:r>
            <a:r>
              <a:rPr lang="en-GB" sz="2400" b="1" i="1" dirty="0">
                <a:solidFill>
                  <a:prstClr val="black"/>
                </a:solidFill>
                <a:latin typeface="Arial" panose="020B0604020202020204" pitchFamily="34" charset="0"/>
                <a:cs typeface="Arial" panose="020B0604020202020204" pitchFamily="34" charset="0"/>
              </a:rPr>
              <a:t>creating a culture within the IPS team and service </a:t>
            </a:r>
            <a:r>
              <a:rPr lang="en-GB" sz="2400" dirty="0">
                <a:solidFill>
                  <a:prstClr val="black"/>
                </a:solidFill>
                <a:latin typeface="Arial" panose="020B0604020202020204" pitchFamily="34" charset="0"/>
                <a:cs typeface="Arial" panose="020B0604020202020204" pitchFamily="34" charset="0"/>
              </a:rPr>
              <a:t>that values personal experience</a:t>
            </a:r>
          </a:p>
          <a:p>
            <a:pPr marL="228600" lvl="0" indent="-228600">
              <a:spcAft>
                <a:spcPts val="500"/>
              </a:spcAft>
              <a:buFont typeface="Arial" panose="020B0604020202020204" pitchFamily="34" charset="0"/>
              <a:buChar char="•"/>
            </a:pPr>
            <a:r>
              <a:rPr lang="en-GB" sz="2400" dirty="0">
                <a:solidFill>
                  <a:prstClr val="black"/>
                </a:solidFill>
                <a:latin typeface="Arial" panose="020B0604020202020204" pitchFamily="34" charset="0"/>
                <a:cs typeface="Arial" panose="020B0604020202020204" pitchFamily="34" charset="0"/>
              </a:rPr>
              <a:t>Valuing personal experience in the </a:t>
            </a:r>
            <a:r>
              <a:rPr lang="en-GB" sz="2400" b="1" i="1" dirty="0">
                <a:solidFill>
                  <a:prstClr val="black"/>
                </a:solidFill>
                <a:latin typeface="Arial" panose="020B0604020202020204" pitchFamily="34" charset="0"/>
                <a:cs typeface="Arial" panose="020B0604020202020204" pitchFamily="34" charset="0"/>
              </a:rPr>
              <a:t>recruitment process</a:t>
            </a:r>
          </a:p>
        </p:txBody>
      </p:sp>
    </p:spTree>
    <p:extLst>
      <p:ext uri="{BB962C8B-B14F-4D97-AF65-F5344CB8AC3E}">
        <p14:creationId xmlns:p14="http://schemas.microsoft.com/office/powerpoint/2010/main" val="1473928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58EAF-4706-B149-8071-96758BBDB708}"/>
              </a:ext>
            </a:extLst>
          </p:cNvPr>
          <p:cNvSpPr>
            <a:spLocks noGrp="1"/>
          </p:cNvSpPr>
          <p:nvPr>
            <p:ph type="title"/>
          </p:nvPr>
        </p:nvSpPr>
        <p:spPr>
          <a:xfrm>
            <a:off x="220717" y="-115609"/>
            <a:ext cx="7977351" cy="1532792"/>
          </a:xfrm>
          <a:noFill/>
        </p:spPr>
        <p:txBody>
          <a:bodyPr>
            <a:noAutofit/>
          </a:bodyPr>
          <a:lstStyle/>
          <a:p>
            <a:r>
              <a:rPr lang="en-GB" sz="2000" dirty="0"/>
              <a:t>Towards guidelines for sharing personal information and experience in IPS Practice </a:t>
            </a:r>
            <a:br>
              <a:rPr lang="en-GB" sz="2000" dirty="0"/>
            </a:br>
            <a:r>
              <a:rPr lang="en-GB" sz="2400" b="1" dirty="0"/>
              <a:t>1. Preparation</a:t>
            </a:r>
            <a:endParaRPr lang="en-GB" sz="2400" dirty="0"/>
          </a:p>
        </p:txBody>
      </p:sp>
      <p:sp>
        <p:nvSpPr>
          <p:cNvPr id="5" name="Content Placeholder 2">
            <a:extLst>
              <a:ext uri="{FF2B5EF4-FFF2-40B4-BE49-F238E27FC236}">
                <a16:creationId xmlns:a16="http://schemas.microsoft.com/office/drawing/2014/main" id="{D803E232-754B-1E4F-9B5D-25E9473953F2}"/>
              </a:ext>
            </a:extLst>
          </p:cNvPr>
          <p:cNvSpPr txBox="1">
            <a:spLocks/>
          </p:cNvSpPr>
          <p:nvPr/>
        </p:nvSpPr>
        <p:spPr>
          <a:xfrm>
            <a:off x="220717" y="1417182"/>
            <a:ext cx="8702565" cy="52358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000"/>
              </a:spcAft>
              <a:buFont typeface="Arial" panose="020B0604020202020204" pitchFamily="34" charset="0"/>
              <a:buNone/>
            </a:pPr>
            <a:endParaRPr lang="en-GB" sz="18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4D1A553-F9D0-DA42-B6FE-4342001C2484}"/>
              </a:ext>
            </a:extLst>
          </p:cNvPr>
          <p:cNvSpPr txBox="1"/>
          <p:nvPr/>
        </p:nvSpPr>
        <p:spPr>
          <a:xfrm>
            <a:off x="341587" y="1122892"/>
            <a:ext cx="8460826" cy="5198859"/>
          </a:xfrm>
          <a:prstGeom prst="rect">
            <a:avLst/>
          </a:prstGeom>
          <a:noFill/>
        </p:spPr>
        <p:txBody>
          <a:bodyPr wrap="square" rtlCol="0">
            <a:spAutoFit/>
          </a:bodyPr>
          <a:lstStyle/>
          <a:p>
            <a:pPr>
              <a:spcAft>
                <a:spcPts val="500"/>
              </a:spcAft>
            </a:pPr>
            <a:endParaRPr lang="en-GB" dirty="0">
              <a:latin typeface="Arial" panose="020B0604020202020204" pitchFamily="34" charset="0"/>
              <a:cs typeface="Arial" panose="020B0604020202020204" pitchFamily="34" charset="0"/>
            </a:endParaRPr>
          </a:p>
          <a:p>
            <a:pPr marL="285750" indent="-285750">
              <a:spcAft>
                <a:spcPts val="500"/>
              </a:spcAft>
              <a:buFont typeface="Arial" panose="020B0604020202020204" pitchFamily="34" charset="0"/>
              <a:buChar char="•"/>
            </a:pPr>
            <a:r>
              <a:rPr lang="en-GB" dirty="0">
                <a:latin typeface="Arial" panose="020B0604020202020204" pitchFamily="34" charset="0"/>
                <a:cs typeface="Arial" panose="020B0604020202020204" pitchFamily="34" charset="0"/>
              </a:rPr>
              <a:t>Once you have told one person it is likely to be passed on – we cannot expect people to keep secrets.</a:t>
            </a:r>
          </a:p>
          <a:p>
            <a:pPr marL="285750" indent="-285750">
              <a:spcAft>
                <a:spcPts val="500"/>
              </a:spcAft>
              <a:buFont typeface="Arial" panose="020B0604020202020204" pitchFamily="34" charset="0"/>
              <a:buChar char="•"/>
            </a:pPr>
            <a:r>
              <a:rPr lang="en-GB" dirty="0">
                <a:latin typeface="Arial" panose="020B0604020202020204" pitchFamily="34" charset="0"/>
                <a:cs typeface="Arial" panose="020B0604020202020204" pitchFamily="34" charset="0"/>
              </a:rPr>
              <a:t>Important that we are not ‘bounced’ into sharing things that we are not willing or able to share</a:t>
            </a:r>
          </a:p>
          <a:p>
            <a:pPr>
              <a:spcAft>
                <a:spcPts val="500"/>
              </a:spcAft>
            </a:pPr>
            <a:endParaRPr lang="en-GB" dirty="0">
              <a:latin typeface="Arial" panose="020B0604020202020204" pitchFamily="34" charset="0"/>
              <a:cs typeface="Arial" panose="020B0604020202020204" pitchFamily="34" charset="0"/>
            </a:endParaRPr>
          </a:p>
          <a:p>
            <a:pPr>
              <a:spcAft>
                <a:spcPts val="500"/>
              </a:spcAft>
            </a:pPr>
            <a:r>
              <a:rPr lang="en-GB" dirty="0">
                <a:latin typeface="Arial" panose="020B0604020202020204" pitchFamily="34" charset="0"/>
                <a:cs typeface="Arial" panose="020B0604020202020204" pitchFamily="34" charset="0"/>
              </a:rPr>
              <a:t>Thinking in advance about:</a:t>
            </a:r>
          </a:p>
          <a:p>
            <a:pPr marL="285750" indent="-285750">
              <a:spcAft>
                <a:spcPts val="500"/>
              </a:spcAft>
              <a:buFont typeface="Arial" panose="020B0604020202020204" pitchFamily="34" charset="0"/>
              <a:buChar char="•"/>
            </a:pPr>
            <a:r>
              <a:rPr lang="en-GB" dirty="0">
                <a:latin typeface="Arial" panose="020B0604020202020204" pitchFamily="34" charset="0"/>
                <a:cs typeface="Arial" panose="020B0604020202020204" pitchFamily="34" charset="0"/>
              </a:rPr>
              <a:t>What personal information and experiences might be useful in my work?</a:t>
            </a:r>
          </a:p>
          <a:p>
            <a:pPr marL="285750" indent="-285750">
              <a:spcAft>
                <a:spcPts val="500"/>
              </a:spcAft>
              <a:buFont typeface="Arial" panose="020B0604020202020204" pitchFamily="34" charset="0"/>
              <a:buChar char="•"/>
            </a:pPr>
            <a:r>
              <a:rPr lang="en-GB" dirty="0">
                <a:latin typeface="Arial" panose="020B0604020202020204" pitchFamily="34" charset="0"/>
                <a:cs typeface="Arial" panose="020B0604020202020204" pitchFamily="34" charset="0"/>
              </a:rPr>
              <a:t>What personal experience and information am I comfortable about sharing with clients and colleagues?</a:t>
            </a:r>
          </a:p>
          <a:p>
            <a:pPr>
              <a:spcAft>
                <a:spcPts val="500"/>
              </a:spcAft>
            </a:pPr>
            <a:r>
              <a:rPr lang="en-GB" dirty="0">
                <a:latin typeface="Arial" panose="020B0604020202020204" pitchFamily="34" charset="0"/>
                <a:cs typeface="Arial" panose="020B0604020202020204" pitchFamily="34" charset="0"/>
              </a:rPr>
              <a:t>It is reasonable to expect that every IPS practitioner will share something of their personal experience relevant to work</a:t>
            </a:r>
          </a:p>
          <a:p>
            <a:pPr>
              <a:spcAft>
                <a:spcPts val="500"/>
              </a:spcAft>
            </a:pPr>
            <a:endParaRPr lang="en-GB" dirty="0">
              <a:latin typeface="Arial" panose="020B0604020202020204" pitchFamily="34" charset="0"/>
              <a:cs typeface="Arial" panose="020B0604020202020204" pitchFamily="34" charset="0"/>
            </a:endParaRPr>
          </a:p>
          <a:p>
            <a:pPr>
              <a:spcAft>
                <a:spcPts val="500"/>
              </a:spcAft>
            </a:pPr>
            <a:r>
              <a:rPr lang="en-GB" dirty="0">
                <a:latin typeface="Arial" panose="020B0604020202020204" pitchFamily="34" charset="0"/>
                <a:cs typeface="Arial" panose="020B0604020202020204" pitchFamily="34" charset="0"/>
              </a:rPr>
              <a:t>A brief biography of each practitioner in the team? </a:t>
            </a:r>
          </a:p>
          <a:p>
            <a:pPr>
              <a:spcAft>
                <a:spcPts val="500"/>
              </a:spcAft>
            </a:pPr>
            <a:r>
              <a:rPr lang="en-GB" dirty="0">
                <a:latin typeface="Arial" panose="020B0604020202020204" pitchFamily="34" charset="0"/>
                <a:cs typeface="Arial" panose="020B0604020202020204" pitchFamily="34" charset="0"/>
              </a:rPr>
              <a:t>Has proved valuable in UK ‘Safe Wards’ initiative</a:t>
            </a:r>
            <a:r>
              <a:rPr lang="en-GB" sz="1600" baseline="30000" dirty="0"/>
              <a:t> </a:t>
            </a:r>
          </a:p>
          <a:p>
            <a:r>
              <a:rPr lang="en-GB" sz="1600" u="sng" dirty="0">
                <a:hlinkClick r:id="rId2"/>
              </a:rPr>
              <a:t>https://www.safewards.net/interventions/know-each-other</a:t>
            </a:r>
            <a:r>
              <a:rPr lang="en-GB" sz="1600" dirty="0"/>
              <a:t> </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72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41477" y="1424808"/>
            <a:ext cx="8061045" cy="4410924"/>
          </a:xfrm>
        </p:spPr>
        <p:txBody>
          <a:bodyPr>
            <a:noAutofit/>
          </a:bodyPr>
          <a:lstStyle/>
          <a:p>
            <a:pPr>
              <a:lnSpc>
                <a:spcPct val="100000"/>
              </a:lnSpc>
              <a:spcAft>
                <a:spcPts val="1000"/>
              </a:spcAft>
            </a:pPr>
            <a:r>
              <a:rPr lang="en-GB" sz="2000" b="1" dirty="0">
                <a:latin typeface="Arial" panose="020B0604020202020204" pitchFamily="34" charset="0"/>
                <a:cs typeface="Arial" panose="020B0604020202020204" pitchFamily="34" charset="0"/>
              </a:rPr>
              <a:t>Within IPS services, frequently the  primary focus is on professional IPS training, experience and skills of practitioners – these are important</a:t>
            </a:r>
          </a:p>
          <a:p>
            <a:pPr>
              <a:lnSpc>
                <a:spcPct val="100000"/>
              </a:lnSpc>
              <a:spcAft>
                <a:spcPts val="1000"/>
              </a:spcAft>
            </a:pPr>
            <a:r>
              <a:rPr lang="en-GB" sz="2000" b="1" dirty="0">
                <a:latin typeface="Arial" panose="020B0604020202020204" pitchFamily="34" charset="0"/>
                <a:cs typeface="Arial" panose="020B0604020202020204" pitchFamily="34" charset="0"/>
              </a:rPr>
              <a:t>BUT</a:t>
            </a:r>
          </a:p>
          <a:p>
            <a:pPr>
              <a:lnSpc>
                <a:spcPct val="100000"/>
              </a:lnSpc>
              <a:spcAft>
                <a:spcPts val="1000"/>
              </a:spcAft>
            </a:pPr>
            <a:r>
              <a:rPr lang="en-GB" sz="2000" b="1" dirty="0">
                <a:latin typeface="Arial" panose="020B0604020202020204" pitchFamily="34" charset="0"/>
                <a:cs typeface="Arial" panose="020B0604020202020204" pitchFamily="34" charset="0"/>
              </a:rPr>
              <a:t>all IPS practitioners bring more than this to their work</a:t>
            </a:r>
          </a:p>
          <a:p>
            <a:pPr>
              <a:lnSpc>
                <a:spcPct val="100000"/>
              </a:lnSpc>
              <a:spcAft>
                <a:spcPts val="1000"/>
              </a:spcAft>
            </a:pPr>
            <a:r>
              <a:rPr lang="en-GB" sz="2000" b="1" dirty="0">
                <a:latin typeface="Arial" panose="020B0604020202020204" pitchFamily="34" charset="0"/>
                <a:cs typeface="Arial" panose="020B0604020202020204" pitchFamily="34" charset="0"/>
              </a:rPr>
              <a:t>Experience of life </a:t>
            </a:r>
            <a:r>
              <a:rPr lang="en-GB" sz="2000" dirty="0">
                <a:latin typeface="Arial" panose="020B0604020202020204" pitchFamily="34" charset="0"/>
                <a:cs typeface="Arial" panose="020B0604020202020204" pitchFamily="34" charset="0"/>
              </a:rPr>
              <a:t>(culture, beliefs, background, skills, talents, community knowledge and contacts, experience of different kinds of employment)</a:t>
            </a:r>
          </a:p>
          <a:p>
            <a:pPr>
              <a:lnSpc>
                <a:spcPct val="100000"/>
              </a:lnSpc>
              <a:spcAft>
                <a:spcPts val="1000"/>
              </a:spcAft>
            </a:pPr>
            <a:r>
              <a:rPr lang="en-GB" sz="2000" b="1" dirty="0">
                <a:latin typeface="Arial" panose="020B0604020202020204" pitchFamily="34" charset="0"/>
                <a:cs typeface="Arial" panose="020B0604020202020204" pitchFamily="34" charset="0"/>
              </a:rPr>
              <a:t>Experience of struggles and difficulties in life </a:t>
            </a:r>
            <a:r>
              <a:rPr lang="en-GB" sz="2000" dirty="0">
                <a:latin typeface="Arial" panose="020B0604020202020204" pitchFamily="34" charset="0"/>
                <a:cs typeface="Arial" panose="020B0604020202020204" pitchFamily="34" charset="0"/>
              </a:rPr>
              <a:t>that have had an impact on their employment (mental health challenges, physical health challenges, challenging personal circumstances, problems at work)</a:t>
            </a:r>
          </a:p>
          <a:p>
            <a:pPr>
              <a:lnSpc>
                <a:spcPct val="100000"/>
              </a:lnSpc>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1007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58EAF-4706-B149-8071-96758BBDB708}"/>
              </a:ext>
            </a:extLst>
          </p:cNvPr>
          <p:cNvSpPr>
            <a:spLocks noGrp="1"/>
          </p:cNvSpPr>
          <p:nvPr>
            <p:ph type="title"/>
          </p:nvPr>
        </p:nvSpPr>
        <p:spPr>
          <a:xfrm>
            <a:off x="220718" y="2480800"/>
            <a:ext cx="2990192" cy="767272"/>
          </a:xfrm>
        </p:spPr>
        <p:txBody>
          <a:bodyPr>
            <a:noAutofit/>
          </a:bodyPr>
          <a:lstStyle/>
          <a:p>
            <a:r>
              <a:rPr lang="en-GB" sz="2000" b="1" dirty="0"/>
              <a:t>Key issues for reflection in preparing what personal information/experience I am willing to share about myself</a:t>
            </a:r>
          </a:p>
        </p:txBody>
      </p:sp>
      <p:sp>
        <p:nvSpPr>
          <p:cNvPr id="5" name="Content Placeholder 2">
            <a:extLst>
              <a:ext uri="{FF2B5EF4-FFF2-40B4-BE49-F238E27FC236}">
                <a16:creationId xmlns:a16="http://schemas.microsoft.com/office/drawing/2014/main" id="{D803E232-754B-1E4F-9B5D-25E9473953F2}"/>
              </a:ext>
            </a:extLst>
          </p:cNvPr>
          <p:cNvSpPr txBox="1">
            <a:spLocks/>
          </p:cNvSpPr>
          <p:nvPr/>
        </p:nvSpPr>
        <p:spPr>
          <a:xfrm>
            <a:off x="462456" y="1417182"/>
            <a:ext cx="8460826" cy="52358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000"/>
              </a:spcAft>
              <a:buFont typeface="Arial" panose="020B0604020202020204" pitchFamily="34" charset="0"/>
              <a:buNone/>
            </a:pPr>
            <a:endParaRPr lang="en-GB" sz="18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4D1A553-F9D0-DA42-B6FE-4342001C2484}"/>
              </a:ext>
            </a:extLst>
          </p:cNvPr>
          <p:cNvSpPr txBox="1"/>
          <p:nvPr/>
        </p:nvSpPr>
        <p:spPr>
          <a:xfrm>
            <a:off x="462456" y="1639614"/>
            <a:ext cx="8219088" cy="400110"/>
          </a:xfrm>
          <a:prstGeom prst="rect">
            <a:avLst/>
          </a:prstGeom>
          <a:noFill/>
        </p:spPr>
        <p:txBody>
          <a:bodyPr wrap="square" rtlCol="0">
            <a:spAutoFit/>
          </a:bodyPr>
          <a:lstStyle/>
          <a:p>
            <a:pPr>
              <a:spcAft>
                <a:spcPts val="500"/>
              </a:spcAft>
            </a:pPr>
            <a:r>
              <a:rPr lang="en-GB" sz="2000" dirty="0">
                <a:latin typeface="Arial" panose="020B0604020202020204" pitchFamily="34" charset="0"/>
                <a:cs typeface="Arial" panose="020B0604020202020204" pitchFamily="34" charset="0"/>
              </a:rPr>
              <a:t>.</a:t>
            </a:r>
          </a:p>
        </p:txBody>
      </p:sp>
      <p:pic>
        <p:nvPicPr>
          <p:cNvPr id="6" name="Content Placeholder 5" descr="Text, letter&#10;&#10;Description automatically generated">
            <a:extLst>
              <a:ext uri="{FF2B5EF4-FFF2-40B4-BE49-F238E27FC236}">
                <a16:creationId xmlns:a16="http://schemas.microsoft.com/office/drawing/2014/main" id="{D862CB9F-647D-A34C-A3B6-EF8C6F8B59A8}"/>
              </a:ext>
            </a:extLst>
          </p:cNvPr>
          <p:cNvPicPr>
            <a:picLocks noChangeAspect="1"/>
          </p:cNvPicPr>
          <p:nvPr/>
        </p:nvPicPr>
        <p:blipFill>
          <a:blip r:embed="rId2"/>
          <a:stretch>
            <a:fillRect/>
          </a:stretch>
        </p:blipFill>
        <p:spPr>
          <a:xfrm>
            <a:off x="3310759" y="31530"/>
            <a:ext cx="5833241" cy="6779172"/>
          </a:xfrm>
          <a:prstGeom prst="rect">
            <a:avLst/>
          </a:prstGeom>
        </p:spPr>
      </p:pic>
    </p:spTree>
    <p:extLst>
      <p:ext uri="{BB962C8B-B14F-4D97-AF65-F5344CB8AC3E}">
        <p14:creationId xmlns:p14="http://schemas.microsoft.com/office/powerpoint/2010/main" val="24492837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58EAF-4706-B149-8071-96758BBDB708}"/>
              </a:ext>
            </a:extLst>
          </p:cNvPr>
          <p:cNvSpPr>
            <a:spLocks noGrp="1"/>
          </p:cNvSpPr>
          <p:nvPr>
            <p:ph type="title"/>
          </p:nvPr>
        </p:nvSpPr>
        <p:spPr>
          <a:xfrm>
            <a:off x="287069" y="497508"/>
            <a:ext cx="7932021" cy="767272"/>
          </a:xfrm>
        </p:spPr>
        <p:txBody>
          <a:bodyPr>
            <a:noAutofit/>
          </a:bodyPr>
          <a:lstStyle/>
          <a:p>
            <a:r>
              <a:rPr lang="en-GB" sz="2000" dirty="0"/>
              <a:t>Towards guidelines for sharing personal information and experience in IPS Practice</a:t>
            </a:r>
            <a:br>
              <a:rPr lang="en-GB" sz="2400" dirty="0"/>
            </a:br>
            <a:endParaRPr lang="en-GB" sz="2400" b="1" dirty="0"/>
          </a:p>
        </p:txBody>
      </p:sp>
      <p:sp>
        <p:nvSpPr>
          <p:cNvPr id="5" name="Content Placeholder 2">
            <a:extLst>
              <a:ext uri="{FF2B5EF4-FFF2-40B4-BE49-F238E27FC236}">
                <a16:creationId xmlns:a16="http://schemas.microsoft.com/office/drawing/2014/main" id="{D803E232-754B-1E4F-9B5D-25E9473953F2}"/>
              </a:ext>
            </a:extLst>
          </p:cNvPr>
          <p:cNvSpPr txBox="1">
            <a:spLocks/>
          </p:cNvSpPr>
          <p:nvPr/>
        </p:nvSpPr>
        <p:spPr>
          <a:xfrm>
            <a:off x="462456" y="1417182"/>
            <a:ext cx="8460826" cy="52358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000"/>
              </a:spcAft>
              <a:buFont typeface="Arial" panose="020B0604020202020204" pitchFamily="34" charset="0"/>
              <a:buNone/>
            </a:pPr>
            <a:endParaRPr lang="en-GB" sz="18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4D1A553-F9D0-DA42-B6FE-4342001C2484}"/>
              </a:ext>
            </a:extLst>
          </p:cNvPr>
          <p:cNvSpPr txBox="1"/>
          <p:nvPr/>
        </p:nvSpPr>
        <p:spPr>
          <a:xfrm>
            <a:off x="287069" y="1417182"/>
            <a:ext cx="8460826" cy="4670509"/>
          </a:xfrm>
          <a:prstGeom prst="rect">
            <a:avLst/>
          </a:prstGeom>
          <a:noFill/>
        </p:spPr>
        <p:txBody>
          <a:bodyPr wrap="square" rtlCol="0">
            <a:spAutoFit/>
          </a:bodyPr>
          <a:lstStyle/>
          <a:p>
            <a:pPr>
              <a:spcAft>
                <a:spcPts val="500"/>
              </a:spcAft>
            </a:pPr>
            <a:r>
              <a:rPr lang="en-GB" sz="2400" b="1" dirty="0">
                <a:latin typeface="Arial" panose="020B0604020202020204" pitchFamily="34" charset="0"/>
                <a:cs typeface="Arial" panose="020B0604020202020204" pitchFamily="34" charset="0"/>
              </a:rPr>
              <a:t>2. Decisions about sharing personal information and experience in individual interactions</a:t>
            </a:r>
            <a:endParaRPr lang="en-GB" sz="2000" dirty="0">
              <a:latin typeface="Arial" panose="020B0604020202020204" pitchFamily="34" charset="0"/>
              <a:cs typeface="Arial" panose="020B0604020202020204" pitchFamily="34" charset="0"/>
            </a:endParaRPr>
          </a:p>
          <a:p>
            <a:pPr marL="342900" indent="-342900">
              <a:spcAft>
                <a:spcPts val="500"/>
              </a:spcAft>
              <a:buFont typeface="Arial" panose="020B0604020202020204" pitchFamily="34" charset="0"/>
              <a:buChar char="•"/>
            </a:pPr>
            <a:r>
              <a:rPr lang="en-GB" sz="2000" b="1" dirty="0">
                <a:latin typeface="Arial" panose="020B0604020202020204" pitchFamily="34" charset="0"/>
                <a:cs typeface="Arial" panose="020B0604020202020204" pitchFamily="34" charset="0"/>
              </a:rPr>
              <a:t>What?</a:t>
            </a:r>
          </a:p>
          <a:p>
            <a:pPr marL="742950" lvl="1" indent="-285750">
              <a:spcAft>
                <a:spcPts val="500"/>
              </a:spcAft>
              <a:buFont typeface="Arial" panose="020B0604020202020204" pitchFamily="34" charset="0"/>
              <a:buChar char="•"/>
            </a:pPr>
            <a:r>
              <a:rPr lang="en-GB" dirty="0">
                <a:latin typeface="Arial" panose="020B0604020202020204" pitchFamily="34" charset="0"/>
                <a:cs typeface="Arial" panose="020B0604020202020204" pitchFamily="34" charset="0"/>
              </a:rPr>
              <a:t>What personal information/experience do I have that might be useful to share?</a:t>
            </a:r>
          </a:p>
          <a:p>
            <a:pPr marL="742950" lvl="1" indent="-285750">
              <a:spcAft>
                <a:spcPts val="500"/>
              </a:spcAft>
              <a:buFont typeface="Arial" panose="020B0604020202020204" pitchFamily="34" charset="0"/>
              <a:buChar char="•"/>
            </a:pPr>
            <a:r>
              <a:rPr lang="en-GB" dirty="0">
                <a:latin typeface="Arial" panose="020B0604020202020204" pitchFamily="34" charset="0"/>
                <a:cs typeface="Arial" panose="020B0604020202020204" pitchFamily="34" charset="0"/>
              </a:rPr>
              <a:t>Why might it be useful to share it?</a:t>
            </a:r>
          </a:p>
          <a:p>
            <a:pPr marL="742950" lvl="1" indent="-285750">
              <a:spcAft>
                <a:spcPts val="500"/>
              </a:spcAft>
              <a:buFont typeface="Arial" panose="020B0604020202020204" pitchFamily="34" charset="0"/>
              <a:buChar char="•"/>
            </a:pPr>
            <a:r>
              <a:rPr lang="en-GB" dirty="0">
                <a:latin typeface="Arial" panose="020B0604020202020204" pitchFamily="34" charset="0"/>
                <a:cs typeface="Arial" panose="020B0604020202020204" pitchFamily="34" charset="0"/>
              </a:rPr>
              <a:t>Motivation for sharing?</a:t>
            </a:r>
            <a:endParaRPr lang="en-GB" sz="2000" dirty="0">
              <a:latin typeface="Arial" panose="020B0604020202020204" pitchFamily="34" charset="0"/>
              <a:cs typeface="Arial" panose="020B0604020202020204" pitchFamily="34" charset="0"/>
            </a:endParaRPr>
          </a:p>
          <a:p>
            <a:pPr marL="285750" indent="-285750">
              <a:spcAft>
                <a:spcPts val="500"/>
              </a:spcAft>
              <a:buFont typeface="Arial" panose="020B0604020202020204" pitchFamily="34" charset="0"/>
              <a:buChar char="•"/>
            </a:pPr>
            <a:r>
              <a:rPr lang="en-GB" b="1" dirty="0">
                <a:latin typeface="Arial" panose="020B0604020202020204" pitchFamily="34" charset="0"/>
                <a:cs typeface="Arial" panose="020B0604020202020204" pitchFamily="34" charset="0"/>
              </a:rPr>
              <a:t>When</a:t>
            </a:r>
            <a:r>
              <a:rPr lang="en-GB" dirty="0">
                <a:latin typeface="Arial" panose="020B0604020202020204" pitchFamily="34" charset="0"/>
                <a:cs typeface="Arial" panose="020B0604020202020204" pitchFamily="34" charset="0"/>
              </a:rPr>
              <a:t> might it be relevant to share this personal information or experience?</a:t>
            </a:r>
          </a:p>
          <a:p>
            <a:pPr marL="285750" indent="-285750">
              <a:spcAft>
                <a:spcPts val="500"/>
              </a:spcAft>
              <a:buFont typeface="Arial" panose="020B0604020202020204" pitchFamily="34" charset="0"/>
              <a:buChar char="•"/>
            </a:pPr>
            <a:r>
              <a:rPr lang="en-GB" b="1" dirty="0">
                <a:latin typeface="Arial" panose="020B0604020202020204" pitchFamily="34" charset="0"/>
                <a:cs typeface="Arial" panose="020B0604020202020204" pitchFamily="34" charset="0"/>
              </a:rPr>
              <a:t>Why</a:t>
            </a:r>
            <a:r>
              <a:rPr lang="en-GB" dirty="0">
                <a:latin typeface="Arial" panose="020B0604020202020204" pitchFamily="34" charset="0"/>
                <a:cs typeface="Arial" panose="020B0604020202020204" pitchFamily="34" charset="0"/>
              </a:rPr>
              <a:t> might I share this personal information or experience now – what am I hoping to achieve?</a:t>
            </a:r>
          </a:p>
          <a:p>
            <a:pPr marL="285750" indent="-285750">
              <a:spcAft>
                <a:spcPts val="500"/>
              </a:spcAft>
              <a:buFont typeface="Arial" panose="020B0604020202020204" pitchFamily="34" charset="0"/>
              <a:buChar char="•"/>
            </a:pPr>
            <a:r>
              <a:rPr lang="en-GB" b="1" dirty="0">
                <a:latin typeface="Arial" panose="020B0604020202020204" pitchFamily="34" charset="0"/>
                <a:cs typeface="Arial" panose="020B0604020202020204" pitchFamily="34" charset="0"/>
              </a:rPr>
              <a:t>How</a:t>
            </a:r>
            <a:r>
              <a:rPr lang="en-GB" dirty="0">
                <a:latin typeface="Arial" panose="020B0604020202020204" pitchFamily="34" charset="0"/>
                <a:cs typeface="Arial" panose="020B0604020202020204" pitchFamily="34" charset="0"/>
              </a:rPr>
              <a:t> might I share the personal information or experience?</a:t>
            </a:r>
          </a:p>
          <a:p>
            <a:pPr marL="742950" lvl="1" indent="-285750">
              <a:spcAft>
                <a:spcPts val="500"/>
              </a:spcAft>
              <a:buFont typeface="Arial" panose="020B0604020202020204" pitchFamily="34" charset="0"/>
              <a:buChar char="•"/>
            </a:pPr>
            <a:r>
              <a:rPr lang="en-GB" sz="1600" dirty="0">
                <a:latin typeface="Arial" panose="020B0604020202020204" pitchFamily="34" charset="0"/>
                <a:cs typeface="Arial" panose="020B0604020202020204" pitchFamily="34" charset="0"/>
              </a:rPr>
              <a:t>How much, how much time do I talk? </a:t>
            </a:r>
          </a:p>
          <a:p>
            <a:pPr marL="742950" lvl="1" indent="-285750">
              <a:spcAft>
                <a:spcPts val="500"/>
              </a:spcAft>
              <a:buFont typeface="Arial" panose="020B0604020202020204" pitchFamily="34" charset="0"/>
              <a:buChar char="•"/>
            </a:pPr>
            <a:r>
              <a:rPr lang="en-GB" sz="1600" dirty="0">
                <a:latin typeface="Arial" panose="020B0604020202020204" pitchFamily="34" charset="0"/>
                <a:cs typeface="Arial" panose="020B0604020202020204" pitchFamily="34" charset="0"/>
              </a:rPr>
              <a:t>Am I assuming the person’s situation and feelings are the same as mine? (everyone’s situation is different)</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0875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D803E232-754B-1E4F-9B5D-25E9473953F2}"/>
              </a:ext>
            </a:extLst>
          </p:cNvPr>
          <p:cNvSpPr txBox="1">
            <a:spLocks/>
          </p:cNvSpPr>
          <p:nvPr/>
        </p:nvSpPr>
        <p:spPr>
          <a:xfrm>
            <a:off x="462456" y="1417182"/>
            <a:ext cx="8460826" cy="52358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000"/>
              </a:spcAft>
              <a:buFont typeface="Arial" panose="020B0604020202020204" pitchFamily="34" charset="0"/>
              <a:buNone/>
            </a:pPr>
            <a:endParaRPr lang="en-GB" sz="18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4D1A553-F9D0-DA42-B6FE-4342001C2484}"/>
              </a:ext>
            </a:extLst>
          </p:cNvPr>
          <p:cNvSpPr txBox="1"/>
          <p:nvPr/>
        </p:nvSpPr>
        <p:spPr>
          <a:xfrm>
            <a:off x="462456" y="1639614"/>
            <a:ext cx="8219088" cy="400110"/>
          </a:xfrm>
          <a:prstGeom prst="rect">
            <a:avLst/>
          </a:prstGeom>
          <a:noFill/>
        </p:spPr>
        <p:txBody>
          <a:bodyPr wrap="square" rtlCol="0">
            <a:spAutoFit/>
          </a:bodyPr>
          <a:lstStyle/>
          <a:p>
            <a:pPr>
              <a:spcAft>
                <a:spcPts val="500"/>
              </a:spcAft>
            </a:pPr>
            <a:r>
              <a:rPr lang="en-GB" sz="2000" dirty="0">
                <a:latin typeface="Arial" panose="020B0604020202020204" pitchFamily="34" charset="0"/>
                <a:cs typeface="Arial" panose="020B0604020202020204" pitchFamily="34" charset="0"/>
              </a:rPr>
              <a:t>.</a:t>
            </a:r>
          </a:p>
        </p:txBody>
      </p:sp>
      <p:sp>
        <p:nvSpPr>
          <p:cNvPr id="7" name="Title 1">
            <a:extLst>
              <a:ext uri="{FF2B5EF4-FFF2-40B4-BE49-F238E27FC236}">
                <a16:creationId xmlns:a16="http://schemas.microsoft.com/office/drawing/2014/main" id="{0CA95D17-6DEB-4E46-B798-7DB3BC51149C}"/>
              </a:ext>
            </a:extLst>
          </p:cNvPr>
          <p:cNvSpPr txBox="1">
            <a:spLocks/>
          </p:cNvSpPr>
          <p:nvPr/>
        </p:nvSpPr>
        <p:spPr>
          <a:xfrm>
            <a:off x="105103" y="329346"/>
            <a:ext cx="4025463" cy="767272"/>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spcAft>
                <a:spcPts val="500"/>
              </a:spcAft>
              <a:buNone/>
              <a:defRPr sz="2200"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GB" sz="2000" dirty="0"/>
              <a:t>Decisions about sharing personal information and experience in individual interactions</a:t>
            </a:r>
          </a:p>
        </p:txBody>
      </p:sp>
      <p:pic>
        <p:nvPicPr>
          <p:cNvPr id="8" name="Content Placeholder 4" descr="A picture containing table&#10;&#10;Description automatically generated">
            <a:extLst>
              <a:ext uri="{FF2B5EF4-FFF2-40B4-BE49-F238E27FC236}">
                <a16:creationId xmlns:a16="http://schemas.microsoft.com/office/drawing/2014/main" id="{942D7CF1-697F-1B42-8F25-BF08506AC7D1}"/>
              </a:ext>
            </a:extLst>
          </p:cNvPr>
          <p:cNvPicPr>
            <a:picLocks noChangeAspect="1"/>
          </p:cNvPicPr>
          <p:nvPr/>
        </p:nvPicPr>
        <p:blipFill>
          <a:blip r:embed="rId2"/>
          <a:stretch>
            <a:fillRect/>
          </a:stretch>
        </p:blipFill>
        <p:spPr>
          <a:xfrm>
            <a:off x="4035972" y="135231"/>
            <a:ext cx="5108028" cy="6722769"/>
          </a:xfrm>
          <a:prstGeom prst="rect">
            <a:avLst/>
          </a:prstGeom>
        </p:spPr>
      </p:pic>
      <p:sp>
        <p:nvSpPr>
          <p:cNvPr id="9" name="Title 1">
            <a:extLst>
              <a:ext uri="{FF2B5EF4-FFF2-40B4-BE49-F238E27FC236}">
                <a16:creationId xmlns:a16="http://schemas.microsoft.com/office/drawing/2014/main" id="{B3B440A1-5F9B-304B-B657-78304951244E}"/>
              </a:ext>
            </a:extLst>
          </p:cNvPr>
          <p:cNvSpPr txBox="1">
            <a:spLocks/>
          </p:cNvSpPr>
          <p:nvPr/>
        </p:nvSpPr>
        <p:spPr>
          <a:xfrm>
            <a:off x="297539" y="2491310"/>
            <a:ext cx="3265468" cy="767272"/>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spcAft>
                <a:spcPts val="500"/>
              </a:spcAft>
              <a:buNone/>
              <a:defRPr sz="2200"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GB" sz="2000" b="1" dirty="0"/>
              <a:t>Key issues for reflection on what personal information/experience to share</a:t>
            </a:r>
          </a:p>
        </p:txBody>
      </p:sp>
    </p:spTree>
    <p:extLst>
      <p:ext uri="{BB962C8B-B14F-4D97-AF65-F5344CB8AC3E}">
        <p14:creationId xmlns:p14="http://schemas.microsoft.com/office/powerpoint/2010/main" val="33407106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D803E232-754B-1E4F-9B5D-25E9473953F2}"/>
              </a:ext>
            </a:extLst>
          </p:cNvPr>
          <p:cNvSpPr txBox="1">
            <a:spLocks/>
          </p:cNvSpPr>
          <p:nvPr/>
        </p:nvSpPr>
        <p:spPr>
          <a:xfrm>
            <a:off x="462456" y="1417182"/>
            <a:ext cx="8460826" cy="52358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000"/>
              </a:spcAft>
              <a:buFont typeface="Arial" panose="020B0604020202020204" pitchFamily="34" charset="0"/>
              <a:buNone/>
            </a:pPr>
            <a:endParaRPr lang="en-GB" sz="1800" b="1" dirty="0">
              <a:latin typeface="Arial" panose="020B0604020202020204" pitchFamily="34" charset="0"/>
              <a:cs typeface="Arial" panose="020B0604020202020204" pitchFamily="34" charset="0"/>
            </a:endParaRPr>
          </a:p>
        </p:txBody>
      </p:sp>
      <p:pic>
        <p:nvPicPr>
          <p:cNvPr id="6" name="Content Placeholder 5" descr="Text, letter&#10;&#10;Description automatically generated">
            <a:extLst>
              <a:ext uri="{FF2B5EF4-FFF2-40B4-BE49-F238E27FC236}">
                <a16:creationId xmlns:a16="http://schemas.microsoft.com/office/drawing/2014/main" id="{6CF55BAC-58B5-A443-ABA3-046581E1A0F7}"/>
              </a:ext>
            </a:extLst>
          </p:cNvPr>
          <p:cNvPicPr>
            <a:picLocks noGrp="1" noChangeAspect="1"/>
          </p:cNvPicPr>
          <p:nvPr>
            <p:ph idx="1"/>
          </p:nvPr>
        </p:nvPicPr>
        <p:blipFill>
          <a:blip r:embed="rId2"/>
          <a:stretch>
            <a:fillRect/>
          </a:stretch>
        </p:blipFill>
        <p:spPr>
          <a:xfrm>
            <a:off x="3912119" y="73572"/>
            <a:ext cx="5176080" cy="6623660"/>
          </a:xfrm>
        </p:spPr>
      </p:pic>
      <p:pic>
        <p:nvPicPr>
          <p:cNvPr id="7" name="Content Placeholder 5" descr="Text, letter&#10;&#10;Description automatically generated">
            <a:extLst>
              <a:ext uri="{FF2B5EF4-FFF2-40B4-BE49-F238E27FC236}">
                <a16:creationId xmlns:a16="http://schemas.microsoft.com/office/drawing/2014/main" id="{137EC573-F134-954E-B7BE-661CB3F6F3EC}"/>
              </a:ext>
            </a:extLst>
          </p:cNvPr>
          <p:cNvPicPr>
            <a:picLocks noChangeAspect="1"/>
          </p:cNvPicPr>
          <p:nvPr/>
        </p:nvPicPr>
        <p:blipFill>
          <a:blip r:embed="rId2"/>
          <a:stretch>
            <a:fillRect/>
          </a:stretch>
        </p:blipFill>
        <p:spPr>
          <a:xfrm>
            <a:off x="4099038" y="73572"/>
            <a:ext cx="5020691" cy="6623660"/>
          </a:xfrm>
          <a:prstGeom prst="rect">
            <a:avLst/>
          </a:prstGeom>
        </p:spPr>
      </p:pic>
      <p:sp>
        <p:nvSpPr>
          <p:cNvPr id="12" name="Title 1">
            <a:extLst>
              <a:ext uri="{FF2B5EF4-FFF2-40B4-BE49-F238E27FC236}">
                <a16:creationId xmlns:a16="http://schemas.microsoft.com/office/drawing/2014/main" id="{D5E8FB90-81E9-6748-A751-B0E4C477D179}"/>
              </a:ext>
            </a:extLst>
          </p:cNvPr>
          <p:cNvSpPr txBox="1">
            <a:spLocks/>
          </p:cNvSpPr>
          <p:nvPr/>
        </p:nvSpPr>
        <p:spPr>
          <a:xfrm>
            <a:off x="297539" y="2491310"/>
            <a:ext cx="3265468" cy="767272"/>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spcAft>
                <a:spcPts val="500"/>
              </a:spcAft>
              <a:buNone/>
              <a:defRPr sz="2200"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GB" sz="2000" b="1" dirty="0"/>
              <a:t>Key issues for reflection on when, why and how to share personal information/ experience </a:t>
            </a:r>
          </a:p>
        </p:txBody>
      </p:sp>
      <p:sp>
        <p:nvSpPr>
          <p:cNvPr id="15" name="Title 1">
            <a:extLst>
              <a:ext uri="{FF2B5EF4-FFF2-40B4-BE49-F238E27FC236}">
                <a16:creationId xmlns:a16="http://schemas.microsoft.com/office/drawing/2014/main" id="{8DE21B80-59D0-DA40-BFF2-4271D6F59B67}"/>
              </a:ext>
            </a:extLst>
          </p:cNvPr>
          <p:cNvSpPr txBox="1">
            <a:spLocks/>
          </p:cNvSpPr>
          <p:nvPr/>
        </p:nvSpPr>
        <p:spPr>
          <a:xfrm>
            <a:off x="108397" y="329346"/>
            <a:ext cx="3990642" cy="767272"/>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spcAft>
                <a:spcPts val="500"/>
              </a:spcAft>
              <a:buNone/>
              <a:defRPr sz="2200" kern="120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GB" sz="2000" dirty="0"/>
              <a:t>Decisions about sharing personal information and experience in individual interactions</a:t>
            </a:r>
          </a:p>
        </p:txBody>
      </p:sp>
    </p:spTree>
    <p:extLst>
      <p:ext uri="{BB962C8B-B14F-4D97-AF65-F5344CB8AC3E}">
        <p14:creationId xmlns:p14="http://schemas.microsoft.com/office/powerpoint/2010/main" val="2207589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D803E232-754B-1E4F-9B5D-25E9473953F2}"/>
              </a:ext>
            </a:extLst>
          </p:cNvPr>
          <p:cNvSpPr txBox="1">
            <a:spLocks/>
          </p:cNvSpPr>
          <p:nvPr/>
        </p:nvSpPr>
        <p:spPr>
          <a:xfrm>
            <a:off x="462456" y="1417182"/>
            <a:ext cx="8460826" cy="52358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000"/>
              </a:spcAft>
              <a:buFont typeface="Arial" panose="020B0604020202020204" pitchFamily="34" charset="0"/>
              <a:buNone/>
            </a:pPr>
            <a:endParaRPr lang="en-GB" sz="18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4D1A553-F9D0-DA42-B6FE-4342001C2484}"/>
              </a:ext>
            </a:extLst>
          </p:cNvPr>
          <p:cNvSpPr txBox="1"/>
          <p:nvPr/>
        </p:nvSpPr>
        <p:spPr>
          <a:xfrm>
            <a:off x="462456" y="1417182"/>
            <a:ext cx="8219088" cy="1051570"/>
          </a:xfrm>
          <a:prstGeom prst="rect">
            <a:avLst/>
          </a:prstGeom>
          <a:noFill/>
        </p:spPr>
        <p:txBody>
          <a:bodyPr wrap="square" rtlCol="0">
            <a:spAutoFit/>
          </a:bodyPr>
          <a:lstStyle/>
          <a:p>
            <a:pPr marL="285750" indent="-285750">
              <a:spcAft>
                <a:spcPts val="500"/>
              </a:spcAft>
              <a:buFont typeface="Arial" panose="020B0604020202020204" pitchFamily="34" charset="0"/>
              <a:buChar char="•"/>
            </a:pPr>
            <a:r>
              <a:rPr lang="en-GB" dirty="0">
                <a:latin typeface="Arial" panose="020B0604020202020204" pitchFamily="34" charset="0"/>
                <a:cs typeface="Arial" panose="020B0604020202020204" pitchFamily="34" charset="0"/>
              </a:rPr>
              <a:t>How did it go – impact on the person, our relationship, me?</a:t>
            </a:r>
          </a:p>
          <a:p>
            <a:pPr marL="285750" indent="-285750">
              <a:spcAft>
                <a:spcPts val="500"/>
              </a:spcAft>
              <a:buFont typeface="Arial" panose="020B0604020202020204" pitchFamily="34" charset="0"/>
              <a:buChar char="•"/>
            </a:pPr>
            <a:r>
              <a:rPr lang="en-GB" dirty="0">
                <a:latin typeface="Arial" panose="020B0604020202020204" pitchFamily="34" charset="0"/>
                <a:cs typeface="Arial" panose="020B0604020202020204" pitchFamily="34" charset="0"/>
              </a:rPr>
              <a:t>What worked and what did not … and why?</a:t>
            </a:r>
          </a:p>
          <a:p>
            <a:pPr marL="285750" indent="-285750">
              <a:spcAft>
                <a:spcPts val="500"/>
              </a:spcAft>
              <a:buFont typeface="Arial" panose="020B0604020202020204" pitchFamily="34" charset="0"/>
              <a:buChar char="•"/>
            </a:pPr>
            <a:r>
              <a:rPr lang="en-GB" dirty="0">
                <a:latin typeface="Arial" panose="020B0604020202020204" pitchFamily="34" charset="0"/>
                <a:cs typeface="Arial" panose="020B0604020202020204" pitchFamily="34" charset="0"/>
              </a:rPr>
              <a:t>What learning can I take from sharing my experience?</a:t>
            </a:r>
          </a:p>
        </p:txBody>
      </p:sp>
      <p:pic>
        <p:nvPicPr>
          <p:cNvPr id="6" name="Content Placeholder 4" descr="Text&#10;&#10;Description automatically generated">
            <a:extLst>
              <a:ext uri="{FF2B5EF4-FFF2-40B4-BE49-F238E27FC236}">
                <a16:creationId xmlns:a16="http://schemas.microsoft.com/office/drawing/2014/main" id="{DD547508-B357-6145-A7DE-76C1F210997E}"/>
              </a:ext>
            </a:extLst>
          </p:cNvPr>
          <p:cNvPicPr>
            <a:picLocks noChangeAspect="1"/>
          </p:cNvPicPr>
          <p:nvPr/>
        </p:nvPicPr>
        <p:blipFill>
          <a:blip r:embed="rId2"/>
          <a:stretch>
            <a:fillRect/>
          </a:stretch>
        </p:blipFill>
        <p:spPr>
          <a:xfrm>
            <a:off x="909432" y="2401614"/>
            <a:ext cx="7325136" cy="4251434"/>
          </a:xfrm>
          <a:prstGeom prst="rect">
            <a:avLst/>
          </a:prstGeom>
        </p:spPr>
      </p:pic>
      <p:sp>
        <p:nvSpPr>
          <p:cNvPr id="7" name="Title 1">
            <a:extLst>
              <a:ext uri="{FF2B5EF4-FFF2-40B4-BE49-F238E27FC236}">
                <a16:creationId xmlns:a16="http://schemas.microsoft.com/office/drawing/2014/main" id="{34AD44C4-2C2D-C049-849B-7E2F0B029A9C}"/>
              </a:ext>
            </a:extLst>
          </p:cNvPr>
          <p:cNvSpPr>
            <a:spLocks noGrp="1"/>
          </p:cNvSpPr>
          <p:nvPr>
            <p:ph type="title"/>
          </p:nvPr>
        </p:nvSpPr>
        <p:spPr>
          <a:xfrm>
            <a:off x="232605" y="310727"/>
            <a:ext cx="8001963" cy="767272"/>
          </a:xfrm>
          <a:noFill/>
        </p:spPr>
        <p:txBody>
          <a:bodyPr>
            <a:noAutofit/>
          </a:bodyPr>
          <a:lstStyle/>
          <a:p>
            <a:r>
              <a:rPr lang="en-GB" sz="2000" dirty="0"/>
              <a:t>Towards guidelines for sharing personal information and experience in IPS Practice </a:t>
            </a:r>
            <a:br>
              <a:rPr lang="en-GB" sz="2000" dirty="0"/>
            </a:br>
            <a:r>
              <a:rPr lang="en-GB" sz="2000" dirty="0"/>
              <a:t>3. </a:t>
            </a:r>
            <a:r>
              <a:rPr lang="en-GB" sz="2400" b="1" dirty="0"/>
              <a:t>Reflection after sharing personal information</a:t>
            </a:r>
            <a:endParaRPr lang="en-GB" sz="2400" dirty="0"/>
          </a:p>
        </p:txBody>
      </p:sp>
    </p:spTree>
    <p:extLst>
      <p:ext uri="{BB962C8B-B14F-4D97-AF65-F5344CB8AC3E}">
        <p14:creationId xmlns:p14="http://schemas.microsoft.com/office/powerpoint/2010/main" val="2041095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58EAF-4706-B149-8071-96758BBDB708}"/>
              </a:ext>
            </a:extLst>
          </p:cNvPr>
          <p:cNvSpPr>
            <a:spLocks noGrp="1"/>
          </p:cNvSpPr>
          <p:nvPr>
            <p:ph type="title"/>
          </p:nvPr>
        </p:nvSpPr>
        <p:spPr/>
        <p:txBody>
          <a:bodyPr>
            <a:noAutofit/>
          </a:bodyPr>
          <a:lstStyle/>
          <a:p>
            <a:r>
              <a:rPr lang="en-GB" sz="2400" b="1" dirty="0"/>
              <a:t>The importance of supervision in valuing and using personal information</a:t>
            </a:r>
          </a:p>
        </p:txBody>
      </p:sp>
      <p:sp>
        <p:nvSpPr>
          <p:cNvPr id="5" name="Content Placeholder 2">
            <a:extLst>
              <a:ext uri="{FF2B5EF4-FFF2-40B4-BE49-F238E27FC236}">
                <a16:creationId xmlns:a16="http://schemas.microsoft.com/office/drawing/2014/main" id="{D803E232-754B-1E4F-9B5D-25E9473953F2}"/>
              </a:ext>
            </a:extLst>
          </p:cNvPr>
          <p:cNvSpPr txBox="1">
            <a:spLocks/>
          </p:cNvSpPr>
          <p:nvPr/>
        </p:nvSpPr>
        <p:spPr>
          <a:xfrm>
            <a:off x="462456" y="1417182"/>
            <a:ext cx="8460826" cy="52358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000"/>
              </a:spcAft>
              <a:buFont typeface="Arial" panose="020B0604020202020204" pitchFamily="34" charset="0"/>
              <a:buNone/>
            </a:pPr>
            <a:endParaRPr lang="en-GB" sz="18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4D1A553-F9D0-DA42-B6FE-4342001C2484}"/>
              </a:ext>
            </a:extLst>
          </p:cNvPr>
          <p:cNvSpPr txBox="1"/>
          <p:nvPr/>
        </p:nvSpPr>
        <p:spPr>
          <a:xfrm>
            <a:off x="399393" y="1450432"/>
            <a:ext cx="8324191" cy="4557658"/>
          </a:xfrm>
          <a:prstGeom prst="rect">
            <a:avLst/>
          </a:prstGeom>
          <a:noFill/>
        </p:spPr>
        <p:txBody>
          <a:bodyPr wrap="square" rtlCol="0">
            <a:spAutoFit/>
          </a:bodyPr>
          <a:lstStyle/>
          <a:p>
            <a:pPr lvl="0">
              <a:spcAft>
                <a:spcPts val="500"/>
              </a:spcAft>
            </a:pPr>
            <a:r>
              <a:rPr lang="en-GB" sz="2000" dirty="0">
                <a:solidFill>
                  <a:prstClr val="black"/>
                </a:solidFill>
                <a:latin typeface="Arial" panose="020B0604020202020204" pitchFamily="34" charset="0"/>
                <a:cs typeface="Arial" panose="020B0604020202020204" pitchFamily="34" charset="0"/>
              </a:rPr>
              <a:t>Assisting practitioners to:</a:t>
            </a:r>
          </a:p>
          <a:p>
            <a:pPr marL="228600" lvl="0" indent="-228600">
              <a:spcAft>
                <a:spcPts val="1000"/>
              </a:spcAft>
              <a:buFont typeface="Arial" panose="020B0604020202020204" pitchFamily="34" charset="0"/>
              <a:buChar char="•"/>
            </a:pPr>
            <a:r>
              <a:rPr lang="en-GB" dirty="0">
                <a:solidFill>
                  <a:prstClr val="black"/>
                </a:solidFill>
                <a:latin typeface="Arial" panose="020B0604020202020204" pitchFamily="34" charset="0"/>
                <a:cs typeface="Arial" panose="020B0604020202020204" pitchFamily="34" charset="0"/>
              </a:rPr>
              <a:t>Think about what personal experience and information are they bringing to their work</a:t>
            </a:r>
          </a:p>
          <a:p>
            <a:pPr marL="228600" lvl="0" indent="-228600">
              <a:spcAft>
                <a:spcPts val="1000"/>
              </a:spcAft>
              <a:buFont typeface="Arial" panose="020B0604020202020204" pitchFamily="34" charset="0"/>
              <a:buChar char="•"/>
            </a:pPr>
            <a:r>
              <a:rPr lang="en-GB" dirty="0">
                <a:solidFill>
                  <a:prstClr val="black"/>
                </a:solidFill>
                <a:latin typeface="Arial" panose="020B0604020202020204" pitchFamily="34" charset="0"/>
                <a:cs typeface="Arial" panose="020B0604020202020204" pitchFamily="34" charset="0"/>
              </a:rPr>
              <a:t>How they feel about using this personal experience and information in their work</a:t>
            </a:r>
          </a:p>
          <a:p>
            <a:pPr marL="228600" lvl="0" indent="-228600">
              <a:spcAft>
                <a:spcPts val="1000"/>
              </a:spcAft>
              <a:buFont typeface="Arial" panose="020B0604020202020204" pitchFamily="34" charset="0"/>
              <a:buChar char="•"/>
            </a:pPr>
            <a:r>
              <a:rPr lang="en-GB" dirty="0">
                <a:solidFill>
                  <a:prstClr val="black"/>
                </a:solidFill>
                <a:latin typeface="Arial" panose="020B0604020202020204" pitchFamily="34" charset="0"/>
                <a:cs typeface="Arial" panose="020B0604020202020204" pitchFamily="34" charset="0"/>
              </a:rPr>
              <a:t>Make decisions  about what personal information and experience they are willing and able to share with clients/colleagues that might be useful in their work</a:t>
            </a:r>
          </a:p>
          <a:p>
            <a:pPr marL="228600" lvl="0" indent="-228600">
              <a:spcAft>
                <a:spcPts val="1000"/>
              </a:spcAft>
              <a:buFont typeface="Arial" panose="020B0604020202020204" pitchFamily="34" charset="0"/>
              <a:buChar char="•"/>
            </a:pPr>
            <a:r>
              <a:rPr lang="en-GB" dirty="0">
                <a:solidFill>
                  <a:prstClr val="black"/>
                </a:solidFill>
                <a:latin typeface="Arial" panose="020B0604020202020204" pitchFamily="34" charset="0"/>
                <a:cs typeface="Arial" panose="020B0604020202020204" pitchFamily="34" charset="0"/>
              </a:rPr>
              <a:t>Prepare a brief biography of themselves to share with clients and colleagues</a:t>
            </a:r>
          </a:p>
          <a:p>
            <a:pPr marL="228600" lvl="0" indent="-228600">
              <a:spcAft>
                <a:spcPts val="1000"/>
              </a:spcAft>
              <a:buFont typeface="Arial" panose="020B0604020202020204" pitchFamily="34" charset="0"/>
              <a:buChar char="•"/>
            </a:pPr>
            <a:r>
              <a:rPr lang="en-GB" dirty="0">
                <a:solidFill>
                  <a:prstClr val="black"/>
                </a:solidFill>
                <a:latin typeface="Arial" panose="020B0604020202020204" pitchFamily="34" charset="0"/>
                <a:cs typeface="Arial" panose="020B0604020202020204" pitchFamily="34" charset="0"/>
              </a:rPr>
              <a:t>Think about why, when and how to share personal information and experience in the different facets of their work</a:t>
            </a:r>
          </a:p>
          <a:p>
            <a:pPr marL="228600" lvl="0" indent="-228600">
              <a:spcAft>
                <a:spcPts val="1000"/>
              </a:spcAft>
              <a:buFont typeface="Arial" panose="020B0604020202020204" pitchFamily="34" charset="0"/>
              <a:buChar char="•"/>
            </a:pPr>
            <a:r>
              <a:rPr lang="en-GB" dirty="0">
                <a:solidFill>
                  <a:prstClr val="black"/>
                </a:solidFill>
                <a:latin typeface="Arial" panose="020B0604020202020204" pitchFamily="34" charset="0"/>
                <a:cs typeface="Arial" panose="020B0604020202020204" pitchFamily="34" charset="0"/>
              </a:rPr>
              <a:t>Reflect on and learn from their sharing of personal information and experience</a:t>
            </a:r>
          </a:p>
          <a:p>
            <a:pPr marL="228600" lvl="0" indent="-228600">
              <a:spcAft>
                <a:spcPts val="1000"/>
              </a:spcAft>
              <a:buFont typeface="Arial" panose="020B0604020202020204" pitchFamily="34" charset="0"/>
              <a:buChar char="•"/>
            </a:pPr>
            <a:r>
              <a:rPr lang="en-GB" dirty="0">
                <a:solidFill>
                  <a:prstClr val="black"/>
                </a:solidFill>
                <a:latin typeface="Arial" panose="020B0604020202020204" pitchFamily="34" charset="0"/>
                <a:cs typeface="Arial" panose="020B0604020202020204" pitchFamily="34" charset="0"/>
              </a:rPr>
              <a:t>Understand relevant policies and procedures of their employing organisation</a:t>
            </a:r>
          </a:p>
        </p:txBody>
      </p:sp>
    </p:spTree>
    <p:extLst>
      <p:ext uri="{BB962C8B-B14F-4D97-AF65-F5344CB8AC3E}">
        <p14:creationId xmlns:p14="http://schemas.microsoft.com/office/powerpoint/2010/main" val="10432056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58EAF-4706-B149-8071-96758BBDB708}"/>
              </a:ext>
            </a:extLst>
          </p:cNvPr>
          <p:cNvSpPr>
            <a:spLocks noGrp="1"/>
          </p:cNvSpPr>
          <p:nvPr>
            <p:ph type="title"/>
          </p:nvPr>
        </p:nvSpPr>
        <p:spPr/>
        <p:txBody>
          <a:bodyPr>
            <a:noAutofit/>
          </a:bodyPr>
          <a:lstStyle/>
          <a:p>
            <a:r>
              <a:rPr lang="en-GB" sz="2400" b="1" dirty="0">
                <a:solidFill>
                  <a:prstClr val="black"/>
                </a:solidFill>
                <a:ea typeface="+mj-ea"/>
              </a:rPr>
              <a:t>Building skills and creating a culture within the IPS Team and Service that values personal experience</a:t>
            </a:r>
            <a:br>
              <a:rPr lang="en-GB" sz="2400" b="1" dirty="0">
                <a:solidFill>
                  <a:prstClr val="black"/>
                </a:solidFill>
                <a:ea typeface="+mj-ea"/>
              </a:rPr>
            </a:br>
            <a:r>
              <a:rPr lang="en-GB" sz="2400" b="1" dirty="0">
                <a:solidFill>
                  <a:prstClr val="black"/>
                </a:solidFill>
                <a:ea typeface="+mj-ea"/>
              </a:rPr>
              <a:t>1. The importance of leadership</a:t>
            </a:r>
            <a:endParaRPr lang="en-GB" sz="2400" b="1" dirty="0"/>
          </a:p>
        </p:txBody>
      </p:sp>
      <p:sp>
        <p:nvSpPr>
          <p:cNvPr id="5" name="Content Placeholder 2">
            <a:extLst>
              <a:ext uri="{FF2B5EF4-FFF2-40B4-BE49-F238E27FC236}">
                <a16:creationId xmlns:a16="http://schemas.microsoft.com/office/drawing/2014/main" id="{D803E232-754B-1E4F-9B5D-25E9473953F2}"/>
              </a:ext>
            </a:extLst>
          </p:cNvPr>
          <p:cNvSpPr txBox="1">
            <a:spLocks/>
          </p:cNvSpPr>
          <p:nvPr/>
        </p:nvSpPr>
        <p:spPr>
          <a:xfrm>
            <a:off x="462456" y="1417182"/>
            <a:ext cx="8460826" cy="52358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000"/>
              </a:spcAft>
              <a:buFont typeface="Arial" panose="020B0604020202020204" pitchFamily="34" charset="0"/>
              <a:buNone/>
            </a:pPr>
            <a:endParaRPr lang="en-GB" sz="18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4D1A553-F9D0-DA42-B6FE-4342001C2484}"/>
              </a:ext>
            </a:extLst>
          </p:cNvPr>
          <p:cNvSpPr txBox="1"/>
          <p:nvPr/>
        </p:nvSpPr>
        <p:spPr>
          <a:xfrm>
            <a:off x="462456" y="1447524"/>
            <a:ext cx="8219088" cy="4851969"/>
          </a:xfrm>
          <a:prstGeom prst="rect">
            <a:avLst/>
          </a:prstGeom>
          <a:noFill/>
        </p:spPr>
        <p:txBody>
          <a:bodyPr wrap="square" rtlCol="0">
            <a:spAutoFit/>
          </a:bodyPr>
          <a:lstStyle/>
          <a:p>
            <a:pPr marL="228600" lvl="0" indent="-228600">
              <a:lnSpc>
                <a:spcPct val="110000"/>
              </a:lnSpc>
              <a:spcAft>
                <a:spcPts val="500"/>
              </a:spcAft>
              <a:buFont typeface="Arial" panose="020B0604020202020204" pitchFamily="34" charset="0"/>
              <a:buChar char="•"/>
            </a:pPr>
            <a:r>
              <a:rPr lang="en-GB" sz="2000" dirty="0">
                <a:solidFill>
                  <a:prstClr val="black"/>
                </a:solidFill>
                <a:latin typeface="Arial" panose="020B0604020202020204" pitchFamily="34" charset="0"/>
                <a:cs typeface="Arial" panose="020B0604020202020204" pitchFamily="34" charset="0"/>
              </a:rPr>
              <a:t>Ensuring that operational policies make reference to the value and use of relevant personal information and experience</a:t>
            </a:r>
          </a:p>
          <a:p>
            <a:pPr marL="228600" lvl="0" indent="-228600">
              <a:lnSpc>
                <a:spcPct val="110000"/>
              </a:lnSpc>
              <a:spcAft>
                <a:spcPts val="500"/>
              </a:spcAft>
              <a:buFont typeface="Arial" panose="020B0604020202020204" pitchFamily="34" charset="0"/>
              <a:buChar char="•"/>
            </a:pPr>
            <a:r>
              <a:rPr lang="en-GB" sz="2000" dirty="0">
                <a:solidFill>
                  <a:prstClr val="black"/>
                </a:solidFill>
                <a:latin typeface="Arial" panose="020B0604020202020204" pitchFamily="34" charset="0"/>
                <a:cs typeface="Arial" panose="020B0604020202020204" pitchFamily="34" charset="0"/>
              </a:rPr>
              <a:t>Modelling appropriate sharing of personal information and experience by sharing their own experience with team members</a:t>
            </a:r>
          </a:p>
          <a:p>
            <a:pPr marL="228600" lvl="0" indent="-228600">
              <a:lnSpc>
                <a:spcPct val="110000"/>
              </a:lnSpc>
              <a:spcAft>
                <a:spcPts val="500"/>
              </a:spcAft>
              <a:buFont typeface="Arial" panose="020B0604020202020204" pitchFamily="34" charset="0"/>
              <a:buChar char="•"/>
            </a:pPr>
            <a:r>
              <a:rPr lang="en-GB" sz="2000" dirty="0">
                <a:solidFill>
                  <a:prstClr val="black"/>
                </a:solidFill>
                <a:latin typeface="Arial" panose="020B0604020202020204" pitchFamily="34" charset="0"/>
                <a:cs typeface="Arial" panose="020B0604020202020204" pitchFamily="34" charset="0"/>
              </a:rPr>
              <a:t>Creating expectations that everyone will use some of their personal information/experience in their work, for example</a:t>
            </a:r>
          </a:p>
          <a:p>
            <a:pPr marL="685800" lvl="1" indent="-228600">
              <a:lnSpc>
                <a:spcPct val="110000"/>
              </a:lnSpc>
              <a:spcAft>
                <a:spcPts val="500"/>
              </a:spcAft>
              <a:buFont typeface="Arial" panose="020B0604020202020204" pitchFamily="34" charset="0"/>
              <a:buChar char="•"/>
            </a:pPr>
            <a:r>
              <a:rPr lang="en-GB" dirty="0">
                <a:solidFill>
                  <a:prstClr val="black"/>
                </a:solidFill>
                <a:latin typeface="Arial" panose="020B0604020202020204" pitchFamily="34" charset="0"/>
                <a:cs typeface="Arial" panose="020B0604020202020204" pitchFamily="34" charset="0"/>
              </a:rPr>
              <a:t>all staff preparing a brief biography and </a:t>
            </a:r>
          </a:p>
          <a:p>
            <a:pPr marL="685800" lvl="1" indent="-228600">
              <a:lnSpc>
                <a:spcPct val="110000"/>
              </a:lnSpc>
              <a:spcAft>
                <a:spcPts val="500"/>
              </a:spcAft>
              <a:buFont typeface="Arial" panose="020B0604020202020204" pitchFamily="34" charset="0"/>
              <a:buChar char="•"/>
            </a:pPr>
            <a:r>
              <a:rPr lang="en-GB" dirty="0">
                <a:solidFill>
                  <a:prstClr val="black"/>
                </a:solidFill>
                <a:latin typeface="Arial" panose="020B0604020202020204" pitchFamily="34" charset="0"/>
                <a:cs typeface="Arial" panose="020B0604020202020204" pitchFamily="34" charset="0"/>
              </a:rPr>
              <a:t>these biographies being included in information about the service given to clients, recruits and potential recruits</a:t>
            </a:r>
          </a:p>
          <a:p>
            <a:pPr marL="228600" lvl="0" indent="-228600">
              <a:lnSpc>
                <a:spcPct val="110000"/>
              </a:lnSpc>
              <a:spcAft>
                <a:spcPts val="500"/>
              </a:spcAft>
              <a:buFont typeface="Arial" panose="020B0604020202020204" pitchFamily="34" charset="0"/>
              <a:buChar char="•"/>
            </a:pPr>
            <a:r>
              <a:rPr lang="en-GB" sz="2000" dirty="0">
                <a:solidFill>
                  <a:prstClr val="black"/>
                </a:solidFill>
                <a:latin typeface="Arial" panose="020B0604020202020204" pitchFamily="34" charset="0"/>
                <a:cs typeface="Arial" panose="020B0604020202020204" pitchFamily="34" charset="0"/>
              </a:rPr>
              <a:t>Ensuring personal experience is addressed in supervision</a:t>
            </a:r>
          </a:p>
          <a:p>
            <a:pPr marL="228600" lvl="0" indent="-228600">
              <a:lnSpc>
                <a:spcPct val="110000"/>
              </a:lnSpc>
              <a:spcAft>
                <a:spcPts val="500"/>
              </a:spcAft>
              <a:buFont typeface="Arial" panose="020B0604020202020204" pitchFamily="34" charset="0"/>
              <a:buChar char="•"/>
            </a:pPr>
            <a:r>
              <a:rPr lang="en-GB" sz="2000" dirty="0">
                <a:solidFill>
                  <a:prstClr val="black"/>
                </a:solidFill>
                <a:latin typeface="Arial" panose="020B0604020202020204" pitchFamily="34" charset="0"/>
                <a:cs typeface="Arial" panose="020B0604020202020204" pitchFamily="34" charset="0"/>
              </a:rPr>
              <a:t>While encouraging all staff to share relevant personal information and experience, considering the creation of lived experience specific ‘peer’ roles</a:t>
            </a:r>
          </a:p>
        </p:txBody>
      </p:sp>
    </p:spTree>
    <p:extLst>
      <p:ext uri="{BB962C8B-B14F-4D97-AF65-F5344CB8AC3E}">
        <p14:creationId xmlns:p14="http://schemas.microsoft.com/office/powerpoint/2010/main" val="41053609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58EAF-4706-B149-8071-96758BBDB708}"/>
              </a:ext>
            </a:extLst>
          </p:cNvPr>
          <p:cNvSpPr>
            <a:spLocks noGrp="1"/>
          </p:cNvSpPr>
          <p:nvPr>
            <p:ph type="title"/>
          </p:nvPr>
        </p:nvSpPr>
        <p:spPr/>
        <p:txBody>
          <a:bodyPr>
            <a:noAutofit/>
          </a:bodyPr>
          <a:lstStyle/>
          <a:p>
            <a:r>
              <a:rPr lang="en-GB" sz="2400" b="1" dirty="0">
                <a:solidFill>
                  <a:prstClr val="black"/>
                </a:solidFill>
                <a:ea typeface="+mj-ea"/>
              </a:rPr>
              <a:t>Building skills and creating a culture within the IPS Team and Service that values personal experience</a:t>
            </a:r>
            <a:br>
              <a:rPr lang="en-GB" sz="2400" b="1" dirty="0">
                <a:solidFill>
                  <a:prstClr val="black"/>
                </a:solidFill>
                <a:ea typeface="+mj-ea"/>
              </a:rPr>
            </a:br>
            <a:r>
              <a:rPr lang="en-GB" sz="2400" b="1" dirty="0">
                <a:solidFill>
                  <a:prstClr val="black"/>
                </a:solidFill>
                <a:ea typeface="+mj-ea"/>
              </a:rPr>
              <a:t>2. Other possible enablers</a:t>
            </a:r>
            <a:endParaRPr lang="en-GB" sz="2400" b="1" dirty="0"/>
          </a:p>
        </p:txBody>
      </p:sp>
      <p:sp>
        <p:nvSpPr>
          <p:cNvPr id="5" name="Content Placeholder 2">
            <a:extLst>
              <a:ext uri="{FF2B5EF4-FFF2-40B4-BE49-F238E27FC236}">
                <a16:creationId xmlns:a16="http://schemas.microsoft.com/office/drawing/2014/main" id="{D803E232-754B-1E4F-9B5D-25E9473953F2}"/>
              </a:ext>
            </a:extLst>
          </p:cNvPr>
          <p:cNvSpPr txBox="1">
            <a:spLocks/>
          </p:cNvSpPr>
          <p:nvPr/>
        </p:nvSpPr>
        <p:spPr>
          <a:xfrm>
            <a:off x="462456" y="1417182"/>
            <a:ext cx="8460826" cy="52358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000"/>
              </a:spcAft>
              <a:buFont typeface="Arial" panose="020B0604020202020204" pitchFamily="34" charset="0"/>
              <a:buNone/>
            </a:pPr>
            <a:endParaRPr lang="en-GB" sz="18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4D1A553-F9D0-DA42-B6FE-4342001C2484}"/>
              </a:ext>
            </a:extLst>
          </p:cNvPr>
          <p:cNvSpPr txBox="1"/>
          <p:nvPr/>
        </p:nvSpPr>
        <p:spPr>
          <a:xfrm>
            <a:off x="321032" y="1301802"/>
            <a:ext cx="4060842" cy="5964710"/>
          </a:xfrm>
          <a:prstGeom prst="rect">
            <a:avLst/>
          </a:prstGeom>
          <a:noFill/>
        </p:spPr>
        <p:txBody>
          <a:bodyPr wrap="square" rtlCol="0">
            <a:spAutoFit/>
          </a:bodyPr>
          <a:lstStyle/>
          <a:p>
            <a:pPr marL="228600" lvl="0" indent="-228600">
              <a:lnSpc>
                <a:spcPct val="110000"/>
              </a:lnSpc>
              <a:spcAft>
                <a:spcPts val="500"/>
              </a:spcAft>
              <a:buFont typeface="Arial" panose="020B0604020202020204" pitchFamily="34" charset="0"/>
              <a:buChar char="•"/>
            </a:pPr>
            <a:r>
              <a:rPr lang="en-GB" dirty="0">
                <a:solidFill>
                  <a:prstClr val="black"/>
                </a:solidFill>
                <a:latin typeface="Arial" panose="020B0604020202020204" pitchFamily="34" charset="0"/>
                <a:cs typeface="Arial" panose="020B0604020202020204" pitchFamily="34" charset="0"/>
              </a:rPr>
              <a:t>Organising seminars within IPS teams to discuss the value and use of personal experience in their work</a:t>
            </a:r>
          </a:p>
          <a:p>
            <a:pPr marL="228600" lvl="0" indent="-228600">
              <a:lnSpc>
                <a:spcPct val="110000"/>
              </a:lnSpc>
              <a:spcAft>
                <a:spcPts val="500"/>
              </a:spcAft>
              <a:buFont typeface="Arial" panose="020B0604020202020204" pitchFamily="34" charset="0"/>
              <a:buChar char="•"/>
            </a:pPr>
            <a:r>
              <a:rPr lang="en-GB" dirty="0">
                <a:solidFill>
                  <a:prstClr val="black"/>
                </a:solidFill>
                <a:latin typeface="Arial" panose="020B0604020202020204" pitchFamily="34" charset="0"/>
                <a:cs typeface="Arial" panose="020B0604020202020204" pitchFamily="34" charset="0"/>
              </a:rPr>
              <a:t>‘Reflective practice’ sessions where staff can explore and reflect on their use of personal information and experience in their work</a:t>
            </a:r>
          </a:p>
          <a:p>
            <a:pPr marL="228600" lvl="0" indent="-228600">
              <a:lnSpc>
                <a:spcPct val="110000"/>
              </a:lnSpc>
              <a:spcAft>
                <a:spcPts val="500"/>
              </a:spcAft>
              <a:buFont typeface="Arial" panose="020B0604020202020204" pitchFamily="34" charset="0"/>
              <a:buChar char="•"/>
            </a:pPr>
            <a:r>
              <a:rPr lang="en-GB" dirty="0">
                <a:solidFill>
                  <a:prstClr val="black"/>
                </a:solidFill>
                <a:latin typeface="Arial" panose="020B0604020202020204" pitchFamily="34" charset="0"/>
                <a:cs typeface="Arial" panose="020B0604020202020204" pitchFamily="34" charset="0"/>
              </a:rPr>
              <a:t>Explicitly including the ways in which the personal experience of practitioners has been/might be used in team meeting discussions of work with individual clients</a:t>
            </a:r>
          </a:p>
          <a:p>
            <a:pPr marL="228600" indent="-228600">
              <a:lnSpc>
                <a:spcPct val="110000"/>
              </a:lnSpc>
              <a:spcAft>
                <a:spcPts val="500"/>
              </a:spcAft>
              <a:buFont typeface="Arial" panose="020B0604020202020204" pitchFamily="34" charset="0"/>
              <a:buChar char="•"/>
            </a:pPr>
            <a:r>
              <a:rPr lang="en-GB" dirty="0">
                <a:solidFill>
                  <a:prstClr val="black"/>
                </a:solidFill>
                <a:latin typeface="Arial" panose="020B0604020202020204" pitchFamily="34" charset="0"/>
                <a:cs typeface="Arial" panose="020B0604020202020204" pitchFamily="34" charset="0"/>
              </a:rPr>
              <a:t>Considering the value and use of personal experience in IPS Communities of Practice</a:t>
            </a:r>
          </a:p>
          <a:p>
            <a:pPr marL="228600" lvl="0" indent="-228600">
              <a:lnSpc>
                <a:spcPct val="110000"/>
              </a:lnSpc>
              <a:spcAft>
                <a:spcPts val="500"/>
              </a:spcAft>
              <a:buFont typeface="Arial" panose="020B0604020202020204" pitchFamily="34" charset="0"/>
              <a:buChar char="•"/>
            </a:pPr>
            <a:endParaRPr lang="en-GB" dirty="0">
              <a:solidFill>
                <a:prstClr val="black"/>
              </a:solidFill>
              <a:latin typeface="Arial" panose="020B0604020202020204" pitchFamily="34" charset="0"/>
              <a:cs typeface="Arial" panose="020B0604020202020204" pitchFamily="34" charset="0"/>
            </a:endParaRPr>
          </a:p>
          <a:p>
            <a:pPr marL="228600" lvl="0" indent="-228600">
              <a:lnSpc>
                <a:spcPct val="110000"/>
              </a:lnSpc>
              <a:spcAft>
                <a:spcPts val="500"/>
              </a:spcAft>
              <a:buFont typeface="Arial" panose="020B0604020202020204" pitchFamily="34" charset="0"/>
              <a:buChar char="•"/>
            </a:pPr>
            <a:endParaRPr lang="en-GB" dirty="0">
              <a:solidFill>
                <a:prstClr val="black"/>
              </a:solidFill>
              <a:latin typeface="Arial" panose="020B0604020202020204" pitchFamily="34" charset="0"/>
              <a:cs typeface="Arial" panose="020B0604020202020204" pitchFamily="34" charset="0"/>
            </a:endParaRPr>
          </a:p>
          <a:p>
            <a:pPr>
              <a:spcAft>
                <a:spcPts val="500"/>
              </a:spcAft>
            </a:pPr>
            <a:endParaRPr lang="en-GB" sz="20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A0726E42-49BB-404E-9E3A-6C2BAF51305C}"/>
              </a:ext>
            </a:extLst>
          </p:cNvPr>
          <p:cNvSpPr txBox="1"/>
          <p:nvPr/>
        </p:nvSpPr>
        <p:spPr>
          <a:xfrm>
            <a:off x="4466543" y="1301802"/>
            <a:ext cx="4480736" cy="6028830"/>
          </a:xfrm>
          <a:prstGeom prst="rect">
            <a:avLst/>
          </a:prstGeom>
          <a:noFill/>
        </p:spPr>
        <p:txBody>
          <a:bodyPr wrap="square" rtlCol="0">
            <a:spAutoFit/>
          </a:bodyPr>
          <a:lstStyle/>
          <a:p>
            <a:pPr marL="228600" indent="-228600">
              <a:lnSpc>
                <a:spcPct val="110000"/>
              </a:lnSpc>
              <a:spcAft>
                <a:spcPts val="500"/>
              </a:spcAft>
              <a:buFont typeface="Arial" panose="020B0604020202020204" pitchFamily="34" charset="0"/>
              <a:buChar char="•"/>
            </a:pPr>
            <a:r>
              <a:rPr lang="en-GB" dirty="0">
                <a:solidFill>
                  <a:prstClr val="black"/>
                </a:solidFill>
                <a:latin typeface="Arial" panose="020B0604020202020204" pitchFamily="34" charset="0"/>
                <a:cs typeface="Arial" panose="020B0604020202020204" pitchFamily="34" charset="0"/>
              </a:rPr>
              <a:t>Organising specific training sessions</a:t>
            </a:r>
          </a:p>
          <a:p>
            <a:pPr marL="228600" lvl="0" indent="-228600">
              <a:lnSpc>
                <a:spcPct val="110000"/>
              </a:lnSpc>
              <a:spcAft>
                <a:spcPts val="500"/>
              </a:spcAft>
              <a:buFont typeface="Arial" panose="020B0604020202020204" pitchFamily="34" charset="0"/>
              <a:buChar char="•"/>
            </a:pPr>
            <a:r>
              <a:rPr lang="en-GB" dirty="0">
                <a:solidFill>
                  <a:prstClr val="black"/>
                </a:solidFill>
                <a:latin typeface="Arial" panose="020B0604020202020204" pitchFamily="34" charset="0"/>
                <a:cs typeface="Arial" panose="020B0604020202020204" pitchFamily="34" charset="0"/>
              </a:rPr>
              <a:t>Collecting examples of the value and use of personal experience in IPS practice to act as a resource for practitioners</a:t>
            </a:r>
          </a:p>
          <a:p>
            <a:pPr marL="228600" lvl="0" indent="-228600">
              <a:lnSpc>
                <a:spcPct val="110000"/>
              </a:lnSpc>
              <a:spcAft>
                <a:spcPts val="500"/>
              </a:spcAft>
              <a:buFont typeface="Arial" panose="020B0604020202020204" pitchFamily="34" charset="0"/>
              <a:buChar char="•"/>
            </a:pPr>
            <a:r>
              <a:rPr lang="en-GB" dirty="0">
                <a:solidFill>
                  <a:prstClr val="black"/>
                </a:solidFill>
                <a:latin typeface="Arial" panose="020B0604020202020204" pitchFamily="34" charset="0"/>
                <a:cs typeface="Arial" panose="020B0604020202020204" pitchFamily="34" charset="0"/>
              </a:rPr>
              <a:t>Including the value and use of personal information and experience in Employment Specialist training and IPS Team Leader Training</a:t>
            </a:r>
          </a:p>
          <a:p>
            <a:pPr marL="228600" lvl="0" indent="-228600">
              <a:lnSpc>
                <a:spcPct val="110000"/>
              </a:lnSpc>
              <a:spcAft>
                <a:spcPts val="500"/>
              </a:spcAft>
              <a:buFont typeface="Arial" panose="020B0604020202020204" pitchFamily="34" charset="0"/>
              <a:buChar char="•"/>
            </a:pPr>
            <a:r>
              <a:rPr lang="en-GB" dirty="0">
                <a:solidFill>
                  <a:prstClr val="black"/>
                </a:solidFill>
                <a:latin typeface="Arial" panose="020B0604020202020204" pitchFamily="34" charset="0"/>
                <a:cs typeface="Arial" panose="020B0604020202020204" pitchFamily="34" charset="0"/>
              </a:rPr>
              <a:t>Integrating use of personal experience in the promotion of IPS within clinical services</a:t>
            </a:r>
          </a:p>
          <a:p>
            <a:pPr marL="228600" lvl="0" indent="-228600">
              <a:lnSpc>
                <a:spcPct val="110000"/>
              </a:lnSpc>
              <a:spcAft>
                <a:spcPts val="500"/>
              </a:spcAft>
              <a:buFont typeface="Arial" panose="020B0604020202020204" pitchFamily="34" charset="0"/>
              <a:buChar char="•"/>
            </a:pPr>
            <a:r>
              <a:rPr lang="en-GB" dirty="0">
                <a:solidFill>
                  <a:prstClr val="black"/>
                </a:solidFill>
                <a:latin typeface="Arial" panose="020B0604020202020204" pitchFamily="34" charset="0"/>
                <a:cs typeface="Arial" panose="020B0604020202020204" pitchFamily="34" charset="0"/>
              </a:rPr>
              <a:t>Promoting a culture in the organisation as a whole where personal experience is valued and used</a:t>
            </a:r>
          </a:p>
          <a:p>
            <a:pPr marL="228600" lvl="0" indent="-228600">
              <a:lnSpc>
                <a:spcPct val="110000"/>
              </a:lnSpc>
              <a:spcAft>
                <a:spcPts val="500"/>
              </a:spcAft>
              <a:buFont typeface="Arial" panose="020B0604020202020204" pitchFamily="34" charset="0"/>
              <a:buChar char="•"/>
            </a:pPr>
            <a:endParaRPr lang="en-GB" dirty="0">
              <a:solidFill>
                <a:prstClr val="black"/>
              </a:solidFill>
              <a:latin typeface="Arial" panose="020B0604020202020204" pitchFamily="34" charset="0"/>
              <a:cs typeface="Arial" panose="020B0604020202020204" pitchFamily="34" charset="0"/>
            </a:endParaRPr>
          </a:p>
          <a:p>
            <a:pPr marL="228600" lvl="0" indent="-228600">
              <a:lnSpc>
                <a:spcPct val="110000"/>
              </a:lnSpc>
              <a:spcAft>
                <a:spcPts val="500"/>
              </a:spcAft>
              <a:buFont typeface="Arial" panose="020B0604020202020204" pitchFamily="34" charset="0"/>
              <a:buChar char="•"/>
            </a:pPr>
            <a:endParaRPr lang="en-GB" dirty="0">
              <a:solidFill>
                <a:prstClr val="black"/>
              </a:solidFill>
              <a:latin typeface="Arial" panose="020B0604020202020204" pitchFamily="34" charset="0"/>
              <a:cs typeface="Arial" panose="020B0604020202020204" pitchFamily="34" charset="0"/>
            </a:endParaRPr>
          </a:p>
          <a:p>
            <a:pPr>
              <a:spcAft>
                <a:spcPts val="500"/>
              </a:spcAft>
            </a:pP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88324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4956D86B-1FC0-5548-B792-B1E56B6DE4D6}"/>
              </a:ext>
            </a:extLst>
          </p:cNvPr>
          <p:cNvSpPr txBox="1">
            <a:spLocks/>
          </p:cNvSpPr>
          <p:nvPr/>
        </p:nvSpPr>
        <p:spPr>
          <a:xfrm>
            <a:off x="4909546" y="2903585"/>
            <a:ext cx="4637160" cy="355249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000"/>
              </a:spcAft>
              <a:buFont typeface="Arial" panose="020B0604020202020204" pitchFamily="34" charset="0"/>
              <a:buNone/>
            </a:pPr>
            <a:endParaRPr lang="en-GB" sz="2000" b="1" dirty="0">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2BB56157-E2EE-AB46-A3EA-10B0D2E53583}"/>
              </a:ext>
            </a:extLst>
          </p:cNvPr>
          <p:cNvSpPr txBox="1">
            <a:spLocks/>
          </p:cNvSpPr>
          <p:nvPr/>
        </p:nvSpPr>
        <p:spPr>
          <a:xfrm>
            <a:off x="272385" y="1720158"/>
            <a:ext cx="7803305" cy="44523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000"/>
              </a:spcAft>
              <a:buNone/>
            </a:pPr>
            <a:endParaRPr lang="en-GB" b="1" dirty="0">
              <a:latin typeface="Arial" panose="020B0604020202020204" pitchFamily="34" charset="0"/>
              <a:cs typeface="Arial" panose="020B0604020202020204" pitchFamily="34" charset="0"/>
            </a:endParaRPr>
          </a:p>
          <a:p>
            <a:pPr marL="0" indent="0">
              <a:lnSpc>
                <a:spcPct val="100000"/>
              </a:lnSpc>
              <a:spcBef>
                <a:spcPts val="0"/>
              </a:spcBef>
              <a:spcAft>
                <a:spcPts val="1000"/>
              </a:spcAft>
              <a:buNone/>
            </a:pPr>
            <a:r>
              <a:rPr lang="en-GB" b="1" dirty="0">
                <a:latin typeface="Arial" panose="020B0604020202020204" pitchFamily="34" charset="0"/>
                <a:cs typeface="Arial" panose="020B0604020202020204" pitchFamily="34" charset="0"/>
              </a:rPr>
              <a:t>How might you create/have you created an environment where your team value and use personal experience/information (alongside their professional skills) in their IPS practice? </a:t>
            </a:r>
          </a:p>
          <a:p>
            <a:pPr marL="0" indent="0">
              <a:lnSpc>
                <a:spcPct val="100000"/>
              </a:lnSpc>
              <a:spcBef>
                <a:spcPts val="0"/>
              </a:spcBef>
              <a:spcAft>
                <a:spcPts val="1000"/>
              </a:spcAft>
              <a:buNone/>
            </a:pPr>
            <a:endParaRPr lang="en-GB" b="1" dirty="0">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014452F7-DBA6-B74A-804D-58E2F1E82F9C}"/>
              </a:ext>
            </a:extLst>
          </p:cNvPr>
          <p:cNvSpPr>
            <a:spLocks noGrp="1"/>
          </p:cNvSpPr>
          <p:nvPr>
            <p:ph type="title"/>
          </p:nvPr>
        </p:nvSpPr>
        <p:spPr>
          <a:xfrm>
            <a:off x="360641" y="210884"/>
            <a:ext cx="8001963" cy="767272"/>
          </a:xfrm>
        </p:spPr>
        <p:txBody>
          <a:bodyPr>
            <a:noAutofit/>
          </a:bodyPr>
          <a:lstStyle/>
          <a:p>
            <a:r>
              <a:rPr lang="en-GB" sz="2800" b="1" dirty="0">
                <a:solidFill>
                  <a:prstClr val="black"/>
                </a:solidFill>
              </a:rPr>
              <a:t>Questions, comments, reflections …</a:t>
            </a:r>
            <a:endParaRPr lang="en-GB" sz="2800" b="1" dirty="0"/>
          </a:p>
        </p:txBody>
      </p:sp>
    </p:spTree>
    <p:extLst>
      <p:ext uri="{BB962C8B-B14F-4D97-AF65-F5344CB8AC3E}">
        <p14:creationId xmlns:p14="http://schemas.microsoft.com/office/powerpoint/2010/main" val="41612861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D803E232-754B-1E4F-9B5D-25E9473953F2}"/>
              </a:ext>
            </a:extLst>
          </p:cNvPr>
          <p:cNvSpPr txBox="1">
            <a:spLocks/>
          </p:cNvSpPr>
          <p:nvPr/>
        </p:nvSpPr>
        <p:spPr>
          <a:xfrm>
            <a:off x="462456" y="1417182"/>
            <a:ext cx="8460826" cy="52358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000"/>
              </a:spcAft>
              <a:buFont typeface="Arial" panose="020B0604020202020204" pitchFamily="34" charset="0"/>
              <a:buNone/>
            </a:pPr>
            <a:endParaRPr lang="en-GB" sz="18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4D1A553-F9D0-DA42-B6FE-4342001C2484}"/>
              </a:ext>
            </a:extLst>
          </p:cNvPr>
          <p:cNvSpPr txBox="1"/>
          <p:nvPr/>
        </p:nvSpPr>
        <p:spPr>
          <a:xfrm>
            <a:off x="462456" y="1639614"/>
            <a:ext cx="8219088" cy="4478149"/>
          </a:xfrm>
          <a:prstGeom prst="rect">
            <a:avLst/>
          </a:prstGeom>
          <a:noFill/>
        </p:spPr>
        <p:txBody>
          <a:bodyPr wrap="square" rtlCol="0">
            <a:spAutoFit/>
          </a:bodyPr>
          <a:lstStyle/>
          <a:p>
            <a:pPr algn="ctr">
              <a:spcAft>
                <a:spcPts val="500"/>
              </a:spcAft>
            </a:pPr>
            <a:r>
              <a:rPr lang="en-GB" sz="2000" dirty="0">
                <a:latin typeface="Arial" panose="020B0604020202020204" pitchFamily="34" charset="0"/>
                <a:cs typeface="Arial" panose="020B0604020202020204" pitchFamily="34" charset="0"/>
              </a:rPr>
              <a:t>Helping people with mental health challenges to gain and sustain employment is not easy – it is critical that we use all the expertise and experience available within our services</a:t>
            </a:r>
          </a:p>
          <a:p>
            <a:pPr algn="ctr">
              <a:spcAft>
                <a:spcPts val="500"/>
              </a:spcAft>
            </a:pPr>
            <a:endParaRPr lang="en-GB" sz="2000" dirty="0">
              <a:latin typeface="Arial" panose="020B0604020202020204" pitchFamily="34" charset="0"/>
              <a:cs typeface="Arial" panose="020B0604020202020204" pitchFamily="34" charset="0"/>
            </a:endParaRPr>
          </a:p>
          <a:p>
            <a:pPr algn="ctr">
              <a:spcAft>
                <a:spcPts val="500"/>
              </a:spcAft>
            </a:pPr>
            <a:r>
              <a:rPr lang="en-GB" sz="2000" dirty="0">
                <a:latin typeface="Arial" panose="020B0604020202020204" pitchFamily="34" charset="0"/>
                <a:cs typeface="Arial" panose="020B0604020202020204" pitchFamily="34" charset="0"/>
              </a:rPr>
              <a:t>IPS practitioners come from diverse backgrounds and have a wide range of skills and experience, including personal experience of mental health challenges</a:t>
            </a:r>
          </a:p>
          <a:p>
            <a:pPr algn="ctr">
              <a:spcAft>
                <a:spcPts val="500"/>
              </a:spcAft>
            </a:pPr>
            <a:endParaRPr lang="en-GB" sz="2000" dirty="0">
              <a:latin typeface="Arial" panose="020B0604020202020204" pitchFamily="34" charset="0"/>
              <a:cs typeface="Arial" panose="020B0604020202020204" pitchFamily="34" charset="0"/>
            </a:endParaRPr>
          </a:p>
          <a:p>
            <a:pPr algn="ctr">
              <a:spcAft>
                <a:spcPts val="500"/>
              </a:spcAft>
            </a:pPr>
            <a:r>
              <a:rPr lang="en-GB" sz="2000" dirty="0">
                <a:latin typeface="Arial" panose="020B0604020202020204" pitchFamily="34" charset="0"/>
                <a:cs typeface="Arial" panose="020B0604020202020204" pitchFamily="34" charset="0"/>
              </a:rPr>
              <a:t>Using personal experience alongside professional skills adds value to IPS practice and greatly increases the expertise available to the IPS team</a:t>
            </a:r>
          </a:p>
          <a:p>
            <a:pPr>
              <a:spcAft>
                <a:spcPts val="500"/>
              </a:spcAft>
            </a:pPr>
            <a:endParaRPr lang="en-GB" sz="2000" dirty="0">
              <a:latin typeface="Arial" panose="020B0604020202020204" pitchFamily="34" charset="0"/>
              <a:cs typeface="Arial" panose="020B0604020202020204" pitchFamily="34" charset="0"/>
            </a:endParaRPr>
          </a:p>
          <a:p>
            <a:pPr>
              <a:spcAft>
                <a:spcPts val="500"/>
              </a:spcAft>
            </a:pP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2918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223" y="236624"/>
            <a:ext cx="7572895" cy="767272"/>
          </a:xfrm>
        </p:spPr>
        <p:txBody>
          <a:bodyPr>
            <a:noAutofit/>
          </a:bodyPr>
          <a:lstStyle/>
          <a:p>
            <a:pPr>
              <a:lnSpc>
                <a:spcPct val="100000"/>
              </a:lnSpc>
            </a:pPr>
            <a:r>
              <a:rPr lang="en-GB" sz="2400" b="1" dirty="0">
                <a:latin typeface="Arial" panose="020B0604020202020204" pitchFamily="34" charset="0"/>
                <a:cs typeface="Arial" panose="020B0604020202020204" pitchFamily="34" charset="0"/>
              </a:rPr>
              <a:t>All of these can be very valuable in mental health work in general and IPS practice in particular … </a:t>
            </a:r>
            <a:endParaRPr lang="en-GB" sz="2400" dirty="0">
              <a:latin typeface="Arial" panose="020B0604020202020204" pitchFamily="34" charset="0"/>
              <a:cs typeface="Arial" panose="020B0604020202020204" pitchFamily="34" charset="0"/>
            </a:endParaRPr>
          </a:p>
        </p:txBody>
      </p:sp>
      <p:sp>
        <p:nvSpPr>
          <p:cNvPr id="6" name="Content Placeholder 2">
            <a:extLst>
              <a:ext uri="{FF2B5EF4-FFF2-40B4-BE49-F238E27FC236}">
                <a16:creationId xmlns:a16="http://schemas.microsoft.com/office/drawing/2014/main" id="{4956D86B-1FC0-5548-B792-B1E56B6DE4D6}"/>
              </a:ext>
            </a:extLst>
          </p:cNvPr>
          <p:cNvSpPr txBox="1">
            <a:spLocks/>
          </p:cNvSpPr>
          <p:nvPr/>
        </p:nvSpPr>
        <p:spPr>
          <a:xfrm>
            <a:off x="4909546" y="2903585"/>
            <a:ext cx="4637160" cy="355249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000"/>
              </a:spcAft>
              <a:buFont typeface="Arial" panose="020B0604020202020204" pitchFamily="34" charset="0"/>
              <a:buNone/>
            </a:pPr>
            <a:endParaRPr lang="en-GB" sz="2000"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E1E3C556-DEEF-9340-AC17-6A8ECDE694BD}"/>
              </a:ext>
            </a:extLst>
          </p:cNvPr>
          <p:cNvSpPr txBox="1"/>
          <p:nvPr/>
        </p:nvSpPr>
        <p:spPr>
          <a:xfrm>
            <a:off x="555079" y="1380845"/>
            <a:ext cx="7886700" cy="1015663"/>
          </a:xfrm>
          <a:prstGeom prst="rect">
            <a:avLst/>
          </a:prstGeom>
          <a:noFill/>
          <a:ln>
            <a:noFill/>
          </a:ln>
        </p:spPr>
        <p:txBody>
          <a:bodyPr wrap="square" rtlCol="0">
            <a:spAutoFit/>
          </a:bodyPr>
          <a:lstStyle/>
          <a:p>
            <a:pPr algn="ctr"/>
            <a:r>
              <a:rPr lang="en-GB" sz="2000" dirty="0">
                <a:latin typeface="Arial" panose="020B0604020202020204" pitchFamily="34" charset="0"/>
                <a:cs typeface="Arial" panose="020B0604020202020204" pitchFamily="34" charset="0"/>
              </a:rPr>
              <a:t>Appropriate sharing of personal experience </a:t>
            </a:r>
            <a:r>
              <a:rPr lang="en-GB" sz="2000" i="1" dirty="0">
                <a:latin typeface="Arial" panose="020B0604020202020204" pitchFamily="34" charset="0"/>
                <a:cs typeface="Arial" panose="020B0604020202020204" pitchFamily="34" charset="0"/>
              </a:rPr>
              <a:t>“can foster a trusting relationship between service user and practitioner through similarity, credibility and shared understanding.” (Dunlop et al 2021)</a:t>
            </a:r>
            <a:endParaRPr lang="en-GB" sz="2000" dirty="0">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2BB56157-E2EE-AB46-A3EA-10B0D2E53583}"/>
              </a:ext>
            </a:extLst>
          </p:cNvPr>
          <p:cNvSpPr txBox="1">
            <a:spLocks/>
          </p:cNvSpPr>
          <p:nvPr/>
        </p:nvSpPr>
        <p:spPr>
          <a:xfrm>
            <a:off x="272386" y="2619962"/>
            <a:ext cx="4637160" cy="355249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000"/>
              </a:spcAft>
              <a:buFont typeface="Arial" panose="020B0604020202020204" pitchFamily="34" charset="0"/>
              <a:buNone/>
            </a:pPr>
            <a:r>
              <a:rPr lang="en-GB" sz="2400" b="1" dirty="0">
                <a:latin typeface="Arial" panose="020B0604020202020204" pitchFamily="34" charset="0"/>
                <a:cs typeface="Arial" panose="020B0604020202020204" pitchFamily="34" charset="0"/>
              </a:rPr>
              <a:t>BUT too  often, in the UK, organisational cultures discourage practitioners from sharing personal experience</a:t>
            </a:r>
          </a:p>
          <a:p>
            <a:pPr>
              <a:lnSpc>
                <a:spcPct val="100000"/>
              </a:lnSpc>
              <a:spcBef>
                <a:spcPts val="0"/>
              </a:spcBef>
              <a:spcAft>
                <a:spcPts val="1000"/>
              </a:spcAft>
            </a:pPr>
            <a:r>
              <a:rPr lang="en-GB" sz="2000" dirty="0">
                <a:latin typeface="Arial" panose="020B0604020202020204" pitchFamily="34" charset="0"/>
                <a:cs typeface="Arial" panose="020B0604020202020204" pitchFamily="34" charset="0"/>
              </a:rPr>
              <a:t>Perceived as violating professional boundaries and codes of conduct</a:t>
            </a:r>
          </a:p>
          <a:p>
            <a:pPr>
              <a:lnSpc>
                <a:spcPct val="100000"/>
              </a:lnSpc>
              <a:spcBef>
                <a:spcPts val="0"/>
              </a:spcBef>
              <a:spcAft>
                <a:spcPts val="1000"/>
              </a:spcAft>
            </a:pPr>
            <a:r>
              <a:rPr lang="en-GB" sz="2000" dirty="0">
                <a:latin typeface="Arial" panose="020B0604020202020204" pitchFamily="34" charset="0"/>
                <a:cs typeface="Arial" panose="020B0604020202020204" pitchFamily="34" charset="0"/>
              </a:rPr>
              <a:t>Might result in disciplinary action</a:t>
            </a:r>
          </a:p>
          <a:p>
            <a:pPr marL="0" indent="0">
              <a:lnSpc>
                <a:spcPct val="100000"/>
              </a:lnSpc>
              <a:spcBef>
                <a:spcPts val="0"/>
              </a:spcBef>
              <a:spcAft>
                <a:spcPts val="1000"/>
              </a:spcAft>
              <a:buFont typeface="Arial" panose="020B0604020202020204" pitchFamily="34" charset="0"/>
              <a:buNone/>
            </a:pPr>
            <a:r>
              <a:rPr lang="en-GB" sz="1600" dirty="0">
                <a:latin typeface="Arial" panose="020B0604020202020204" pitchFamily="34" charset="0"/>
                <a:cs typeface="Arial" panose="020B0604020202020204" pitchFamily="34" charset="0"/>
              </a:rPr>
              <a:t>(Lovell et al, 2020; Dunlop et al, 2021)</a:t>
            </a:r>
            <a:endParaRPr lang="en-GB" sz="2000" b="1" dirty="0">
              <a:latin typeface="Arial" panose="020B0604020202020204" pitchFamily="34" charset="0"/>
              <a:cs typeface="Arial" panose="020B0604020202020204" pitchFamily="34" charset="0"/>
            </a:endParaRPr>
          </a:p>
        </p:txBody>
      </p:sp>
      <p:sp>
        <p:nvSpPr>
          <p:cNvPr id="9" name="Content Placeholder 2">
            <a:extLst>
              <a:ext uri="{FF2B5EF4-FFF2-40B4-BE49-F238E27FC236}">
                <a16:creationId xmlns:a16="http://schemas.microsoft.com/office/drawing/2014/main" id="{CA12069E-BA96-604D-8F70-8B5818DC9E76}"/>
              </a:ext>
            </a:extLst>
          </p:cNvPr>
          <p:cNvSpPr txBox="1">
            <a:spLocks/>
          </p:cNvSpPr>
          <p:nvPr/>
        </p:nvSpPr>
        <p:spPr>
          <a:xfrm>
            <a:off x="5171090" y="2568545"/>
            <a:ext cx="3689908" cy="355249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latin typeface="Arial" panose="020B0604020202020204" pitchFamily="34" charset="0"/>
                <a:cs typeface="Arial" panose="020B0604020202020204" pitchFamily="34" charset="0"/>
              </a:rPr>
              <a:t>Perceived ‘rules’ relating to sharing personal information are often unwritten … </a:t>
            </a:r>
          </a:p>
          <a:p>
            <a:pPr marL="0" indent="0">
              <a:buNone/>
            </a:pPr>
            <a:r>
              <a:rPr lang="en-GB" sz="2000" dirty="0">
                <a:latin typeface="Arial" panose="020B0604020202020204" pitchFamily="34" charset="0"/>
                <a:cs typeface="Arial" panose="020B0604020202020204" pitchFamily="34" charset="0"/>
              </a:rPr>
              <a:t>across 20 main codes of practice, standards and ethics for mental health professionals the sharing of personal information is not forbidden</a:t>
            </a:r>
          </a:p>
          <a:p>
            <a:pPr marL="0" indent="0">
              <a:spcAft>
                <a:spcPts val="1000"/>
              </a:spcAft>
              <a:buNone/>
            </a:pPr>
            <a:r>
              <a:rPr lang="en-GB" sz="1400" dirty="0">
                <a:latin typeface="Arial" panose="020B0604020202020204" pitchFamily="34" charset="0"/>
                <a:cs typeface="Arial" panose="020B0604020202020204" pitchFamily="34" charset="0"/>
              </a:rPr>
              <a:t>(Lovell et al, 2020; Dunlop et al, 2021)</a:t>
            </a:r>
            <a:endParaRPr lang="en-GB"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972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4956D86B-1FC0-5548-B792-B1E56B6DE4D6}"/>
              </a:ext>
            </a:extLst>
          </p:cNvPr>
          <p:cNvSpPr txBox="1">
            <a:spLocks/>
          </p:cNvSpPr>
          <p:nvPr/>
        </p:nvSpPr>
        <p:spPr>
          <a:xfrm>
            <a:off x="4909546" y="2903585"/>
            <a:ext cx="4637160" cy="355249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000"/>
              </a:spcAft>
              <a:buFont typeface="Arial" panose="020B0604020202020204" pitchFamily="34" charset="0"/>
              <a:buNone/>
            </a:pPr>
            <a:endParaRPr lang="en-GB" sz="2000" b="1" dirty="0">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2BB56157-E2EE-AB46-A3EA-10B0D2E53583}"/>
              </a:ext>
            </a:extLst>
          </p:cNvPr>
          <p:cNvSpPr txBox="1">
            <a:spLocks/>
          </p:cNvSpPr>
          <p:nvPr/>
        </p:nvSpPr>
        <p:spPr>
          <a:xfrm>
            <a:off x="272385" y="1720158"/>
            <a:ext cx="7803305" cy="44523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000"/>
              </a:spcAft>
              <a:buNone/>
            </a:pPr>
            <a:r>
              <a:rPr lang="en-GB" b="1" dirty="0">
                <a:latin typeface="Arial" panose="020B0604020202020204" pitchFamily="34" charset="0"/>
                <a:cs typeface="Arial" panose="020B0604020202020204" pitchFamily="34" charset="0"/>
              </a:rPr>
              <a:t>What is the situation in your country about sharing personal  information and  experience in</a:t>
            </a:r>
          </a:p>
          <a:p>
            <a:pPr>
              <a:lnSpc>
                <a:spcPct val="100000"/>
              </a:lnSpc>
              <a:spcBef>
                <a:spcPts val="0"/>
              </a:spcBef>
              <a:spcAft>
                <a:spcPts val="1000"/>
              </a:spcAft>
            </a:pPr>
            <a:r>
              <a:rPr lang="en-GB" b="1" dirty="0">
                <a:latin typeface="Arial" panose="020B0604020202020204" pitchFamily="34" charset="0"/>
                <a:cs typeface="Arial" panose="020B0604020202020204" pitchFamily="34" charset="0"/>
              </a:rPr>
              <a:t>mental health work generally?</a:t>
            </a:r>
          </a:p>
          <a:p>
            <a:pPr>
              <a:lnSpc>
                <a:spcPct val="100000"/>
              </a:lnSpc>
              <a:spcBef>
                <a:spcPts val="0"/>
              </a:spcBef>
              <a:spcAft>
                <a:spcPts val="1000"/>
              </a:spcAft>
            </a:pPr>
            <a:r>
              <a:rPr lang="en-GB" b="1" dirty="0">
                <a:latin typeface="Arial" panose="020B0604020202020204" pitchFamily="34" charset="0"/>
                <a:cs typeface="Arial" panose="020B0604020202020204" pitchFamily="34" charset="0"/>
              </a:rPr>
              <a:t>IPS practice?</a:t>
            </a:r>
          </a:p>
          <a:p>
            <a:pPr marL="0" indent="0">
              <a:lnSpc>
                <a:spcPct val="100000"/>
              </a:lnSpc>
              <a:spcBef>
                <a:spcPts val="0"/>
              </a:spcBef>
              <a:spcAft>
                <a:spcPts val="1000"/>
              </a:spcAft>
              <a:buNone/>
            </a:pP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6598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58EAF-4706-B149-8071-96758BBDB708}"/>
              </a:ext>
            </a:extLst>
          </p:cNvPr>
          <p:cNvSpPr>
            <a:spLocks noGrp="1"/>
          </p:cNvSpPr>
          <p:nvPr>
            <p:ph type="title"/>
          </p:nvPr>
        </p:nvSpPr>
        <p:spPr/>
        <p:txBody>
          <a:bodyPr>
            <a:noAutofit/>
          </a:bodyPr>
          <a:lstStyle/>
          <a:p>
            <a:r>
              <a:rPr lang="en-GB" sz="2400" b="1" dirty="0"/>
              <a:t>Increasingly the value of lived experience of mental health challenges is being recognised </a:t>
            </a:r>
            <a:endParaRPr lang="en-GB" sz="2400" dirty="0"/>
          </a:p>
        </p:txBody>
      </p:sp>
      <p:sp>
        <p:nvSpPr>
          <p:cNvPr id="5" name="Content Placeholder 2">
            <a:extLst>
              <a:ext uri="{FF2B5EF4-FFF2-40B4-BE49-F238E27FC236}">
                <a16:creationId xmlns:a16="http://schemas.microsoft.com/office/drawing/2014/main" id="{D803E232-754B-1E4F-9B5D-25E9473953F2}"/>
              </a:ext>
            </a:extLst>
          </p:cNvPr>
          <p:cNvSpPr txBox="1">
            <a:spLocks/>
          </p:cNvSpPr>
          <p:nvPr/>
        </p:nvSpPr>
        <p:spPr>
          <a:xfrm>
            <a:off x="462456" y="1417182"/>
            <a:ext cx="8460826" cy="52358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000"/>
              </a:spcAft>
              <a:buFont typeface="Arial" panose="020B0604020202020204" pitchFamily="34" charset="0"/>
              <a:buNone/>
            </a:pPr>
            <a:r>
              <a:rPr lang="en-GB" sz="1800" b="1" dirty="0">
                <a:latin typeface="Arial" panose="020B0604020202020204" pitchFamily="34" charset="0"/>
                <a:cs typeface="Arial" panose="020B0604020202020204" pitchFamily="34" charset="0"/>
              </a:rPr>
              <a:t>Recognition of the value of lived experience of mental health challenges is not new: </a:t>
            </a:r>
          </a:p>
          <a:p>
            <a:pPr>
              <a:lnSpc>
                <a:spcPct val="100000"/>
              </a:lnSpc>
              <a:spcBef>
                <a:spcPts val="0"/>
              </a:spcBef>
              <a:spcAft>
                <a:spcPts val="1000"/>
              </a:spcAft>
            </a:pPr>
            <a:r>
              <a:rPr lang="en-GB" sz="1800" dirty="0">
                <a:latin typeface="Arial" panose="020B0604020202020204" pitchFamily="34" charset="0"/>
                <a:cs typeface="Arial" panose="020B0604020202020204" pitchFamily="34" charset="0"/>
              </a:rPr>
              <a:t>In 18</a:t>
            </a:r>
            <a:r>
              <a:rPr lang="en-GB" sz="1800" baseline="30000" dirty="0">
                <a:latin typeface="Arial" panose="020B0604020202020204" pitchFamily="34" charset="0"/>
                <a:cs typeface="Arial" panose="020B0604020202020204" pitchFamily="34" charset="0"/>
              </a:rPr>
              <a:t>th</a:t>
            </a:r>
            <a:r>
              <a:rPr lang="en-GB" sz="1800" dirty="0">
                <a:latin typeface="Arial" panose="020B0604020202020204" pitchFamily="34" charset="0"/>
                <a:cs typeface="Arial" panose="020B0604020202020204" pitchFamily="34" charset="0"/>
              </a:rPr>
              <a:t> century France at </a:t>
            </a:r>
            <a:r>
              <a:rPr lang="en-GB" sz="1800" dirty="0" err="1">
                <a:latin typeface="Arial" panose="020B0604020202020204" pitchFamily="34" charset="0"/>
                <a:cs typeface="Arial" panose="020B0604020202020204" pitchFamily="34" charset="0"/>
              </a:rPr>
              <a:t>Bicetre</a:t>
            </a:r>
            <a:r>
              <a:rPr lang="en-GB" sz="1800" dirty="0">
                <a:latin typeface="Arial" panose="020B0604020202020204" pitchFamily="34" charset="0"/>
                <a:cs typeface="Arial" panose="020B0604020202020204" pitchFamily="34" charset="0"/>
              </a:rPr>
              <a:t> Hospital, </a:t>
            </a:r>
            <a:r>
              <a:rPr lang="en-GB" sz="1800" dirty="0" err="1">
                <a:latin typeface="Arial" panose="020B0604020202020204" pitchFamily="34" charset="0"/>
                <a:cs typeface="Arial" panose="020B0604020202020204" pitchFamily="34" charset="0"/>
              </a:rPr>
              <a:t>Pinel</a:t>
            </a:r>
            <a:r>
              <a:rPr lang="en-GB" sz="1800" dirty="0">
                <a:latin typeface="Arial" panose="020B0604020202020204" pitchFamily="34" charset="0"/>
                <a:cs typeface="Arial" panose="020B0604020202020204" pitchFamily="34" charset="0"/>
              </a:rPr>
              <a:t> recommended that ‘recovered and convalescing patients’ be employed because, they were better able to understand and respond sensitively to patients </a:t>
            </a:r>
          </a:p>
          <a:p>
            <a:pPr>
              <a:lnSpc>
                <a:spcPct val="100000"/>
              </a:lnSpc>
              <a:spcBef>
                <a:spcPts val="0"/>
              </a:spcBef>
              <a:spcAft>
                <a:spcPts val="1000"/>
              </a:spcAft>
            </a:pPr>
            <a:r>
              <a:rPr lang="en-GB" sz="1800" dirty="0">
                <a:latin typeface="Arial" panose="020B0604020202020204" pitchFamily="34" charset="0"/>
                <a:cs typeface="Arial" panose="020B0604020202020204" pitchFamily="34" charset="0"/>
              </a:rPr>
              <a:t>Since then there have been times when we in the UK have lost sight of this wisdom e.g. in 1994 UK Department of Health considered the employment of people with mental health challenges d a potential danger to patients … so anyone with such problems kept very quiet about them</a:t>
            </a:r>
          </a:p>
          <a:p>
            <a:pPr>
              <a:lnSpc>
                <a:spcPct val="100000"/>
              </a:lnSpc>
              <a:spcBef>
                <a:spcPts val="0"/>
              </a:spcBef>
              <a:spcAft>
                <a:spcPts val="1000"/>
              </a:spcAft>
            </a:pPr>
            <a:r>
              <a:rPr lang="en-GB" sz="1800" dirty="0">
                <a:latin typeface="Arial" panose="020B0604020202020204" pitchFamily="34" charset="0"/>
                <a:cs typeface="Arial" panose="020B0604020202020204" pitchFamily="34" charset="0"/>
              </a:rPr>
              <a:t>Now mental health services in the UK are actively recruiting people with lived experience of mental health challenges in newly created ‘Peer Support Worker’ positions … and the value of such roles is widely recognised (e.g. Repper et al, 2013; Watson &amp; </a:t>
            </a:r>
            <a:r>
              <a:rPr lang="en-GB" sz="1800" dirty="0" err="1">
                <a:latin typeface="Arial" panose="020B0604020202020204" pitchFamily="34" charset="0"/>
                <a:cs typeface="Arial" panose="020B0604020202020204" pitchFamily="34" charset="0"/>
              </a:rPr>
              <a:t>Meddings</a:t>
            </a:r>
            <a:r>
              <a:rPr lang="en-GB" sz="1800" dirty="0">
                <a:latin typeface="Arial" panose="020B0604020202020204" pitchFamily="34" charset="0"/>
                <a:cs typeface="Arial" panose="020B0604020202020204" pitchFamily="34" charset="0"/>
              </a:rPr>
              <a:t>, 2019)</a:t>
            </a:r>
          </a:p>
          <a:p>
            <a:pPr marL="0" indent="0">
              <a:lnSpc>
                <a:spcPct val="100000"/>
              </a:lnSpc>
              <a:spcAft>
                <a:spcPts val="1000"/>
              </a:spcAft>
              <a:buFont typeface="Arial" panose="020B0604020202020204" pitchFamily="34" charset="0"/>
              <a:buNone/>
            </a:pPr>
            <a:r>
              <a:rPr lang="en-GB" sz="1800" b="1" dirty="0">
                <a:latin typeface="Arial" panose="020B0604020202020204" pitchFamily="34" charset="0"/>
                <a:cs typeface="Arial" panose="020B0604020202020204" pitchFamily="34" charset="0"/>
              </a:rPr>
              <a:t>… and in some IPS services ‘Peer Employment Specialist’ positions have been created</a:t>
            </a:r>
          </a:p>
        </p:txBody>
      </p:sp>
    </p:spTree>
    <p:extLst>
      <p:ext uri="{BB962C8B-B14F-4D97-AF65-F5344CB8AC3E}">
        <p14:creationId xmlns:p14="http://schemas.microsoft.com/office/powerpoint/2010/main" val="1875078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58EAF-4706-B149-8071-96758BBDB708}"/>
              </a:ext>
            </a:extLst>
          </p:cNvPr>
          <p:cNvSpPr>
            <a:spLocks noGrp="1"/>
          </p:cNvSpPr>
          <p:nvPr>
            <p:ph type="title"/>
          </p:nvPr>
        </p:nvSpPr>
        <p:spPr/>
        <p:txBody>
          <a:bodyPr>
            <a:noAutofit/>
          </a:bodyPr>
          <a:lstStyle/>
          <a:p>
            <a:r>
              <a:rPr lang="en-GB" sz="2400" b="1" dirty="0"/>
              <a:t>BUT</a:t>
            </a:r>
          </a:p>
        </p:txBody>
      </p:sp>
      <p:sp>
        <p:nvSpPr>
          <p:cNvPr id="5" name="Content Placeholder 2">
            <a:extLst>
              <a:ext uri="{FF2B5EF4-FFF2-40B4-BE49-F238E27FC236}">
                <a16:creationId xmlns:a16="http://schemas.microsoft.com/office/drawing/2014/main" id="{D803E232-754B-1E4F-9B5D-25E9473953F2}"/>
              </a:ext>
            </a:extLst>
          </p:cNvPr>
          <p:cNvSpPr txBox="1">
            <a:spLocks/>
          </p:cNvSpPr>
          <p:nvPr/>
        </p:nvSpPr>
        <p:spPr>
          <a:xfrm>
            <a:off x="462456" y="1417182"/>
            <a:ext cx="8460826" cy="52358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000"/>
              </a:spcAft>
              <a:buFont typeface="Arial" panose="020B0604020202020204" pitchFamily="34" charset="0"/>
              <a:buNone/>
            </a:pPr>
            <a:endParaRPr lang="en-GB" sz="18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4D1A553-F9D0-DA42-B6FE-4342001C2484}"/>
              </a:ext>
            </a:extLst>
          </p:cNvPr>
          <p:cNvSpPr txBox="1"/>
          <p:nvPr/>
        </p:nvSpPr>
        <p:spPr>
          <a:xfrm>
            <a:off x="462456" y="1417182"/>
            <a:ext cx="8219088" cy="4875694"/>
          </a:xfrm>
          <a:prstGeom prst="rect">
            <a:avLst/>
          </a:prstGeom>
          <a:noFill/>
        </p:spPr>
        <p:txBody>
          <a:bodyPr wrap="square" rtlCol="0">
            <a:spAutoFit/>
          </a:bodyPr>
          <a:lstStyle/>
          <a:p>
            <a:pPr marL="228600" lvl="0" indent="-228600">
              <a:spcAft>
                <a:spcPts val="500"/>
              </a:spcAft>
              <a:buFont typeface="Arial" panose="020B0604020202020204" pitchFamily="34" charset="0"/>
              <a:buChar char="•"/>
            </a:pPr>
            <a:r>
              <a:rPr lang="en-GB" sz="2200" b="1" dirty="0">
                <a:solidFill>
                  <a:prstClr val="black"/>
                </a:solidFill>
                <a:latin typeface="Arial" panose="020B0604020202020204" pitchFamily="34" charset="0"/>
                <a:cs typeface="Arial" panose="020B0604020202020204" pitchFamily="34" charset="0"/>
              </a:rPr>
              <a:t>People employed in designated ‘peer’ positions’ are not the only people with lived experience of mental health challenges and employment</a:t>
            </a:r>
          </a:p>
          <a:p>
            <a:pPr lvl="1">
              <a:spcAft>
                <a:spcPts val="500"/>
              </a:spcAft>
            </a:pPr>
            <a:r>
              <a:rPr lang="en-GB" sz="2000" dirty="0">
                <a:solidFill>
                  <a:prstClr val="black"/>
                </a:solidFill>
                <a:latin typeface="Arial" panose="020B0604020202020204" pitchFamily="34" charset="0"/>
                <a:cs typeface="Arial" panose="020B0604020202020204" pitchFamily="34" charset="0"/>
              </a:rPr>
              <a:t>These roles are important in breaking down barriers and challenging stigma, but if we only employ people with lived experience of mental health challenges in designated ‘peer’ roles we risk:</a:t>
            </a:r>
          </a:p>
          <a:p>
            <a:pPr marL="1143000" lvl="2" indent="-228600">
              <a:spcAft>
                <a:spcPts val="500"/>
              </a:spcAft>
              <a:buFont typeface="Arial" panose="020B0604020202020204" pitchFamily="34" charset="0"/>
              <a:buChar char="•"/>
            </a:pPr>
            <a:r>
              <a:rPr lang="en-GB" sz="2000" dirty="0">
                <a:solidFill>
                  <a:prstClr val="black"/>
                </a:solidFill>
                <a:latin typeface="Arial" panose="020B0604020202020204" pitchFamily="34" charset="0"/>
                <a:cs typeface="Arial" panose="020B0604020202020204" pitchFamily="34" charset="0"/>
              </a:rPr>
              <a:t>Reinforcing the ‘them and us’ barriers that remain in mental health services</a:t>
            </a:r>
          </a:p>
          <a:p>
            <a:pPr marL="1143000" lvl="2" indent="-228600">
              <a:spcAft>
                <a:spcPts val="500"/>
              </a:spcAft>
              <a:buFont typeface="Arial" panose="020B0604020202020204" pitchFamily="34" charset="0"/>
              <a:buChar char="•"/>
            </a:pPr>
            <a:r>
              <a:rPr lang="en-GB" sz="2000" dirty="0">
                <a:solidFill>
                  <a:prstClr val="black"/>
                </a:solidFill>
                <a:latin typeface="Arial" panose="020B0604020202020204" pitchFamily="34" charset="0"/>
                <a:cs typeface="Arial" panose="020B0604020202020204" pitchFamily="34" charset="0"/>
              </a:rPr>
              <a:t>Failing to value and make use of the lived experience of other practitioners who have such lived experience</a:t>
            </a:r>
          </a:p>
          <a:p>
            <a:pPr lvl="2">
              <a:spcAft>
                <a:spcPts val="500"/>
              </a:spcAft>
            </a:pPr>
            <a:endParaRPr lang="en-GB" sz="2000" dirty="0">
              <a:solidFill>
                <a:prstClr val="black"/>
              </a:solidFill>
              <a:latin typeface="Arial" panose="020B0604020202020204" pitchFamily="34" charset="0"/>
              <a:cs typeface="Arial" panose="020B0604020202020204" pitchFamily="34" charset="0"/>
            </a:endParaRPr>
          </a:p>
          <a:p>
            <a:pPr marL="228600" lvl="0" indent="-228600">
              <a:spcAft>
                <a:spcPts val="500"/>
              </a:spcAft>
              <a:buFont typeface="Arial" panose="020B0604020202020204" pitchFamily="34" charset="0"/>
              <a:buChar char="•"/>
            </a:pPr>
            <a:r>
              <a:rPr lang="en-GB" sz="2200" b="1" dirty="0">
                <a:solidFill>
                  <a:prstClr val="black"/>
                </a:solidFill>
                <a:latin typeface="Arial" panose="020B0604020202020204" pitchFamily="34" charset="0"/>
                <a:cs typeface="Arial" panose="020B0604020202020204" pitchFamily="34" charset="0"/>
              </a:rPr>
              <a:t>Our personal experience that may be of value is not restricted to experience of mental health challenges …</a:t>
            </a:r>
          </a:p>
        </p:txBody>
      </p:sp>
    </p:spTree>
    <p:extLst>
      <p:ext uri="{BB962C8B-B14F-4D97-AF65-F5344CB8AC3E}">
        <p14:creationId xmlns:p14="http://schemas.microsoft.com/office/powerpoint/2010/main" val="3463533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58EAF-4706-B149-8071-96758BBDB708}"/>
              </a:ext>
            </a:extLst>
          </p:cNvPr>
          <p:cNvSpPr>
            <a:spLocks noGrp="1"/>
          </p:cNvSpPr>
          <p:nvPr>
            <p:ph type="title"/>
          </p:nvPr>
        </p:nvSpPr>
        <p:spPr>
          <a:xfrm>
            <a:off x="339620" y="285761"/>
            <a:ext cx="8001963" cy="767272"/>
          </a:xfrm>
        </p:spPr>
        <p:txBody>
          <a:bodyPr>
            <a:noAutofit/>
          </a:bodyPr>
          <a:lstStyle/>
          <a:p>
            <a:r>
              <a:rPr lang="en-GB" sz="2400" b="1" dirty="0"/>
              <a:t>Every IPS practitioner has ‘personal experience’ that can be valuable in IPS practice, for example:</a:t>
            </a:r>
          </a:p>
        </p:txBody>
      </p:sp>
      <p:sp>
        <p:nvSpPr>
          <p:cNvPr id="5" name="Content Placeholder 2">
            <a:extLst>
              <a:ext uri="{FF2B5EF4-FFF2-40B4-BE49-F238E27FC236}">
                <a16:creationId xmlns:a16="http://schemas.microsoft.com/office/drawing/2014/main" id="{D803E232-754B-1E4F-9B5D-25E9473953F2}"/>
              </a:ext>
            </a:extLst>
          </p:cNvPr>
          <p:cNvSpPr txBox="1">
            <a:spLocks/>
          </p:cNvSpPr>
          <p:nvPr/>
        </p:nvSpPr>
        <p:spPr>
          <a:xfrm>
            <a:off x="472966" y="1417182"/>
            <a:ext cx="8460826" cy="52358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000"/>
              </a:spcAft>
              <a:buFont typeface="Arial" panose="020B0604020202020204" pitchFamily="34" charset="0"/>
              <a:buNone/>
            </a:pPr>
            <a:endParaRPr lang="en-GB" sz="18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4D1A553-F9D0-DA42-B6FE-4342001C2484}"/>
              </a:ext>
            </a:extLst>
          </p:cNvPr>
          <p:cNvSpPr txBox="1"/>
          <p:nvPr/>
        </p:nvSpPr>
        <p:spPr>
          <a:xfrm>
            <a:off x="462284" y="1417182"/>
            <a:ext cx="8219088" cy="4862870"/>
          </a:xfrm>
          <a:prstGeom prst="rect">
            <a:avLst/>
          </a:prstGeom>
          <a:noFill/>
        </p:spPr>
        <p:txBody>
          <a:bodyPr wrap="square" rtlCol="0">
            <a:spAutoFit/>
          </a:bodyPr>
          <a:lstStyle/>
          <a:p>
            <a:pPr marL="228600" lvl="0" indent="-228600">
              <a:spcAft>
                <a:spcPts val="1000"/>
              </a:spcAft>
              <a:buFont typeface="Arial" panose="020B0604020202020204" pitchFamily="34" charset="0"/>
              <a:buChar char="•"/>
            </a:pPr>
            <a:r>
              <a:rPr lang="en-GB" sz="2000" dirty="0">
                <a:solidFill>
                  <a:prstClr val="black"/>
                </a:solidFill>
                <a:latin typeface="Arial" panose="020B0604020202020204" pitchFamily="34" charset="0"/>
                <a:cs typeface="Arial" panose="020B0604020202020204" pitchFamily="34" charset="0"/>
              </a:rPr>
              <a:t>Personal history (e.g. age, marital status, sexual orientation, education, employment history)</a:t>
            </a:r>
          </a:p>
          <a:p>
            <a:pPr marL="228600" lvl="0" indent="-228600">
              <a:spcAft>
                <a:spcPts val="1000"/>
              </a:spcAft>
              <a:buFont typeface="Arial" panose="020B0604020202020204" pitchFamily="34" charset="0"/>
              <a:buChar char="•"/>
            </a:pPr>
            <a:r>
              <a:rPr lang="en-GB" sz="2000" dirty="0">
                <a:solidFill>
                  <a:prstClr val="black"/>
                </a:solidFill>
                <a:latin typeface="Arial" panose="020B0604020202020204" pitchFamily="34" charset="0"/>
                <a:cs typeface="Arial" panose="020B0604020202020204" pitchFamily="34" charset="0"/>
              </a:rPr>
              <a:t>Knowledge of different cultures and communities</a:t>
            </a:r>
          </a:p>
          <a:p>
            <a:pPr marL="228600" lvl="0" indent="-228600">
              <a:spcAft>
                <a:spcPts val="1000"/>
              </a:spcAft>
              <a:buFont typeface="Arial" panose="020B0604020202020204" pitchFamily="34" charset="0"/>
              <a:buChar char="•"/>
            </a:pPr>
            <a:r>
              <a:rPr lang="en-GB" sz="2000" dirty="0">
                <a:solidFill>
                  <a:prstClr val="black"/>
                </a:solidFill>
                <a:latin typeface="Arial" panose="020B0604020202020204" pitchFamily="34" charset="0"/>
                <a:cs typeface="Arial" panose="020B0604020202020204" pitchFamily="34" charset="0"/>
              </a:rPr>
              <a:t>Interests, preferences, hobbies, thoughts, feelings, views</a:t>
            </a:r>
          </a:p>
          <a:p>
            <a:pPr marL="228600" lvl="0" indent="-228600">
              <a:spcAft>
                <a:spcPts val="1000"/>
              </a:spcAft>
              <a:buFont typeface="Arial" panose="020B0604020202020204" pitchFamily="34" charset="0"/>
              <a:buChar char="•"/>
            </a:pPr>
            <a:r>
              <a:rPr lang="en-GB" sz="2000" dirty="0">
                <a:solidFill>
                  <a:prstClr val="black"/>
                </a:solidFill>
                <a:latin typeface="Arial" panose="020B0604020202020204" pitchFamily="34" charset="0"/>
                <a:cs typeface="Arial" panose="020B0604020202020204" pitchFamily="34" charset="0"/>
              </a:rPr>
              <a:t>Experience of mental health challenges and other struggles and difficulties in life that have impacted their work (e.g. raising children, physical health problems, divorce, death of someone)</a:t>
            </a:r>
          </a:p>
          <a:p>
            <a:pPr marL="228600" lvl="0" indent="-228600">
              <a:spcAft>
                <a:spcPts val="1000"/>
              </a:spcAft>
              <a:buFont typeface="Arial" panose="020B0604020202020204" pitchFamily="34" charset="0"/>
              <a:buChar char="•"/>
            </a:pPr>
            <a:r>
              <a:rPr lang="en-GB" sz="2000" dirty="0">
                <a:solidFill>
                  <a:prstClr val="black"/>
                </a:solidFill>
                <a:latin typeface="Arial" panose="020B0604020202020204" pitchFamily="34" charset="0"/>
                <a:cs typeface="Arial" panose="020B0604020202020204" pitchFamily="34" charset="0"/>
              </a:rPr>
              <a:t>Experience of friends or relatives who have experienced struggles and difficulties in life and work</a:t>
            </a:r>
          </a:p>
          <a:p>
            <a:pPr marL="228600" indent="-228600">
              <a:spcAft>
                <a:spcPts val="1000"/>
              </a:spcAft>
              <a:buFont typeface="Arial" panose="020B0604020202020204" pitchFamily="34" charset="0"/>
              <a:buChar char="•"/>
            </a:pPr>
            <a:r>
              <a:rPr lang="en-GB" sz="2000" dirty="0">
                <a:solidFill>
                  <a:prstClr val="black"/>
                </a:solidFill>
                <a:latin typeface="Arial" panose="020B0604020202020204" pitchFamily="34" charset="0"/>
                <a:cs typeface="Arial" panose="020B0604020202020204" pitchFamily="34" charset="0"/>
              </a:rPr>
              <a:t>Experience of struggles and difficulties in relation to work (e.g. coping with a difficult boss, being turned down for a job, being sacked or made redundant, returning to work after a period of absence)</a:t>
            </a:r>
          </a:p>
          <a:p>
            <a:pPr lvl="0">
              <a:spcAft>
                <a:spcPts val="1000"/>
              </a:spcAft>
            </a:pPr>
            <a:r>
              <a:rPr lang="en-GB" sz="2000" b="1" dirty="0">
                <a:solidFill>
                  <a:prstClr val="black"/>
                </a:solidFill>
                <a:latin typeface="Arial" panose="020B0604020202020204" pitchFamily="34" charset="0"/>
                <a:cs typeface="Arial" panose="020B0604020202020204" pitchFamily="34" charset="0"/>
              </a:rPr>
              <a:t>Some examples given by IPS practitioners …</a:t>
            </a:r>
            <a:endParaRPr lang="en-GB" sz="24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7020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D803E232-754B-1E4F-9B5D-25E9473953F2}"/>
              </a:ext>
            </a:extLst>
          </p:cNvPr>
          <p:cNvSpPr txBox="1">
            <a:spLocks/>
          </p:cNvSpPr>
          <p:nvPr/>
        </p:nvSpPr>
        <p:spPr>
          <a:xfrm>
            <a:off x="462456" y="1417182"/>
            <a:ext cx="8460826" cy="52358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000"/>
              </a:spcAft>
              <a:buFont typeface="Arial" panose="020B0604020202020204" pitchFamily="34" charset="0"/>
              <a:buNone/>
            </a:pPr>
            <a:endParaRPr lang="en-GB" sz="18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4D1A553-F9D0-DA42-B6FE-4342001C2484}"/>
              </a:ext>
            </a:extLst>
          </p:cNvPr>
          <p:cNvSpPr txBox="1"/>
          <p:nvPr/>
        </p:nvSpPr>
        <p:spPr>
          <a:xfrm>
            <a:off x="462456" y="1639614"/>
            <a:ext cx="8219088" cy="400110"/>
          </a:xfrm>
          <a:prstGeom prst="rect">
            <a:avLst/>
          </a:prstGeom>
          <a:noFill/>
        </p:spPr>
        <p:txBody>
          <a:bodyPr wrap="square" rtlCol="0">
            <a:spAutoFit/>
          </a:bodyPr>
          <a:lstStyle/>
          <a:p>
            <a:pPr>
              <a:spcAft>
                <a:spcPts val="500"/>
              </a:spcAft>
            </a:pPr>
            <a:r>
              <a:rPr lang="en-GB" sz="2000" dirty="0">
                <a:latin typeface="Arial" panose="020B0604020202020204" pitchFamily="34" charset="0"/>
                <a:cs typeface="Arial" panose="020B0604020202020204" pitchFamily="34" charset="0"/>
              </a:rPr>
              <a:t>.</a:t>
            </a:r>
          </a:p>
        </p:txBody>
      </p:sp>
      <p:sp>
        <p:nvSpPr>
          <p:cNvPr id="6" name="Text Box 21">
            <a:extLst>
              <a:ext uri="{FF2B5EF4-FFF2-40B4-BE49-F238E27FC236}">
                <a16:creationId xmlns:a16="http://schemas.microsoft.com/office/drawing/2014/main" id="{158E470E-551E-754D-A3A7-76E74C147E1E}"/>
              </a:ext>
            </a:extLst>
          </p:cNvPr>
          <p:cNvSpPr txBox="1"/>
          <p:nvPr/>
        </p:nvSpPr>
        <p:spPr>
          <a:xfrm>
            <a:off x="260162" y="4183092"/>
            <a:ext cx="4321049" cy="207058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500"/>
              </a:spcAft>
            </a:pPr>
            <a:r>
              <a:rPr lang="en-GB" i="1" dirty="0">
                <a:effectLst/>
                <a:latin typeface="Arial Nova" panose="020B0504020202020204" pitchFamily="34" charset="0"/>
                <a:ea typeface="MS Mincho" panose="02020609040205080304" pitchFamily="49" charset="-128"/>
                <a:cs typeface="Times New Roman" panose="02020603050405020304" pitchFamily="18" charset="0"/>
              </a:rPr>
              <a:t>“Seeing the difference having a job made to my dad’s mental health and wellbeing, providing for his family was so important to his sense of self-worth, and I know that work didn’t just keep him well, it kept him alive.”</a:t>
            </a:r>
            <a:endParaRPr lang="en-GB" dirty="0">
              <a:effectLst/>
              <a:latin typeface="Calibri" panose="020F0502020204030204" pitchFamily="34" charset="0"/>
              <a:ea typeface="MS Mincho" panose="02020609040205080304" pitchFamily="49" charset="-128"/>
              <a:cs typeface="Times New Roman" panose="02020603050405020304" pitchFamily="18" charset="0"/>
            </a:endParaRPr>
          </a:p>
          <a:p>
            <a:pPr>
              <a:spcAft>
                <a:spcPts val="500"/>
              </a:spcAft>
            </a:pPr>
            <a:r>
              <a:rPr lang="en-GB" sz="1600" dirty="0">
                <a:effectLst/>
                <a:latin typeface="Arial Nova" panose="020B0504020202020204" pitchFamily="34" charset="0"/>
                <a:ea typeface="MS Mincho" panose="02020609040205080304" pitchFamily="49" charset="-128"/>
                <a:cs typeface="Times New Roman" panose="02020603050405020304" pitchFamily="18" charset="0"/>
              </a:rPr>
              <a:t>IPS Grow Lead</a:t>
            </a:r>
            <a:endParaRPr lang="en-GB" sz="1600" dirty="0">
              <a:effectLst/>
              <a:latin typeface="Calibri" panose="020F0502020204030204" pitchFamily="34" charset="0"/>
              <a:ea typeface="MS Mincho" panose="02020609040205080304" pitchFamily="49" charset="-128"/>
              <a:cs typeface="Times New Roman" panose="02020603050405020304" pitchFamily="18" charset="0"/>
            </a:endParaRPr>
          </a:p>
          <a:p>
            <a:pPr>
              <a:spcAft>
                <a:spcPts val="500"/>
              </a:spcAft>
            </a:pPr>
            <a:r>
              <a:rPr lang="en-GB" sz="1600" i="1" dirty="0">
                <a:effectLst/>
                <a:latin typeface="Arial Nova" panose="020B0504020202020204" pitchFamily="34" charset="0"/>
                <a:ea typeface="MS Mincho" panose="02020609040205080304" pitchFamily="49" charset="-128"/>
                <a:cs typeface="Times New Roman" panose="02020603050405020304" pitchFamily="18" charset="0"/>
              </a:rPr>
              <a:t> </a:t>
            </a:r>
            <a:endParaRPr lang="en-GB" sz="1600" dirty="0">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7" name="Text Box 24">
            <a:extLst>
              <a:ext uri="{FF2B5EF4-FFF2-40B4-BE49-F238E27FC236}">
                <a16:creationId xmlns:a16="http://schemas.microsoft.com/office/drawing/2014/main" id="{165CE66A-CF89-8448-9D31-17282320970B}"/>
              </a:ext>
            </a:extLst>
          </p:cNvPr>
          <p:cNvSpPr txBox="1"/>
          <p:nvPr/>
        </p:nvSpPr>
        <p:spPr>
          <a:xfrm>
            <a:off x="240446" y="972207"/>
            <a:ext cx="4394614" cy="3116317"/>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500"/>
              </a:spcAft>
            </a:pPr>
            <a:r>
              <a:rPr lang="en-GB" i="1" dirty="0">
                <a:effectLst/>
                <a:latin typeface="Arial Nova" panose="020B0504020202020204" pitchFamily="34" charset="0"/>
                <a:ea typeface="MS Mincho" panose="02020609040205080304" pitchFamily="49" charset="-128"/>
                <a:cs typeface="Times New Roman" panose="02020603050405020304" pitchFamily="18" charset="0"/>
              </a:rPr>
              <a:t>“As a working mother of two children I have shared my personal experience with clients. Discussing the impact maternity had on me.  Feelings of isolation, losing a sense of identity, I was very anxious about returning to work, worried that I had lost my social skills.  Having spent over a year at home, often alone with my baby, I was worried that I wouldn’t manage both work and motherhood. </a:t>
            </a:r>
          </a:p>
          <a:p>
            <a:pPr>
              <a:spcAft>
                <a:spcPts val="500"/>
              </a:spcAft>
            </a:pPr>
            <a:r>
              <a:rPr lang="en-GB" sz="1600" dirty="0">
                <a:effectLst/>
                <a:latin typeface="Arial Nova" panose="020B0504020202020204" pitchFamily="34" charset="0"/>
                <a:ea typeface="MS Mincho" panose="02020609040205080304" pitchFamily="49" charset="-128"/>
                <a:cs typeface="Times New Roman" panose="02020603050405020304" pitchFamily="18" charset="0"/>
              </a:rPr>
              <a:t>Employment Specialist</a:t>
            </a:r>
            <a:endParaRPr lang="en-GB" sz="1600" dirty="0">
              <a:effectLst/>
              <a:latin typeface="Calibri" panose="020F0502020204030204" pitchFamily="34" charset="0"/>
              <a:ea typeface="MS Mincho" panose="02020609040205080304" pitchFamily="49" charset="-128"/>
              <a:cs typeface="Times New Roman" panose="02020603050405020304" pitchFamily="18" charset="0"/>
            </a:endParaRPr>
          </a:p>
          <a:p>
            <a:r>
              <a:rPr lang="en-GB" sz="1600" dirty="0">
                <a:effectLst/>
                <a:latin typeface="Calibri" panose="020F0502020204030204" pitchFamily="34" charset="0"/>
                <a:ea typeface="MS Mincho" panose="02020609040205080304" pitchFamily="49" charset="-128"/>
                <a:cs typeface="Times New Roman" panose="02020603050405020304" pitchFamily="18" charset="0"/>
              </a:rPr>
              <a:t> </a:t>
            </a:r>
          </a:p>
        </p:txBody>
      </p:sp>
      <p:sp>
        <p:nvSpPr>
          <p:cNvPr id="8" name="Text Box 25">
            <a:extLst>
              <a:ext uri="{FF2B5EF4-FFF2-40B4-BE49-F238E27FC236}">
                <a16:creationId xmlns:a16="http://schemas.microsoft.com/office/drawing/2014/main" id="{26EE22C6-14AD-B44F-BD32-9BE487EE2CAB}"/>
              </a:ext>
            </a:extLst>
          </p:cNvPr>
          <p:cNvSpPr txBox="1"/>
          <p:nvPr/>
        </p:nvSpPr>
        <p:spPr>
          <a:xfrm>
            <a:off x="4765248" y="227532"/>
            <a:ext cx="4190862" cy="4098204"/>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500"/>
              </a:spcAft>
            </a:pPr>
            <a:r>
              <a:rPr lang="en-GB" i="1" dirty="0">
                <a:effectLst/>
                <a:latin typeface="Arial Nova" panose="020B0504020202020204" pitchFamily="34" charset="0"/>
                <a:ea typeface="MS Mincho" panose="02020609040205080304" pitchFamily="49" charset="-128"/>
                <a:cs typeface="Times New Roman" panose="02020603050405020304" pitchFamily="18" charset="0"/>
              </a:rPr>
              <a:t>“In Blackpool we welcomed a lot of skilled Spanish nationals and their families ...  I studied Spanish at university and have lived and worked in Spain, thus have experience of trying (and succeeding!) to find work in a foreign country. … I feel my lived experience (and language skills) meant that I was able to provide a better quality of Employment Support due to recognising the specific challenges the clients faced, and empathising with their emotional state.” </a:t>
            </a:r>
            <a:endParaRPr lang="en-GB" dirty="0">
              <a:effectLst/>
              <a:latin typeface="Calibri" panose="020F0502020204030204" pitchFamily="34" charset="0"/>
              <a:ea typeface="MS Mincho" panose="02020609040205080304" pitchFamily="49" charset="-128"/>
              <a:cs typeface="Times New Roman" panose="02020603050405020304" pitchFamily="18" charset="0"/>
            </a:endParaRPr>
          </a:p>
          <a:p>
            <a:pPr>
              <a:spcAft>
                <a:spcPts val="500"/>
              </a:spcAft>
            </a:pPr>
            <a:r>
              <a:rPr lang="en-GB" sz="1600" dirty="0">
                <a:effectLst/>
                <a:latin typeface="Arial Nova" panose="020B0504020202020204" pitchFamily="34" charset="0"/>
                <a:ea typeface="MS Mincho" panose="02020609040205080304" pitchFamily="49" charset="-128"/>
                <a:cs typeface="Times New Roman" panose="02020603050405020304" pitchFamily="18" charset="0"/>
              </a:rPr>
              <a:t>Senior Employment Specialist</a:t>
            </a:r>
            <a:endParaRPr lang="en-GB" sz="1600" dirty="0">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9" name="Text Box 31">
            <a:extLst>
              <a:ext uri="{FF2B5EF4-FFF2-40B4-BE49-F238E27FC236}">
                <a16:creationId xmlns:a16="http://schemas.microsoft.com/office/drawing/2014/main" id="{515119FF-55E2-F343-8D73-09EFFEDA9688}"/>
              </a:ext>
            </a:extLst>
          </p:cNvPr>
          <p:cNvSpPr txBox="1"/>
          <p:nvPr/>
        </p:nvSpPr>
        <p:spPr>
          <a:xfrm>
            <a:off x="4765248" y="4411463"/>
            <a:ext cx="4190862" cy="161384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500"/>
              </a:spcAft>
            </a:pPr>
            <a:r>
              <a:rPr lang="en-GB" i="1" dirty="0">
                <a:solidFill>
                  <a:srgbClr val="000000"/>
                </a:solidFill>
                <a:effectLst/>
                <a:latin typeface="Arial Nova" panose="020B0504020202020204" pitchFamily="34" charset="0"/>
                <a:ea typeface="MS Mincho" panose="02020609040205080304" pitchFamily="49" charset="-128"/>
                <a:cs typeface="Arial" panose="020B0604020202020204" pitchFamily="34" charset="0"/>
              </a:rPr>
              <a:t>“I have worked with clients of the same ethnicity and I have been able to share knowledge with them about foods and herbs, commonly known to us.”</a:t>
            </a:r>
          </a:p>
          <a:p>
            <a:pPr>
              <a:spcAft>
                <a:spcPts val="500"/>
              </a:spcAft>
            </a:pPr>
            <a:r>
              <a:rPr lang="en-GB" sz="1600" dirty="0">
                <a:solidFill>
                  <a:srgbClr val="000000"/>
                </a:solidFill>
                <a:effectLst/>
                <a:latin typeface="Arial Nova" panose="020B0504020202020204" pitchFamily="34" charset="0"/>
                <a:ea typeface="MS Mincho" panose="02020609040205080304" pitchFamily="49" charset="-128"/>
                <a:cs typeface="Calibri" panose="020F0502020204030204" pitchFamily="34" charset="0"/>
              </a:rPr>
              <a:t>Employment Specialist</a:t>
            </a:r>
            <a:endParaRPr lang="en-GB" sz="1600" dirty="0">
              <a:effectLst/>
              <a:latin typeface="Calibri" panose="020F0502020204030204" pitchFamily="34" charset="0"/>
              <a:ea typeface="MS Mincho" panose="02020609040205080304" pitchFamily="49" charset="-128"/>
              <a:cs typeface="Times New Roman" panose="02020603050405020304" pitchFamily="18" charset="0"/>
            </a:endParaRPr>
          </a:p>
          <a:p>
            <a:pPr>
              <a:lnSpc>
                <a:spcPct val="115000"/>
              </a:lnSpc>
              <a:spcAft>
                <a:spcPts val="500"/>
              </a:spcAft>
            </a:pPr>
            <a:endParaRPr lang="en-GB" sz="1600" dirty="0">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10" name="TextBox 9">
            <a:extLst>
              <a:ext uri="{FF2B5EF4-FFF2-40B4-BE49-F238E27FC236}">
                <a16:creationId xmlns:a16="http://schemas.microsoft.com/office/drawing/2014/main" id="{36B357B9-6169-D542-BE36-84ED9AFBF8FB}"/>
              </a:ext>
            </a:extLst>
          </p:cNvPr>
          <p:cNvSpPr txBox="1"/>
          <p:nvPr/>
        </p:nvSpPr>
        <p:spPr>
          <a:xfrm>
            <a:off x="187890" y="204952"/>
            <a:ext cx="4447170" cy="707886"/>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Some practitioners have made use personal life experiences</a:t>
            </a:r>
          </a:p>
        </p:txBody>
      </p:sp>
    </p:spTree>
    <p:extLst>
      <p:ext uri="{BB962C8B-B14F-4D97-AF65-F5344CB8AC3E}">
        <p14:creationId xmlns:p14="http://schemas.microsoft.com/office/powerpoint/2010/main" val="2979060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D803E232-754B-1E4F-9B5D-25E9473953F2}"/>
              </a:ext>
            </a:extLst>
          </p:cNvPr>
          <p:cNvSpPr txBox="1">
            <a:spLocks/>
          </p:cNvSpPr>
          <p:nvPr/>
        </p:nvSpPr>
        <p:spPr>
          <a:xfrm>
            <a:off x="462456" y="1417182"/>
            <a:ext cx="8460826" cy="523586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000"/>
              </a:spcAft>
              <a:buFont typeface="Arial" panose="020B0604020202020204" pitchFamily="34" charset="0"/>
              <a:buNone/>
            </a:pPr>
            <a:endParaRPr lang="en-GB" sz="18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4D1A553-F9D0-DA42-B6FE-4342001C2484}"/>
              </a:ext>
            </a:extLst>
          </p:cNvPr>
          <p:cNvSpPr txBox="1"/>
          <p:nvPr/>
        </p:nvSpPr>
        <p:spPr>
          <a:xfrm>
            <a:off x="462456" y="1639614"/>
            <a:ext cx="8219088" cy="400110"/>
          </a:xfrm>
          <a:prstGeom prst="rect">
            <a:avLst/>
          </a:prstGeom>
          <a:noFill/>
        </p:spPr>
        <p:txBody>
          <a:bodyPr wrap="square" rtlCol="0">
            <a:spAutoFit/>
          </a:bodyPr>
          <a:lstStyle/>
          <a:p>
            <a:pPr>
              <a:spcAft>
                <a:spcPts val="500"/>
              </a:spcAft>
            </a:pPr>
            <a:r>
              <a:rPr lang="en-GB" sz="2000" dirty="0">
                <a:latin typeface="Arial" panose="020B0604020202020204" pitchFamily="34" charset="0"/>
                <a:cs typeface="Arial" panose="020B0604020202020204" pitchFamily="34" charset="0"/>
              </a:rPr>
              <a:t>.</a:t>
            </a:r>
          </a:p>
        </p:txBody>
      </p:sp>
      <p:sp>
        <p:nvSpPr>
          <p:cNvPr id="6" name="Text Box 16">
            <a:extLst>
              <a:ext uri="{FF2B5EF4-FFF2-40B4-BE49-F238E27FC236}">
                <a16:creationId xmlns:a16="http://schemas.microsoft.com/office/drawing/2014/main" id="{0763961A-04CC-FE48-B038-F45597BF490E}"/>
              </a:ext>
            </a:extLst>
          </p:cNvPr>
          <p:cNvSpPr txBox="1"/>
          <p:nvPr/>
        </p:nvSpPr>
        <p:spPr>
          <a:xfrm>
            <a:off x="220718" y="1021404"/>
            <a:ext cx="8679146" cy="2129216"/>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500"/>
              </a:spcAft>
            </a:pPr>
            <a:r>
              <a:rPr lang="en-GB" i="1" dirty="0">
                <a:effectLst/>
                <a:latin typeface="Arial" panose="020B0604020202020204" pitchFamily="34" charset="0"/>
                <a:ea typeface="MS Mincho" panose="02020609040205080304" pitchFamily="49" charset="-128"/>
                <a:cs typeface="Arial" panose="020B0604020202020204" pitchFamily="34" charset="0"/>
              </a:rPr>
              <a:t>“I</a:t>
            </a:r>
            <a:r>
              <a:rPr lang="en-US" i="1" dirty="0">
                <a:effectLst/>
                <a:latin typeface="Arial" panose="020B0604020202020204" pitchFamily="34" charset="0"/>
                <a:ea typeface="MS Mincho" panose="02020609040205080304" pitchFamily="49" charset="-128"/>
                <a:cs typeface="Arial" panose="020B0604020202020204" pitchFamily="34" charset="0"/>
              </a:rPr>
              <a:t> often share with clients the challenges I’ve faced at different times in my career which may be similar to the challenges they are experiencing.  Discussing these difficulties and sharing how they made me feel at the time can really help </a:t>
            </a:r>
            <a:r>
              <a:rPr lang="en-US" i="1" dirty="0" err="1">
                <a:effectLst/>
                <a:latin typeface="Arial" panose="020B0604020202020204" pitchFamily="34" charset="0"/>
                <a:ea typeface="MS Mincho" panose="02020609040205080304" pitchFamily="49" charset="-128"/>
                <a:cs typeface="Arial" panose="020B0604020202020204" pitchFamily="34" charset="0"/>
              </a:rPr>
              <a:t>normalise</a:t>
            </a:r>
            <a:r>
              <a:rPr lang="en-US" i="1" dirty="0">
                <a:effectLst/>
                <a:latin typeface="Arial" panose="020B0604020202020204" pitchFamily="34" charset="0"/>
                <a:ea typeface="MS Mincho" panose="02020609040205080304" pitchFamily="49" charset="-128"/>
                <a:cs typeface="Arial" panose="020B0604020202020204" pitchFamily="34" charset="0"/>
              </a:rPr>
              <a:t> the feelings of disappointment, regret, helplessness, loneliness, confusion, anger, fear etc. that we all experience at some point during our working lives.   Surely this is a healthy thing to do?”</a:t>
            </a:r>
            <a:endParaRPr lang="en-GB" dirty="0">
              <a:effectLst/>
              <a:latin typeface="Arial" panose="020B0604020202020204" pitchFamily="34" charset="0"/>
              <a:ea typeface="MS Mincho" panose="02020609040205080304" pitchFamily="49" charset="-128"/>
              <a:cs typeface="Arial" panose="020B0604020202020204" pitchFamily="34" charset="0"/>
            </a:endParaRPr>
          </a:p>
          <a:p>
            <a:pPr>
              <a:spcAft>
                <a:spcPts val="500"/>
              </a:spcAft>
            </a:pPr>
            <a:r>
              <a:rPr lang="en-US" sz="1600" dirty="0">
                <a:effectLst/>
                <a:latin typeface="Arial" panose="020B0604020202020204" pitchFamily="34" charset="0"/>
                <a:ea typeface="MS Mincho" panose="02020609040205080304" pitchFamily="49" charset="-128"/>
                <a:cs typeface="Arial" panose="020B0604020202020204" pitchFamily="34" charset="0"/>
              </a:rPr>
              <a:t>IPS Grow Regional Lead</a:t>
            </a:r>
            <a:endParaRPr lang="en-GB" sz="1600" dirty="0">
              <a:effectLst/>
              <a:latin typeface="Arial" panose="020B0604020202020204" pitchFamily="34" charset="0"/>
              <a:ea typeface="MS Mincho" panose="02020609040205080304" pitchFamily="49" charset="-128"/>
              <a:cs typeface="Arial" panose="020B0604020202020204" pitchFamily="34" charset="0"/>
            </a:endParaRPr>
          </a:p>
          <a:p>
            <a:pPr>
              <a:spcAft>
                <a:spcPts val="500"/>
              </a:spcAft>
            </a:pPr>
            <a:r>
              <a:rPr lang="en-GB" sz="1600" i="1" dirty="0">
                <a:effectLst/>
                <a:latin typeface="Arial" panose="020B0604020202020204" pitchFamily="34" charset="0"/>
                <a:ea typeface="MS Mincho" panose="02020609040205080304" pitchFamily="49" charset="-128"/>
                <a:cs typeface="Arial" panose="020B0604020202020204" pitchFamily="34" charset="0"/>
              </a:rPr>
              <a:t> </a:t>
            </a:r>
            <a:endParaRPr lang="en-GB" sz="1600" dirty="0">
              <a:effectLst/>
              <a:latin typeface="Arial" panose="020B0604020202020204" pitchFamily="34" charset="0"/>
              <a:ea typeface="MS Mincho" panose="02020609040205080304" pitchFamily="49" charset="-128"/>
              <a:cs typeface="Arial" panose="020B0604020202020204" pitchFamily="34" charset="0"/>
            </a:endParaRPr>
          </a:p>
        </p:txBody>
      </p:sp>
      <p:sp>
        <p:nvSpPr>
          <p:cNvPr id="7" name="Text Box 17">
            <a:extLst>
              <a:ext uri="{FF2B5EF4-FFF2-40B4-BE49-F238E27FC236}">
                <a16:creationId xmlns:a16="http://schemas.microsoft.com/office/drawing/2014/main" id="{0A6FAFBB-1A1D-504B-AB3A-CD752711BDB1}"/>
              </a:ext>
            </a:extLst>
          </p:cNvPr>
          <p:cNvSpPr txBox="1"/>
          <p:nvPr/>
        </p:nvSpPr>
        <p:spPr>
          <a:xfrm>
            <a:off x="199612" y="3290076"/>
            <a:ext cx="4890585" cy="3035803"/>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500"/>
              </a:spcAft>
            </a:pPr>
            <a:r>
              <a:rPr lang="en-GB" i="1" dirty="0">
                <a:effectLst/>
                <a:latin typeface="Arial Nova" panose="020B0504020202020204" pitchFamily="34" charset="0"/>
                <a:ea typeface="MS Mincho" panose="02020609040205080304" pitchFamily="49" charset="-128"/>
                <a:cs typeface="Times New Roman" panose="02020603050405020304" pitchFamily="18" charset="0"/>
              </a:rPr>
              <a:t>“Setbacks, rejections and disappointments are part of everyone's life. …</a:t>
            </a:r>
            <a:endParaRPr lang="en-GB" dirty="0">
              <a:effectLst/>
              <a:latin typeface="Calibri" panose="020F0502020204030204" pitchFamily="34" charset="0"/>
              <a:ea typeface="MS Mincho" panose="02020609040205080304" pitchFamily="49" charset="-128"/>
              <a:cs typeface="Times New Roman" panose="02020603050405020304" pitchFamily="18" charset="0"/>
            </a:endParaRPr>
          </a:p>
          <a:p>
            <a:pPr>
              <a:spcAft>
                <a:spcPts val="500"/>
              </a:spcAft>
            </a:pPr>
            <a:r>
              <a:rPr lang="en-GB" i="1" dirty="0">
                <a:effectLst/>
                <a:latin typeface="Arial Nova" panose="020B0504020202020204" pitchFamily="34" charset="0"/>
                <a:ea typeface="MS Mincho" panose="02020609040205080304" pitchFamily="49" charset="-128"/>
                <a:cs typeface="Times New Roman" panose="02020603050405020304" pitchFamily="18" charset="0"/>
              </a:rPr>
              <a:t>Unfortunately, I have had my own share of unsuccessful job interviews. I learnt from my disappointments, I learnt from my mistakes, and I learnt from how I dealt with these and learnt from not dealing with these.</a:t>
            </a:r>
            <a:endParaRPr lang="en-GB" dirty="0">
              <a:effectLst/>
              <a:latin typeface="Calibri" panose="020F0502020204030204" pitchFamily="34" charset="0"/>
              <a:ea typeface="MS Mincho" panose="02020609040205080304" pitchFamily="49" charset="-128"/>
              <a:cs typeface="Times New Roman" panose="02020603050405020304" pitchFamily="18" charset="0"/>
            </a:endParaRPr>
          </a:p>
          <a:p>
            <a:pPr>
              <a:spcAft>
                <a:spcPts val="500"/>
              </a:spcAft>
            </a:pPr>
            <a:r>
              <a:rPr lang="en-GB" i="1" dirty="0">
                <a:effectLst/>
                <a:latin typeface="Arial Nova" panose="020B0504020202020204" pitchFamily="34" charset="0"/>
                <a:ea typeface="MS Mincho" panose="02020609040205080304" pitchFamily="49" charset="-128"/>
                <a:cs typeface="Times New Roman" panose="02020603050405020304" pitchFamily="18" charset="0"/>
              </a:rPr>
              <a:t>These are lived experiences, I use to help anyone.”</a:t>
            </a:r>
            <a:endParaRPr lang="en-GB" dirty="0">
              <a:effectLst/>
              <a:latin typeface="Calibri" panose="020F0502020204030204" pitchFamily="34" charset="0"/>
              <a:ea typeface="MS Mincho" panose="02020609040205080304" pitchFamily="49" charset="-128"/>
              <a:cs typeface="Times New Roman" panose="02020603050405020304" pitchFamily="18" charset="0"/>
            </a:endParaRPr>
          </a:p>
          <a:p>
            <a:pPr>
              <a:spcAft>
                <a:spcPts val="500"/>
              </a:spcAft>
            </a:pPr>
            <a:r>
              <a:rPr lang="en-GB" sz="1600" dirty="0">
                <a:effectLst/>
                <a:latin typeface="Arial Nova" panose="020B0504020202020204" pitchFamily="34" charset="0"/>
                <a:ea typeface="MS Mincho" panose="02020609040205080304" pitchFamily="49" charset="-128"/>
                <a:cs typeface="Times New Roman" panose="02020603050405020304" pitchFamily="18" charset="0"/>
              </a:rPr>
              <a:t>Advanced Lived Experience Employment Specialist</a:t>
            </a:r>
            <a:endParaRPr lang="en-GB" sz="1600" dirty="0">
              <a:effectLst/>
              <a:latin typeface="Calibri" panose="020F0502020204030204" pitchFamily="34" charset="0"/>
              <a:ea typeface="MS Mincho" panose="02020609040205080304" pitchFamily="49" charset="-128"/>
              <a:cs typeface="Times New Roman" panose="02020603050405020304" pitchFamily="18" charset="0"/>
            </a:endParaRPr>
          </a:p>
          <a:p>
            <a:pPr>
              <a:lnSpc>
                <a:spcPct val="115000"/>
              </a:lnSpc>
              <a:spcAft>
                <a:spcPts val="500"/>
              </a:spcAft>
            </a:pPr>
            <a:r>
              <a:rPr lang="en-GB" sz="1200" dirty="0">
                <a:effectLst/>
                <a:latin typeface="Arial Nova" panose="020B0504020202020204" pitchFamily="34" charset="0"/>
                <a:ea typeface="MS Mincho" panose="02020609040205080304" pitchFamily="49" charset="-128"/>
                <a:cs typeface="Times New Roman" panose="02020603050405020304" pitchFamily="18" charset="0"/>
              </a:rPr>
              <a:t> </a:t>
            </a:r>
            <a:endParaRPr lang="en-GB" sz="1200" dirty="0">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8" name="TextBox 7">
            <a:extLst>
              <a:ext uri="{FF2B5EF4-FFF2-40B4-BE49-F238E27FC236}">
                <a16:creationId xmlns:a16="http://schemas.microsoft.com/office/drawing/2014/main" id="{39E9EF92-C168-7647-9E40-14404871D196}"/>
              </a:ext>
            </a:extLst>
          </p:cNvPr>
          <p:cNvSpPr txBox="1"/>
          <p:nvPr/>
        </p:nvSpPr>
        <p:spPr>
          <a:xfrm>
            <a:off x="205455" y="285625"/>
            <a:ext cx="8802872" cy="707886"/>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Some practitioners have  made use of personal experiences of employment</a:t>
            </a:r>
          </a:p>
        </p:txBody>
      </p:sp>
      <p:sp>
        <p:nvSpPr>
          <p:cNvPr id="9" name="Text Box 18">
            <a:extLst>
              <a:ext uri="{FF2B5EF4-FFF2-40B4-BE49-F238E27FC236}">
                <a16:creationId xmlns:a16="http://schemas.microsoft.com/office/drawing/2014/main" id="{0800FAE2-17E0-C64D-AF27-A738E3586224}"/>
              </a:ext>
            </a:extLst>
          </p:cNvPr>
          <p:cNvSpPr txBox="1"/>
          <p:nvPr/>
        </p:nvSpPr>
        <p:spPr>
          <a:xfrm>
            <a:off x="5232172" y="3290077"/>
            <a:ext cx="3757533" cy="3035803"/>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500"/>
              </a:spcAft>
            </a:pPr>
            <a:r>
              <a:rPr lang="en-GB" i="1" dirty="0">
                <a:effectLst/>
                <a:latin typeface="Arial Nova" panose="020B0504020202020204" pitchFamily="34" charset="0"/>
                <a:ea typeface="MS Mincho" panose="02020609040205080304" pitchFamily="49" charset="-128"/>
                <a:cs typeface="Times New Roman" panose="02020603050405020304" pitchFamily="18" charset="0"/>
              </a:rPr>
              <a:t>“Talking about how I have used personal networks and the hidden labour market during my career to get jobs.”</a:t>
            </a:r>
            <a:endParaRPr lang="en-GB" dirty="0">
              <a:effectLst/>
              <a:latin typeface="Calibri" panose="020F0502020204030204" pitchFamily="34" charset="0"/>
              <a:ea typeface="MS Mincho" panose="02020609040205080304" pitchFamily="49" charset="-128"/>
              <a:cs typeface="Times New Roman" panose="02020603050405020304" pitchFamily="18" charset="0"/>
            </a:endParaRPr>
          </a:p>
          <a:p>
            <a:pPr>
              <a:spcAft>
                <a:spcPts val="500"/>
              </a:spcAft>
            </a:pPr>
            <a:r>
              <a:rPr lang="en-GB" i="1" dirty="0">
                <a:effectLst/>
                <a:latin typeface="Arial Nova" panose="020B0504020202020204" pitchFamily="34" charset="0"/>
                <a:ea typeface="MS Mincho" panose="02020609040205080304" pitchFamily="49" charset="-128"/>
                <a:cs typeface="Times New Roman" panose="02020603050405020304" pitchFamily="18" charset="0"/>
              </a:rPr>
              <a:t>“Talking about how none of us get every job, to help people deal with not getting the job they want”.</a:t>
            </a:r>
            <a:endParaRPr lang="en-GB" dirty="0">
              <a:effectLst/>
              <a:latin typeface="Calibri" panose="020F0502020204030204" pitchFamily="34" charset="0"/>
              <a:ea typeface="MS Mincho" panose="02020609040205080304" pitchFamily="49" charset="-128"/>
              <a:cs typeface="Times New Roman" panose="02020603050405020304" pitchFamily="18" charset="0"/>
            </a:endParaRPr>
          </a:p>
          <a:p>
            <a:pPr>
              <a:spcAft>
                <a:spcPts val="500"/>
              </a:spcAft>
            </a:pPr>
            <a:r>
              <a:rPr lang="en-GB" sz="1600" dirty="0">
                <a:effectLst/>
                <a:latin typeface="Arial Nova" panose="020B0504020202020204" pitchFamily="34" charset="0"/>
                <a:ea typeface="MS Mincho" panose="02020609040205080304" pitchFamily="49" charset="-128"/>
                <a:cs typeface="Times New Roman" panose="02020603050405020304" pitchFamily="18" charset="0"/>
              </a:rPr>
              <a:t>IPS Grow Lead</a:t>
            </a:r>
            <a:endParaRPr lang="en-GB" sz="1600" dirty="0">
              <a:effectLst/>
              <a:latin typeface="Calibri" panose="020F0502020204030204" pitchFamily="34" charset="0"/>
              <a:ea typeface="MS Mincho" panose="02020609040205080304" pitchFamily="49" charset="-128"/>
              <a:cs typeface="Times New Roman" panose="02020603050405020304" pitchFamily="18" charset="0"/>
            </a:endParaRPr>
          </a:p>
          <a:p>
            <a:pPr>
              <a:spcAft>
                <a:spcPts val="500"/>
              </a:spcAft>
            </a:pPr>
            <a:r>
              <a:rPr lang="en-GB" sz="2000" dirty="0">
                <a:effectLst/>
                <a:latin typeface="Arial Nova" panose="020B0504020202020204" pitchFamily="34" charset="0"/>
                <a:ea typeface="MS Mincho" panose="02020609040205080304" pitchFamily="49" charset="-128"/>
                <a:cs typeface="Times New Roman" panose="02020603050405020304" pitchFamily="18" charset="0"/>
              </a:rPr>
              <a:t> </a:t>
            </a:r>
            <a:endParaRPr lang="en-GB" sz="2000" dirty="0">
              <a:effectLst/>
              <a:latin typeface="Calibri" panose="020F0502020204030204" pitchFamily="34" charset="0"/>
              <a:ea typeface="MS Mincho" panose="02020609040205080304" pitchFamily="49" charset="-128"/>
              <a:cs typeface="Times New Roman" panose="02020603050405020304" pitchFamily="18" charset="0"/>
            </a:endParaRPr>
          </a:p>
          <a:p>
            <a:pPr>
              <a:spcAft>
                <a:spcPts val="500"/>
              </a:spcAft>
            </a:pPr>
            <a:r>
              <a:rPr lang="en-GB" sz="2000" dirty="0">
                <a:effectLst/>
                <a:latin typeface="Arial Nova" panose="020B0504020202020204" pitchFamily="34" charset="0"/>
                <a:ea typeface="MS Mincho" panose="02020609040205080304" pitchFamily="49" charset="-128"/>
                <a:cs typeface="Times New Roman" panose="02020603050405020304" pitchFamily="18" charset="0"/>
              </a:rPr>
              <a:t> </a:t>
            </a:r>
            <a:endParaRPr lang="en-GB" sz="2000" dirty="0">
              <a:effectLst/>
              <a:latin typeface="Calibri" panose="020F0502020204030204" pitchFamily="34" charset="0"/>
              <a:ea typeface="MS Mincho" panose="02020609040205080304" pitchFamily="49" charset="-128"/>
              <a:cs typeface="Times New Roman" panose="02020603050405020304" pitchFamily="18" charset="0"/>
            </a:endParaRPr>
          </a:p>
          <a:p>
            <a:pPr>
              <a:spcAft>
                <a:spcPts val="500"/>
              </a:spcAft>
            </a:pPr>
            <a:r>
              <a:rPr lang="en-GB" sz="2000" dirty="0">
                <a:effectLst/>
                <a:latin typeface="Arial Nova" panose="020B0504020202020204" pitchFamily="34" charset="0"/>
                <a:ea typeface="MS Mincho" panose="02020609040205080304" pitchFamily="49" charset="-128"/>
                <a:cs typeface="Times New Roman" panose="02020603050405020304" pitchFamily="18" charset="0"/>
              </a:rPr>
              <a:t> </a:t>
            </a:r>
            <a:endParaRPr lang="en-GB" sz="2000" dirty="0">
              <a:effectLst/>
              <a:latin typeface="Calibri" panose="020F0502020204030204" pitchFamily="34" charset="0"/>
              <a:ea typeface="MS Mincho" panose="02020609040205080304" pitchFamily="49" charset="-128"/>
              <a:cs typeface="Times New Roman" panose="02020603050405020304" pitchFamily="18" charset="0"/>
            </a:endParaRPr>
          </a:p>
          <a:p>
            <a:pPr>
              <a:spcAft>
                <a:spcPts val="500"/>
              </a:spcAft>
            </a:pPr>
            <a:r>
              <a:rPr lang="en-GB" sz="2000" dirty="0">
                <a:effectLst/>
                <a:latin typeface="Arial Nova" panose="020B0504020202020204" pitchFamily="34" charset="0"/>
                <a:ea typeface="MS Mincho" panose="02020609040205080304" pitchFamily="49" charset="-128"/>
                <a:cs typeface="Times New Roman" panose="02020603050405020304" pitchFamily="18" charset="0"/>
              </a:rPr>
              <a:t> </a:t>
            </a:r>
            <a:endParaRPr lang="en-GB" sz="2000" dirty="0">
              <a:effectLst/>
              <a:latin typeface="Calibri" panose="020F0502020204030204" pitchFamily="34" charset="0"/>
              <a:ea typeface="MS Mincho" panose="02020609040205080304" pitchFamily="49" charset="-128"/>
              <a:cs typeface="Times New Roman" panose="02020603050405020304" pitchFamily="18" charset="0"/>
            </a:endParaRPr>
          </a:p>
          <a:p>
            <a:pPr>
              <a:spcAft>
                <a:spcPts val="500"/>
              </a:spcAft>
            </a:pPr>
            <a:r>
              <a:rPr lang="en-GB" sz="2000" dirty="0">
                <a:effectLst/>
                <a:latin typeface="Arial Nova" panose="020B0504020202020204" pitchFamily="34" charset="0"/>
                <a:ea typeface="MS Mincho" panose="02020609040205080304" pitchFamily="49" charset="-128"/>
                <a:cs typeface="Times New Roman" panose="02020603050405020304" pitchFamily="18" charset="0"/>
              </a:rPr>
              <a:t> </a:t>
            </a:r>
            <a:endParaRPr lang="en-GB" sz="2000" dirty="0">
              <a:effectLst/>
              <a:latin typeface="Calibri" panose="020F0502020204030204" pitchFamily="34" charset="0"/>
              <a:ea typeface="MS Mincho" panose="02020609040205080304" pitchFamily="49" charset="-128"/>
              <a:cs typeface="Times New Roman" panose="02020603050405020304" pitchFamily="18" charset="0"/>
            </a:endParaRPr>
          </a:p>
          <a:p>
            <a:pPr>
              <a:spcAft>
                <a:spcPts val="500"/>
              </a:spcAft>
            </a:pPr>
            <a:r>
              <a:rPr lang="en-GB" sz="2000" dirty="0">
                <a:effectLst/>
                <a:latin typeface="Arial Nova" panose="020B0504020202020204" pitchFamily="34" charset="0"/>
                <a:ea typeface="MS Mincho" panose="02020609040205080304" pitchFamily="49" charset="-128"/>
                <a:cs typeface="Times New Roman" panose="02020603050405020304" pitchFamily="18" charset="0"/>
              </a:rPr>
              <a:t> </a:t>
            </a:r>
            <a:endParaRPr lang="en-GB" sz="2000" dirty="0">
              <a:effectLst/>
              <a:latin typeface="Calibri" panose="020F0502020204030204" pitchFamily="34" charset="0"/>
              <a:ea typeface="MS Mincho" panose="02020609040205080304" pitchFamily="49" charset="-128"/>
              <a:cs typeface="Times New Roman" panose="02020603050405020304" pitchFamily="18" charset="0"/>
            </a:endParaRPr>
          </a:p>
          <a:p>
            <a:pPr>
              <a:spcAft>
                <a:spcPts val="500"/>
              </a:spcAft>
            </a:pPr>
            <a:r>
              <a:rPr lang="en-GB" sz="2000" dirty="0">
                <a:effectLst/>
                <a:latin typeface="Arial Nova" panose="020B0504020202020204" pitchFamily="34" charset="0"/>
                <a:ea typeface="MS Mincho" panose="02020609040205080304" pitchFamily="49" charset="-128"/>
                <a:cs typeface="Times New Roman" panose="02020603050405020304" pitchFamily="18" charset="0"/>
              </a:rPr>
              <a:t> </a:t>
            </a:r>
            <a:endParaRPr lang="en-GB" sz="2000" dirty="0">
              <a:effectLst/>
              <a:latin typeface="Calibri" panose="020F050202020403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12858308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E4F3EEEAC184E48B088B621121CD72A" ma:contentTypeVersion="15" ma:contentTypeDescription="Create a new document." ma:contentTypeScope="" ma:versionID="08667f891dc896d2aa79c40112e35b5f">
  <xsd:schema xmlns:xsd="http://www.w3.org/2001/XMLSchema" xmlns:xs="http://www.w3.org/2001/XMLSchema" xmlns:p="http://schemas.microsoft.com/office/2006/metadata/properties" xmlns:ns1="http://schemas.microsoft.com/sharepoint/v3" xmlns:ns2="1c3e731c-b7d7-4238-8b61-c70902104fe6" xmlns:ns3="d1bc3bff-a2fb-416f-80aa-22b7e834232b" targetNamespace="http://schemas.microsoft.com/office/2006/metadata/properties" ma:root="true" ma:fieldsID="9958d53bb6374697fbf4110f1a0f9191" ns1:_="" ns2:_="" ns3:_="">
    <xsd:import namespace="http://schemas.microsoft.com/sharepoint/v3"/>
    <xsd:import namespace="1c3e731c-b7d7-4238-8b61-c70902104fe6"/>
    <xsd:import namespace="d1bc3bff-a2fb-416f-80aa-22b7e834232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AutoTags" minOccurs="0"/>
                <xsd:element ref="ns2:MediaServiceOCR"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1:_ip_UnifiedCompliancePolicyProperties" minOccurs="0"/>
                <xsd:element ref="ns1:_ip_UnifiedCompliancePolicyUIAction" minOccurs="0"/>
                <xsd:element ref="ns2:Com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c3e731c-b7d7-4238-8b61-c70902104f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MediaServiceLocation" ma:internalName="MediaServiceLocatio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Comment" ma:index="22" nillable="true" ma:displayName="Comment" ma:format="Dropdown" ma:internalName="Comment">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1bc3bff-a2fb-416f-80aa-22b7e834232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d1bc3bff-a2fb-416f-80aa-22b7e834232b">
      <UserInfo>
        <DisplayName/>
        <AccountId xsi:nil="true"/>
        <AccountType/>
      </UserInfo>
    </SharedWithUsers>
    <_ip_UnifiedCompliancePolicyUIAction xmlns="http://schemas.microsoft.com/sharepoint/v3" xsi:nil="true"/>
    <_ip_UnifiedCompliancePolicyProperties xmlns="http://schemas.microsoft.com/sharepoint/v3" xsi:nil="true"/>
    <Comment xmlns="1c3e731c-b7d7-4238-8b61-c70902104fe6" xsi:nil="true"/>
  </documentManagement>
</p:properties>
</file>

<file path=customXml/itemProps1.xml><?xml version="1.0" encoding="utf-8"?>
<ds:datastoreItem xmlns:ds="http://schemas.openxmlformats.org/officeDocument/2006/customXml" ds:itemID="{A7F7F228-1F1B-4F7A-A8A1-0C8CA32352CE}">
  <ds:schemaRefs>
    <ds:schemaRef ds:uri="http://schemas.microsoft.com/sharepoint/v3/contenttype/forms"/>
  </ds:schemaRefs>
</ds:datastoreItem>
</file>

<file path=customXml/itemProps2.xml><?xml version="1.0" encoding="utf-8"?>
<ds:datastoreItem xmlns:ds="http://schemas.openxmlformats.org/officeDocument/2006/customXml" ds:itemID="{591DD2B8-F9BA-46DC-8BC2-02F59EF4882D}">
  <ds:schemaRefs>
    <ds:schemaRef ds:uri="1c3e731c-b7d7-4238-8b61-c70902104fe6"/>
    <ds:schemaRef ds:uri="d1bc3bff-a2fb-416f-80aa-22b7e834232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DC6776E-FC26-479B-A473-3CB576628B91}">
  <ds:schemaRefs>
    <ds:schemaRef ds:uri="http://schemas.microsoft.com/office/2006/documentManagement/types"/>
    <ds:schemaRef ds:uri="http://purl.org/dc/terms/"/>
    <ds:schemaRef ds:uri="d1bc3bff-a2fb-416f-80aa-22b7e834232b"/>
    <ds:schemaRef ds:uri="http://schemas.microsoft.com/sharepoint/v3"/>
    <ds:schemaRef ds:uri="http://schemas.openxmlformats.org/package/2006/metadata/core-properties"/>
    <ds:schemaRef ds:uri="http://purl.org/dc/elements/1.1/"/>
    <ds:schemaRef ds:uri="http://purl.org/dc/dcmitype/"/>
    <ds:schemaRef ds:uri="http://schemas.microsoft.com/office/infopath/2007/PartnerControls"/>
    <ds:schemaRef ds:uri="1c3e731c-b7d7-4238-8b61-c70902104fe6"/>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3069</TotalTime>
  <Words>3324</Words>
  <Application>Microsoft Office PowerPoint</Application>
  <PresentationFormat>On-screen Show (4:3)</PresentationFormat>
  <Paragraphs>229</Paragraphs>
  <Slides>29</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29</vt:i4>
      </vt:variant>
    </vt:vector>
  </HeadingPairs>
  <TitlesOfParts>
    <vt:vector size="37" baseType="lpstr">
      <vt:lpstr>Arial</vt:lpstr>
      <vt:lpstr>Arial Nova</vt:lpstr>
      <vt:lpstr>Arial Rounded MT Bold</vt:lpstr>
      <vt:lpstr>Calibri</vt:lpstr>
      <vt:lpstr>Calibri Light</vt:lpstr>
      <vt:lpstr>Gill Sans MT</vt:lpstr>
      <vt:lpstr>Office Theme</vt:lpstr>
      <vt:lpstr>Custom Design</vt:lpstr>
      <vt:lpstr>Valuing and Using Personal Experience in IPS Practice</vt:lpstr>
      <vt:lpstr>PowerPoint Presentation</vt:lpstr>
      <vt:lpstr>All of these can be very valuable in mental health work in general and IPS practice in particular … </vt:lpstr>
      <vt:lpstr>PowerPoint Presentation</vt:lpstr>
      <vt:lpstr>Increasingly the value of lived experience of mental health challenges is being recognised </vt:lpstr>
      <vt:lpstr>BUT</vt:lpstr>
      <vt:lpstr>Every IPS practitioner has ‘personal experience’ that can be valuable in IPS practice, for example:</vt:lpstr>
      <vt:lpstr>PowerPoint Presentation</vt:lpstr>
      <vt:lpstr>PowerPoint Presentation</vt:lpstr>
      <vt:lpstr>PowerPoint Presentation</vt:lpstr>
      <vt:lpstr>Personal experience can be valuable in all facets of IPS practice </vt:lpstr>
      <vt:lpstr>PowerPoint Presentation</vt:lpstr>
      <vt:lpstr>While the appropriate sharing of personal experience is undoubtedly valuable … there can be risks attached to inappropriate sharing</vt:lpstr>
      <vt:lpstr>Guidelines for practitioners in the appropriate sharing of personal information</vt:lpstr>
      <vt:lpstr>Within UK IPS services</vt:lpstr>
      <vt:lpstr>Questions, comments, reflections …</vt:lpstr>
      <vt:lpstr>PowerPoint Presentation</vt:lpstr>
      <vt:lpstr>The UK IPS Grow briefing paper … </vt:lpstr>
      <vt:lpstr>Towards guidelines for sharing personal information and experience in IPS Practice  1. Preparation</vt:lpstr>
      <vt:lpstr>Key issues for reflection in preparing what personal information/experience I am willing to share about myself</vt:lpstr>
      <vt:lpstr>Towards guidelines for sharing personal information and experience in IPS Practice </vt:lpstr>
      <vt:lpstr>PowerPoint Presentation</vt:lpstr>
      <vt:lpstr>PowerPoint Presentation</vt:lpstr>
      <vt:lpstr>Towards guidelines for sharing personal information and experience in IPS Practice  3. Reflection after sharing personal information</vt:lpstr>
      <vt:lpstr>The importance of supervision in valuing and using personal information</vt:lpstr>
      <vt:lpstr>Building skills and creating a culture within the IPS Team and Service that values personal experience 1. The importance of leadership</vt:lpstr>
      <vt:lpstr>Building skills and creating a culture within the IPS Team and Service that values personal experience 2. Other possible enablers</vt:lpstr>
      <vt:lpstr>Questions, comments, reflections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Ziggy Tuck</dc:creator>
  <cp:lastModifiedBy>Gloria Nalumansi</cp:lastModifiedBy>
  <cp:revision>26</cp:revision>
  <cp:lastPrinted>2021-09-09T11:58:32Z</cp:lastPrinted>
  <dcterms:created xsi:type="dcterms:W3CDTF">2018-05-02T15:13:01Z</dcterms:created>
  <dcterms:modified xsi:type="dcterms:W3CDTF">2022-05-24T16:04:46Z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0x0101006E4F3EEEAC184E48B088B621121CD72A</vt:lpwstr>
  </property>
  <property fmtid="{D5CDD505-2E9C-101B-9397-08002B2CF9AE}" pid="3" name="Order">
    <vt:r8>779400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